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71" r:id="rId2"/>
    <p:sldId id="272" r:id="rId3"/>
    <p:sldId id="337" r:id="rId4"/>
    <p:sldId id="368" r:id="rId5"/>
    <p:sldId id="369" r:id="rId6"/>
    <p:sldId id="338" r:id="rId7"/>
    <p:sldId id="372" r:id="rId8"/>
    <p:sldId id="371" r:id="rId9"/>
    <p:sldId id="373" r:id="rId10"/>
    <p:sldId id="370" r:id="rId11"/>
    <p:sldId id="374" r:id="rId12"/>
    <p:sldId id="339" r:id="rId13"/>
    <p:sldId id="353" r:id="rId14"/>
    <p:sldId id="359" r:id="rId15"/>
    <p:sldId id="360" r:id="rId16"/>
    <p:sldId id="358" r:id="rId17"/>
    <p:sldId id="354" r:id="rId18"/>
    <p:sldId id="355" r:id="rId19"/>
    <p:sldId id="340" r:id="rId20"/>
    <p:sldId id="356" r:id="rId21"/>
    <p:sldId id="357" r:id="rId22"/>
    <p:sldId id="341" r:id="rId23"/>
    <p:sldId id="377" r:id="rId24"/>
    <p:sldId id="376" r:id="rId25"/>
    <p:sldId id="375" r:id="rId26"/>
    <p:sldId id="342" r:id="rId27"/>
    <p:sldId id="381" r:id="rId28"/>
    <p:sldId id="380" r:id="rId29"/>
    <p:sldId id="383" r:id="rId30"/>
    <p:sldId id="382" r:id="rId31"/>
    <p:sldId id="386" r:id="rId32"/>
    <p:sldId id="385" r:id="rId33"/>
    <p:sldId id="389" r:id="rId34"/>
    <p:sldId id="388" r:id="rId35"/>
    <p:sldId id="387" r:id="rId36"/>
    <p:sldId id="391" r:id="rId37"/>
    <p:sldId id="390" r:id="rId38"/>
    <p:sldId id="344" r:id="rId39"/>
    <p:sldId id="366" r:id="rId40"/>
    <p:sldId id="361" r:id="rId41"/>
    <p:sldId id="362" r:id="rId42"/>
    <p:sldId id="363" r:id="rId43"/>
    <p:sldId id="345" r:id="rId44"/>
    <p:sldId id="364" r:id="rId45"/>
    <p:sldId id="365" r:id="rId46"/>
    <p:sldId id="346" r:id="rId47"/>
    <p:sldId id="352" r:id="rId48"/>
    <p:sldId id="351" r:id="rId49"/>
    <p:sldId id="367" r:id="rId50"/>
    <p:sldId id="348" r:id="rId51"/>
    <p:sldId id="392" r:id="rId52"/>
    <p:sldId id="393" r:id="rId53"/>
    <p:sldId id="394" r:id="rId54"/>
    <p:sldId id="395" r:id="rId55"/>
    <p:sldId id="349" r:id="rId56"/>
    <p:sldId id="396" r:id="rId57"/>
    <p:sldId id="398" r:id="rId58"/>
    <p:sldId id="347" r:id="rId59"/>
    <p:sldId id="350" r:id="rId60"/>
    <p:sldId id="289" r:id="rId61"/>
    <p:sldId id="290" r:id="rId62"/>
  </p:sldIdLst>
  <p:sldSz cx="12192000" cy="6858000"/>
  <p:notesSz cx="7019925" cy="9305925"/>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9E6"/>
    <a:srgbClr val="CC00FF"/>
    <a:srgbClr val="B0FE62"/>
    <a:srgbClr val="FF6600"/>
    <a:srgbClr val="FF5757"/>
    <a:srgbClr val="FFCC00"/>
    <a:srgbClr val="6993F1"/>
    <a:srgbClr val="FFCC66"/>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87914" autoAdjust="0"/>
  </p:normalViewPr>
  <p:slideViewPr>
    <p:cSldViewPr snapToGrid="0">
      <p:cViewPr varScale="1">
        <p:scale>
          <a:sx n="71" d="100"/>
          <a:sy n="71" d="100"/>
        </p:scale>
        <p:origin x="60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210D94B5-7EC0-493F-8F29-2F1F5592A0E2}" type="datetimeFigureOut">
              <a:rPr lang="en-US" smtClean="0"/>
              <a:t>10/17/2017</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B69D2F6-0F5F-4B99-BF45-60C48F952361}" type="slidenum">
              <a:rPr lang="en-US" smtClean="0"/>
              <a:t>‹#›</a:t>
            </a:fld>
            <a:endParaRPr lang="en-US"/>
          </a:p>
        </p:txBody>
      </p:sp>
    </p:spTree>
    <p:extLst>
      <p:ext uri="{BB962C8B-B14F-4D97-AF65-F5344CB8AC3E}">
        <p14:creationId xmlns:p14="http://schemas.microsoft.com/office/powerpoint/2010/main" val="380725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a:t>
            </a:r>
            <a:r>
              <a:rPr lang="en-US" dirty="0" smtClean="0"/>
              <a:t>– </a:t>
            </a:r>
            <a:r>
              <a:rPr lang="en-US" dirty="0"/>
              <a:t>Introduction – </a:t>
            </a:r>
            <a:r>
              <a:rPr lang="en-US" b="1" dirty="0"/>
              <a:t>Mr. McElroy</a:t>
            </a:r>
            <a:endParaRPr lang="en-US" dirty="0"/>
          </a:p>
          <a:p>
            <a:r>
              <a:rPr lang="en-US" dirty="0"/>
              <a:t>Welcome everyone to the latest installment of our Top 10 Tuesday!  This PPC virtual series is brought to you by the world renowned Procedures and Development staff.  My name is CWO McElroy and I will be your host today as we explore the </a:t>
            </a:r>
            <a:r>
              <a:rPr lang="en-US" dirty="0" smtClean="0"/>
              <a:t>October </a:t>
            </a:r>
            <a:r>
              <a:rPr lang="en-US" dirty="0"/>
              <a:t>edition for 2017.  With me today are Training Specialists Charlie Bartocci, Sandra Cottrell and Madeline Jackson as well as our Business Communications Assistant Matthew O’Connell.  </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1</a:t>
            </a:fld>
            <a:endParaRPr lang="en-US"/>
          </a:p>
        </p:txBody>
      </p:sp>
    </p:spTree>
    <p:extLst>
      <p:ext uri="{BB962C8B-B14F-4D97-AF65-F5344CB8AC3E}">
        <p14:creationId xmlns:p14="http://schemas.microsoft.com/office/powerpoint/2010/main" val="1897829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you’ve made it to this screen you can select the functions your position requires. If you need to search for a role that isn’t listed on your profile you can utilize the look up option.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10</a:t>
            </a:fld>
            <a:endParaRPr lang="en-US"/>
          </a:p>
        </p:txBody>
      </p:sp>
    </p:spTree>
    <p:extLst>
      <p:ext uri="{BB962C8B-B14F-4D97-AF65-F5344CB8AC3E}">
        <p14:creationId xmlns:p14="http://schemas.microsoft.com/office/powerpoint/2010/main" val="97426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smtClean="0">
                <a:solidFill>
                  <a:schemeClr val="tx1"/>
                </a:solidFill>
                <a:latin typeface="+mn-lt"/>
                <a:ea typeface="+mn-ea"/>
                <a:cs typeface="+mn-cs"/>
              </a:rPr>
              <a:t>Once all functions and roles have been added, enter the Justification for the request, enter the Approver’s </a:t>
            </a:r>
            <a:r>
              <a:rPr lang="en-US" sz="1200" b="0" kern="1200" baseline="0" dirty="0" err="1" smtClean="0">
                <a:solidFill>
                  <a:schemeClr val="tx1"/>
                </a:solidFill>
                <a:latin typeface="+mn-lt"/>
                <a:ea typeface="+mn-ea"/>
                <a:cs typeface="+mn-cs"/>
              </a:rPr>
              <a:t>Emplid</a:t>
            </a:r>
            <a:r>
              <a:rPr lang="en-US" sz="1200" b="0" kern="1200" baseline="0" dirty="0" smtClean="0">
                <a:solidFill>
                  <a:schemeClr val="tx1"/>
                </a:solidFill>
                <a:latin typeface="+mn-lt"/>
                <a:ea typeface="+mn-ea"/>
                <a:cs typeface="+mn-cs"/>
              </a:rPr>
              <a:t> or use the lookup to select it, check the Acknowledgement box and then hit Submit for Approval. Some roles (like the UA Coordinator) will also require the designation memo be sent via trouble ticket to Customer Care.</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Ok that’s all I have for number 9 folks, Sandi is up next with number 8.</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11</a:t>
            </a:fld>
            <a:endParaRPr lang="en-US"/>
          </a:p>
        </p:txBody>
      </p:sp>
    </p:spTree>
    <p:extLst>
      <p:ext uri="{BB962C8B-B14F-4D97-AF65-F5344CB8AC3E}">
        <p14:creationId xmlns:p14="http://schemas.microsoft.com/office/powerpoint/2010/main" val="328156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Greetings Everyone I am continuing</a:t>
            </a:r>
            <a:r>
              <a:rPr lang="en-US" baseline="0" dirty="0" smtClean="0"/>
              <a:t> on with </a:t>
            </a:r>
            <a:r>
              <a:rPr lang="en-US" dirty="0" smtClean="0"/>
              <a:t>Number 8 and all about updating</a:t>
            </a:r>
            <a:r>
              <a:rPr lang="en-US" baseline="0" dirty="0" smtClean="0"/>
              <a:t> addresses in Direct Access. T</a:t>
            </a:r>
            <a:r>
              <a:rPr lang="en-US" dirty="0" smtClean="0"/>
              <a:t>here are several important reasons</a:t>
            </a:r>
            <a:r>
              <a:rPr lang="en-US" baseline="0" dirty="0" smtClean="0"/>
              <a:t> for keeping your MAILING address updated and they are…</a:t>
            </a:r>
          </a:p>
          <a:p>
            <a:r>
              <a:rPr lang="en-US" b="1" baseline="0" dirty="0" smtClean="0"/>
              <a:t>(CLICK) </a:t>
            </a:r>
            <a:r>
              <a:rPr lang="en-US" b="0" baseline="0" dirty="0" smtClean="0"/>
              <a:t>your </a:t>
            </a:r>
            <a:r>
              <a:rPr lang="en-US" baseline="0" dirty="0" smtClean="0"/>
              <a:t>W-2 form will have old information on it when you are filing your current taxes at your new address.</a:t>
            </a:r>
          </a:p>
          <a:p>
            <a:r>
              <a:rPr lang="en-US" b="1" baseline="0" dirty="0" smtClean="0"/>
              <a:t>(CLICK) </a:t>
            </a:r>
            <a:r>
              <a:rPr lang="en-US" b="0" baseline="0" dirty="0" smtClean="0"/>
              <a:t>again </a:t>
            </a:r>
            <a:r>
              <a:rPr lang="en-US" baseline="0" dirty="0" smtClean="0"/>
              <a:t>W-2’s. It’s tax season and you are waiting on your W-2 to come in the mail. If the address is your old address and is returned to sender (PPC), you will keep on waiting- why you ask?</a:t>
            </a:r>
          </a:p>
          <a:p>
            <a:r>
              <a:rPr lang="en-US" b="1" baseline="0" dirty="0" smtClean="0"/>
              <a:t>(CLICK) </a:t>
            </a:r>
            <a:r>
              <a:rPr lang="en-US" b="0" baseline="0" dirty="0" smtClean="0"/>
              <a:t>well all </a:t>
            </a:r>
            <a:r>
              <a:rPr lang="en-US" baseline="0" dirty="0" smtClean="0"/>
              <a:t>W-2’s that are returned to PPC will not be reissued until after February 15</a:t>
            </a:r>
            <a:r>
              <a:rPr lang="en-US" baseline="30000" dirty="0" smtClean="0"/>
              <a:t>th</a:t>
            </a:r>
            <a:r>
              <a:rPr lang="en-US" baseline="0" dirty="0" smtClean="0"/>
              <a:t>. Ok that is finally it about W2’s and now on to…</a:t>
            </a:r>
          </a:p>
          <a:p>
            <a:r>
              <a:rPr lang="en-US" b="1" baseline="0" dirty="0" smtClean="0"/>
              <a:t>(CLICK) </a:t>
            </a:r>
            <a:r>
              <a:rPr lang="en-US" b="0" baseline="0" dirty="0" smtClean="0"/>
              <a:t>All the official correspondences mailed to you as well as the information that is provided on your payslip come from this mailing address in direct access.</a:t>
            </a:r>
          </a:p>
          <a:p>
            <a:r>
              <a:rPr lang="en-US" b="1" baseline="0" dirty="0" smtClean="0"/>
              <a:t>(CLICK)</a:t>
            </a:r>
            <a:r>
              <a:rPr lang="en-US" b="0" baseline="0" dirty="0" smtClean="0"/>
              <a:t> Another important address that must be entered into DA is for your TSP and it </a:t>
            </a:r>
            <a:r>
              <a:rPr lang="en-US" dirty="0" smtClean="0"/>
              <a:t>must be added before you can even enroll in the TSP program</a:t>
            </a:r>
            <a:r>
              <a:rPr lang="en-US" b="0" baseline="0" dirty="0" smtClean="0"/>
              <a:t>. I will present this procedure in the next slide.</a:t>
            </a:r>
          </a:p>
          <a:p>
            <a:r>
              <a:rPr lang="en-US" b="0" baseline="0" dirty="0" smtClean="0"/>
              <a:t>And one last thing to remember about changing your address in Direct Access is that </a:t>
            </a:r>
            <a:r>
              <a:rPr lang="en-US" b="1" baseline="0" dirty="0" smtClean="0"/>
              <a:t>(CLICK)</a:t>
            </a:r>
            <a:r>
              <a:rPr lang="en-US" b="0" baseline="0" dirty="0" smtClean="0"/>
              <a:t> </a:t>
            </a:r>
            <a:r>
              <a:rPr lang="en-US" sz="1200" b="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ddress changes submitted for any personnel and pay data are not provided to the Government Travel Credit Card (GTCC) program.  Card holders must notify GTCC </a:t>
            </a:r>
            <a:r>
              <a:rPr lang="en-US" sz="1200" b="1" kern="1200" dirty="0" smtClean="0">
                <a:solidFill>
                  <a:schemeClr val="tx1"/>
                </a:solidFill>
                <a:effectLst/>
                <a:latin typeface="+mn-lt"/>
                <a:ea typeface="+mn-ea"/>
                <a:cs typeface="+mn-cs"/>
              </a:rPr>
              <a:t>separately</a:t>
            </a:r>
            <a:r>
              <a:rPr lang="en-US" sz="1200" kern="1200" dirty="0" smtClean="0">
                <a:solidFill>
                  <a:schemeClr val="tx1"/>
                </a:solidFill>
                <a:effectLst/>
                <a:latin typeface="+mn-lt"/>
                <a:ea typeface="+mn-ea"/>
                <a:cs typeface="+mn-cs"/>
              </a:rPr>
              <a:t> to update address changes to that account.</a:t>
            </a:r>
          </a:p>
          <a:p>
            <a:r>
              <a:rPr lang="en-US" b="1" baseline="0" dirty="0" smtClean="0"/>
              <a:t>(CLICK)</a:t>
            </a:r>
            <a:r>
              <a:rPr lang="en-US" b="0" baseline="0" dirty="0" smtClean="0"/>
              <a:t> </a:t>
            </a:r>
          </a:p>
        </p:txBody>
      </p:sp>
      <p:sp>
        <p:nvSpPr>
          <p:cNvPr id="4" name="Slide Number Placeholder 3"/>
          <p:cNvSpPr>
            <a:spLocks noGrp="1"/>
          </p:cNvSpPr>
          <p:nvPr>
            <p:ph type="sldNum" sz="quarter" idx="10"/>
          </p:nvPr>
        </p:nvSpPr>
        <p:spPr/>
        <p:txBody>
          <a:bodyPr/>
          <a:lstStyle/>
          <a:p>
            <a:fld id="{AB69D2F6-0F5F-4B99-BF45-60C48F952361}" type="slidenum">
              <a:rPr lang="en-US" smtClean="0"/>
              <a:t>12</a:t>
            </a:fld>
            <a:endParaRPr lang="en-US"/>
          </a:p>
        </p:txBody>
      </p:sp>
    </p:spTree>
    <p:extLst>
      <p:ext uri="{BB962C8B-B14F-4D97-AF65-F5344CB8AC3E}">
        <p14:creationId xmlns:p14="http://schemas.microsoft.com/office/powerpoint/2010/main" val="234327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By clicking on the Home and Mailing address link in the Employee Pagelet, your current addresses will all instantly be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0" baseline="0" dirty="0" smtClean="0"/>
              <a:t> </a:t>
            </a:r>
            <a:r>
              <a:rPr lang="en-US" sz="1200" kern="1200" dirty="0" smtClean="0">
                <a:solidFill>
                  <a:schemeClr val="tx1"/>
                </a:solidFill>
                <a:effectLst/>
                <a:latin typeface="+mn-lt"/>
                <a:ea typeface="+mn-ea"/>
                <a:cs typeface="+mn-cs"/>
              </a:rPr>
              <a:t>Click the </a:t>
            </a:r>
            <a:r>
              <a:rPr lang="en-US" sz="1200" b="0" kern="1200" dirty="0" smtClean="0">
                <a:solidFill>
                  <a:schemeClr val="tx1"/>
                </a:solidFill>
                <a:effectLst/>
                <a:latin typeface="+mn-lt"/>
                <a:ea typeface="+mn-ea"/>
                <a:cs typeface="+mn-cs"/>
              </a:rPr>
              <a:t>pencil</a:t>
            </a:r>
            <a:r>
              <a:rPr lang="en-US" sz="1200" kern="1200" dirty="0" smtClean="0">
                <a:solidFill>
                  <a:schemeClr val="tx1"/>
                </a:solidFill>
                <a:effectLst/>
                <a:latin typeface="+mn-lt"/>
                <a:ea typeface="+mn-ea"/>
                <a:cs typeface="+mn-cs"/>
              </a:rPr>
              <a:t> icon to the right of the address you want to update</a:t>
            </a:r>
            <a:r>
              <a:rPr lang="en-US" sz="1200" kern="1200" baseline="0" dirty="0" smtClean="0">
                <a:solidFill>
                  <a:schemeClr val="tx1"/>
                </a:solidFill>
                <a:effectLst/>
                <a:latin typeface="+mn-lt"/>
                <a:ea typeface="+mn-ea"/>
                <a:cs typeface="+mn-cs"/>
              </a:rPr>
              <a:t> or change</a:t>
            </a:r>
            <a:r>
              <a:rPr lang="en-US" sz="1200" kern="1200" dirty="0" smtClean="0">
                <a:solidFill>
                  <a:schemeClr val="tx1"/>
                </a:solidFill>
                <a:effectLst/>
                <a:latin typeface="+mn-lt"/>
                <a:ea typeface="+mn-ea"/>
                <a:cs typeface="+mn-cs"/>
              </a:rPr>
              <a:t>. </a:t>
            </a:r>
            <a:r>
              <a:rPr lang="en-US" b="1" baseline="0" dirty="0" smtClean="0"/>
              <a:t>(CLICK)</a:t>
            </a:r>
            <a:endParaRPr lang="en-US" b="0" baseline="0" dirty="0" smtClean="0"/>
          </a:p>
        </p:txBody>
      </p:sp>
      <p:sp>
        <p:nvSpPr>
          <p:cNvPr id="4" name="Slide Number Placeholder 3"/>
          <p:cNvSpPr>
            <a:spLocks noGrp="1"/>
          </p:cNvSpPr>
          <p:nvPr>
            <p:ph type="sldNum" sz="quarter" idx="10"/>
          </p:nvPr>
        </p:nvSpPr>
        <p:spPr/>
        <p:txBody>
          <a:bodyPr/>
          <a:lstStyle/>
          <a:p>
            <a:fld id="{AB69D2F6-0F5F-4B99-BF45-60C48F952361}" type="slidenum">
              <a:rPr lang="en-US" smtClean="0"/>
              <a:t>13</a:t>
            </a:fld>
            <a:endParaRPr lang="en-US"/>
          </a:p>
        </p:txBody>
      </p:sp>
    </p:spTree>
    <p:extLst>
      <p:ext uri="{BB962C8B-B14F-4D97-AF65-F5344CB8AC3E}">
        <p14:creationId xmlns:p14="http://schemas.microsoft.com/office/powerpoint/2010/main" val="186688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current address will display. Update the </a:t>
            </a:r>
            <a:r>
              <a:rPr lang="en-US" b="1" baseline="0" dirty="0" smtClean="0"/>
              <a:t>(CLICK)</a:t>
            </a:r>
            <a:r>
              <a:rPr lang="en-US" b="0" baseline="0" dirty="0" smtClean="0"/>
              <a:t> </a:t>
            </a:r>
            <a:r>
              <a:rPr lang="en-US" sz="1200" b="0" kern="1200" dirty="0" smtClean="0">
                <a:solidFill>
                  <a:schemeClr val="tx1"/>
                </a:solidFill>
                <a:effectLst/>
                <a:latin typeface="+mn-lt"/>
                <a:ea typeface="+mn-ea"/>
                <a:cs typeface="+mn-cs"/>
              </a:rPr>
              <a:t>Change As Of </a:t>
            </a:r>
            <a:r>
              <a:rPr lang="en-US" sz="1200" kern="1200" dirty="0" smtClean="0">
                <a:solidFill>
                  <a:schemeClr val="tx1"/>
                </a:solidFill>
                <a:effectLst/>
                <a:latin typeface="+mn-lt"/>
                <a:ea typeface="+mn-ea"/>
                <a:cs typeface="+mn-cs"/>
              </a:rPr>
              <a:t>date to the</a:t>
            </a:r>
            <a:r>
              <a:rPr lang="en-US" sz="1200" kern="1200" baseline="0" dirty="0" smtClean="0">
                <a:solidFill>
                  <a:schemeClr val="tx1"/>
                </a:solidFill>
                <a:effectLst/>
                <a:latin typeface="+mn-lt"/>
                <a:ea typeface="+mn-ea"/>
                <a:cs typeface="+mn-cs"/>
              </a:rPr>
              <a:t> date you  arrived or will be arriving at the </a:t>
            </a:r>
            <a:r>
              <a:rPr lang="en-US" sz="1200" kern="1200" dirty="0" smtClean="0">
                <a:solidFill>
                  <a:schemeClr val="tx1"/>
                </a:solidFill>
                <a:effectLst/>
                <a:latin typeface="+mn-lt"/>
                <a:ea typeface="+mn-ea"/>
                <a:cs typeface="+mn-cs"/>
              </a:rPr>
              <a:t>and new address and yes it can be future</a:t>
            </a:r>
            <a:r>
              <a:rPr lang="en-US" sz="1200" kern="1200" baseline="0" dirty="0" smtClean="0">
                <a:solidFill>
                  <a:schemeClr val="tx1"/>
                </a:solidFill>
                <a:effectLst/>
                <a:latin typeface="+mn-lt"/>
                <a:ea typeface="+mn-ea"/>
                <a:cs typeface="+mn-cs"/>
              </a:rPr>
              <a:t> dated if you want to be ahead of the game</a:t>
            </a:r>
            <a:r>
              <a:rPr lang="en-US" sz="1200" kern="1200" dirty="0" smtClean="0">
                <a:solidFill>
                  <a:schemeClr val="tx1"/>
                </a:solidFill>
                <a:effectLst/>
                <a:latin typeface="+mn-lt"/>
                <a:ea typeface="+mn-ea"/>
                <a:cs typeface="+mn-cs"/>
              </a:rPr>
              <a:t>. Next click </a:t>
            </a:r>
            <a:r>
              <a:rPr lang="en-US" b="1" baseline="0" dirty="0" smtClean="0"/>
              <a:t>(CLICK)</a:t>
            </a:r>
            <a:r>
              <a:rPr lang="en-US" b="0" baseline="0" dirty="0" smtClean="0"/>
              <a:t> </a:t>
            </a:r>
            <a:r>
              <a:rPr lang="en-US" sz="1200" b="0" kern="1200" dirty="0" smtClean="0">
                <a:solidFill>
                  <a:schemeClr val="tx1"/>
                </a:solidFill>
                <a:effectLst/>
                <a:latin typeface="+mn-lt"/>
                <a:ea typeface="+mn-ea"/>
                <a:cs typeface="+mn-cs"/>
              </a:rPr>
              <a:t>Save</a:t>
            </a:r>
            <a:r>
              <a:rPr lang="en-US" sz="1200" kern="1200" dirty="0" smtClean="0">
                <a:solidFill>
                  <a:schemeClr val="tx1"/>
                </a:solidFill>
                <a:effectLst/>
                <a:latin typeface="+mn-lt"/>
                <a:ea typeface="+mn-ea"/>
                <a:cs typeface="+mn-cs"/>
              </a:rPr>
              <a:t>. If the save was successful, </a:t>
            </a:r>
            <a:r>
              <a:rPr lang="en-US" b="1" baseline="0" dirty="0" smtClean="0"/>
              <a:t>(CLICK)</a:t>
            </a:r>
            <a:r>
              <a:rPr lang="en-US" sz="1200" kern="1200" dirty="0" smtClean="0">
                <a:solidFill>
                  <a:schemeClr val="tx1"/>
                </a:solidFill>
                <a:effectLst/>
                <a:latin typeface="+mn-lt"/>
                <a:ea typeface="+mn-ea"/>
                <a:cs typeface="+mn-cs"/>
              </a:rPr>
              <a:t>this pop-up will display. </a:t>
            </a:r>
            <a:r>
              <a:rPr lang="en-US" sz="1200" b="0" kern="1200" dirty="0" smtClean="0">
                <a:solidFill>
                  <a:schemeClr val="tx1"/>
                </a:solidFill>
                <a:effectLst/>
                <a:latin typeface="+mn-lt"/>
                <a:ea typeface="+mn-ea"/>
                <a:cs typeface="+mn-cs"/>
              </a:rPr>
              <a:t>Click OK to return to the address page to make sure</a:t>
            </a:r>
            <a:r>
              <a:rPr lang="en-US" sz="1200" b="0" kern="1200" baseline="0" dirty="0" smtClean="0">
                <a:solidFill>
                  <a:schemeClr val="tx1"/>
                </a:solidFill>
                <a:effectLst/>
                <a:latin typeface="+mn-lt"/>
                <a:ea typeface="+mn-ea"/>
                <a:cs typeface="+mn-cs"/>
              </a:rPr>
              <a:t> it is correct</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b="1" baseline="0" dirty="0" smtClean="0"/>
              <a:t>(CLICK)</a:t>
            </a:r>
            <a:endParaRPr lang="en-US" b="0" baseline="0" dirty="0" smtClean="0"/>
          </a:p>
        </p:txBody>
      </p:sp>
      <p:sp>
        <p:nvSpPr>
          <p:cNvPr id="4" name="Slide Number Placeholder 3"/>
          <p:cNvSpPr>
            <a:spLocks noGrp="1"/>
          </p:cNvSpPr>
          <p:nvPr>
            <p:ph type="sldNum" sz="quarter" idx="10"/>
          </p:nvPr>
        </p:nvSpPr>
        <p:spPr/>
        <p:txBody>
          <a:bodyPr/>
          <a:lstStyle/>
          <a:p>
            <a:fld id="{AB69D2F6-0F5F-4B99-BF45-60C48F952361}" type="slidenum">
              <a:rPr lang="en-US" smtClean="0"/>
              <a:t>14</a:t>
            </a:fld>
            <a:endParaRPr lang="en-US"/>
          </a:p>
        </p:txBody>
      </p:sp>
    </p:spTree>
    <p:extLst>
      <p:ext uri="{BB962C8B-B14F-4D97-AF65-F5344CB8AC3E}">
        <p14:creationId xmlns:p14="http://schemas.microsoft.com/office/powerpoint/2010/main" val="236035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a:t>
            </a:r>
            <a:r>
              <a:rPr lang="en-US" b="1" baseline="0" dirty="0" smtClean="0"/>
              <a:t>CLICK)</a:t>
            </a:r>
            <a:r>
              <a:rPr lang="en-US" b="0" baseline="0" dirty="0" smtClean="0"/>
              <a:t> </a:t>
            </a:r>
            <a:r>
              <a:rPr lang="en-US" sz="1200" kern="1200" dirty="0" smtClean="0">
                <a:solidFill>
                  <a:schemeClr val="tx1"/>
                </a:solidFill>
                <a:effectLst/>
                <a:latin typeface="+mn-lt"/>
                <a:ea typeface="+mn-ea"/>
                <a:cs typeface="+mn-cs"/>
              </a:rPr>
              <a:t>updated information will display. Repeat the process to edit the other addresses if applicable. When finished, click </a:t>
            </a:r>
            <a:r>
              <a:rPr lang="en-US" b="1" baseline="0" dirty="0" smtClean="0"/>
              <a:t>(CLICK)</a:t>
            </a:r>
            <a:r>
              <a:rPr lang="en-US" sz="1200" kern="1200" dirty="0" smtClean="0">
                <a:solidFill>
                  <a:schemeClr val="tx1"/>
                </a:solidFill>
                <a:effectLst/>
                <a:latin typeface="+mn-lt"/>
                <a:ea typeface="+mn-ea"/>
                <a:cs typeface="+mn-cs"/>
              </a:rPr>
              <a:t>the </a:t>
            </a:r>
            <a:r>
              <a:rPr lang="en-US" sz="1200" b="0" kern="1200" dirty="0" smtClean="0">
                <a:solidFill>
                  <a:schemeClr val="tx1"/>
                </a:solidFill>
                <a:effectLst/>
                <a:latin typeface="+mn-lt"/>
                <a:ea typeface="+mn-ea"/>
                <a:cs typeface="+mn-cs"/>
              </a:rPr>
              <a:t>Return to CG AD Self Service: Employee </a:t>
            </a:r>
            <a:r>
              <a:rPr lang="en-US" sz="1200" kern="1200" dirty="0" smtClean="0">
                <a:solidFill>
                  <a:schemeClr val="tx1"/>
                </a:solidFill>
                <a:effectLst/>
                <a:latin typeface="+mn-lt"/>
                <a:ea typeface="+mn-ea"/>
                <a:cs typeface="+mn-cs"/>
              </a:rPr>
              <a:t>link.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a:t>
            </a:r>
            <a:endParaRPr lang="en-US" b="0" baseline="0" dirty="0" smtClean="0"/>
          </a:p>
        </p:txBody>
      </p:sp>
      <p:sp>
        <p:nvSpPr>
          <p:cNvPr id="4" name="Slide Number Placeholder 3"/>
          <p:cNvSpPr>
            <a:spLocks noGrp="1"/>
          </p:cNvSpPr>
          <p:nvPr>
            <p:ph type="sldNum" sz="quarter" idx="10"/>
          </p:nvPr>
        </p:nvSpPr>
        <p:spPr/>
        <p:txBody>
          <a:bodyPr/>
          <a:lstStyle/>
          <a:p>
            <a:fld id="{AB69D2F6-0F5F-4B99-BF45-60C48F952361}" type="slidenum">
              <a:rPr lang="en-US" smtClean="0"/>
              <a:t>15</a:t>
            </a:fld>
            <a:endParaRPr lang="en-US"/>
          </a:p>
        </p:txBody>
      </p:sp>
    </p:spTree>
    <p:extLst>
      <p:ext uri="{BB962C8B-B14F-4D97-AF65-F5344CB8AC3E}">
        <p14:creationId xmlns:p14="http://schemas.microsoft.com/office/powerpoint/2010/main" val="11781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Like I said earlier, your TSP address must be entered as a separate entity in DA and it can be the same as the mailing address.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a:t>
            </a:r>
            <a:r>
              <a:rPr lang="en-US" b="0" baseline="0" dirty="0" smtClean="0"/>
              <a:t> Select the TSP selection in the Address Type drop down and </a:t>
            </a:r>
            <a:r>
              <a:rPr lang="en-US" b="1" baseline="0" dirty="0" smtClean="0"/>
              <a:t>(CLICK)</a:t>
            </a:r>
            <a:r>
              <a:rPr lang="en-US" b="0" baseline="0" dirty="0" smtClean="0"/>
              <a:t> click the add button. And don’t forget, all addresses can be updated at any time in Self Service by clicking on the pencils. </a:t>
            </a:r>
            <a:r>
              <a:rPr lang="en-US" b="1" baseline="0" dirty="0" smtClean="0"/>
              <a:t>(CLICK)</a:t>
            </a:r>
            <a:r>
              <a:rPr lang="en-US" b="0" baseline="0" dirty="0" smtClean="0"/>
              <a:t> </a:t>
            </a:r>
          </a:p>
        </p:txBody>
      </p:sp>
      <p:sp>
        <p:nvSpPr>
          <p:cNvPr id="4" name="Slide Number Placeholder 3"/>
          <p:cNvSpPr>
            <a:spLocks noGrp="1"/>
          </p:cNvSpPr>
          <p:nvPr>
            <p:ph type="sldNum" sz="quarter" idx="10"/>
          </p:nvPr>
        </p:nvSpPr>
        <p:spPr/>
        <p:txBody>
          <a:bodyPr/>
          <a:lstStyle/>
          <a:p>
            <a:fld id="{AB69D2F6-0F5F-4B99-BF45-60C48F952361}" type="slidenum">
              <a:rPr lang="en-US" smtClean="0"/>
              <a:t>16</a:t>
            </a:fld>
            <a:endParaRPr lang="en-US"/>
          </a:p>
        </p:txBody>
      </p:sp>
    </p:spTree>
    <p:extLst>
      <p:ext uri="{BB962C8B-B14F-4D97-AF65-F5344CB8AC3E}">
        <p14:creationId xmlns:p14="http://schemas.microsoft.com/office/powerpoint/2010/main" val="314230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a:t>
            </a:r>
            <a:r>
              <a:rPr lang="en-US" baseline="0" dirty="0" smtClean="0"/>
              <a:t> are some </a:t>
            </a:r>
            <a:r>
              <a:rPr lang="en-US" dirty="0" smtClean="0"/>
              <a:t>known</a:t>
            </a:r>
            <a:r>
              <a:rPr lang="en-US" baseline="0" dirty="0" smtClean="0"/>
              <a:t> issues about addresses in Direct Access so keep these in mind: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(CLICK) </a:t>
            </a:r>
            <a:r>
              <a:rPr lang="en-US" dirty="0" smtClean="0"/>
              <a:t>Do not use any</a:t>
            </a:r>
            <a:r>
              <a:rPr lang="en-US" baseline="0" dirty="0" smtClean="0"/>
              <a:t> </a:t>
            </a:r>
            <a:r>
              <a:rPr lang="en-US" dirty="0" smtClean="0"/>
              <a:t>special characters.</a:t>
            </a:r>
            <a:r>
              <a:rPr lang="en-US" baseline="0" dirty="0" smtClean="0"/>
              <a:t> </a:t>
            </a:r>
            <a:r>
              <a:rPr lang="en-US" dirty="0" smtClean="0"/>
              <a:t> The data source for OTHER information systems that cannot use special characters comes</a:t>
            </a:r>
            <a:r>
              <a:rPr lang="en-US" baseline="0" dirty="0" smtClean="0"/>
              <a:t> from these addresses</a:t>
            </a:r>
            <a:r>
              <a:rPr lang="en-US" dirty="0" smtClean="0"/>
              <a:t>. </a:t>
            </a:r>
            <a:r>
              <a:rPr lang="en-US" b="1" baseline="0" dirty="0" smtClean="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And also the address line must not be more than 25 characters in length. </a:t>
            </a:r>
            <a:r>
              <a:rPr lang="en-US" b="1" baseline="0" dirty="0" smtClean="0"/>
              <a:t>(CLICK)</a:t>
            </a:r>
          </a:p>
          <a:p>
            <a:endParaRPr lang="en-US" b="0" baseline="0" dirty="0" smtClean="0"/>
          </a:p>
        </p:txBody>
      </p:sp>
      <p:sp>
        <p:nvSpPr>
          <p:cNvPr id="4" name="Slide Number Placeholder 3"/>
          <p:cNvSpPr>
            <a:spLocks noGrp="1"/>
          </p:cNvSpPr>
          <p:nvPr>
            <p:ph type="sldNum" sz="quarter" idx="10"/>
          </p:nvPr>
        </p:nvSpPr>
        <p:spPr/>
        <p:txBody>
          <a:bodyPr/>
          <a:lstStyle/>
          <a:p>
            <a:fld id="{AB69D2F6-0F5F-4B99-BF45-60C48F952361}" type="slidenum">
              <a:rPr lang="en-US" smtClean="0"/>
              <a:t>17</a:t>
            </a:fld>
            <a:endParaRPr lang="en-US"/>
          </a:p>
        </p:txBody>
      </p:sp>
    </p:spTree>
    <p:extLst>
      <p:ext uri="{BB962C8B-B14F-4D97-AF65-F5344CB8AC3E}">
        <p14:creationId xmlns:p14="http://schemas.microsoft.com/office/powerpoint/2010/main" val="201549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Arial" panose="020B0604020202020204" pitchFamily="34" charset="0"/>
              </a:rPr>
              <a:t>Speaking</a:t>
            </a:r>
            <a:r>
              <a:rPr lang="en-US" sz="1200" baseline="0" dirty="0" smtClean="0">
                <a:solidFill>
                  <a:srgbClr val="000000"/>
                </a:solidFill>
                <a:latin typeface="Arial" panose="020B0604020202020204" pitchFamily="34" charset="0"/>
              </a:rPr>
              <a:t> of addresses, number 7 is about updating your emergency contacts in Direct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(Click) </a:t>
            </a:r>
            <a:r>
              <a:rPr lang="en-US" sz="1200" dirty="0" smtClean="0">
                <a:solidFill>
                  <a:srgbClr val="000000"/>
                </a:solidFill>
                <a:latin typeface="Arial" panose="020B0604020202020204" pitchFamily="34" charset="0"/>
              </a:rPr>
              <a:t>When you PCS, divorce, remarry or a death occurs, make sure you are also updating your emergency contact information as well. In most cases, these will be a </a:t>
            </a:r>
            <a:r>
              <a:rPr lang="en-US" b="1" dirty="0" smtClean="0"/>
              <a:t>(Click) </a:t>
            </a:r>
            <a:r>
              <a:rPr lang="en-US" sz="1200" dirty="0" smtClean="0">
                <a:solidFill>
                  <a:srgbClr val="000000"/>
                </a:solidFill>
                <a:latin typeface="Arial" panose="020B0604020202020204" pitchFamily="34" charset="0"/>
              </a:rPr>
              <a:t>spouse</a:t>
            </a:r>
            <a:r>
              <a:rPr lang="en-US" sz="1200" baseline="0" dirty="0" smtClean="0">
                <a:solidFill>
                  <a:srgbClr val="000000"/>
                </a:solidFill>
                <a:latin typeface="Arial" panose="020B0604020202020204" pitchFamily="34" charset="0"/>
              </a:rPr>
              <a:t>, </a:t>
            </a:r>
            <a:r>
              <a:rPr lang="en-US" b="1" dirty="0" smtClean="0"/>
              <a:t>(Click) </a:t>
            </a:r>
            <a:r>
              <a:rPr lang="en-US" sz="1200" baseline="0" dirty="0" smtClean="0">
                <a:solidFill>
                  <a:srgbClr val="000000"/>
                </a:solidFill>
                <a:latin typeface="Arial" panose="020B0604020202020204" pitchFamily="34" charset="0"/>
              </a:rPr>
              <a:t>a parent  or </a:t>
            </a:r>
            <a:r>
              <a:rPr lang="en-US" b="1" dirty="0" smtClean="0"/>
              <a:t>(Click) </a:t>
            </a:r>
            <a:r>
              <a:rPr lang="en-US" sz="1200" baseline="0" dirty="0" smtClean="0">
                <a:solidFill>
                  <a:srgbClr val="000000"/>
                </a:solidFill>
                <a:latin typeface="Arial" panose="020B0604020202020204" pitchFamily="34" charset="0"/>
              </a:rPr>
              <a:t>a sibling and it is important to keep this information current in case of emergencies concerning your well being. </a:t>
            </a:r>
            <a:r>
              <a:rPr lang="en-US" b="1" dirty="0" smtClean="0"/>
              <a:t>(Click)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AB69D2F6-0F5F-4B99-BF45-60C48F952361}" type="slidenum">
              <a:rPr lang="en-US" smtClean="0"/>
              <a:t>18</a:t>
            </a:fld>
            <a:endParaRPr lang="en-US"/>
          </a:p>
        </p:txBody>
      </p:sp>
    </p:spTree>
    <p:extLst>
      <p:ext uri="{BB962C8B-B14F-4D97-AF65-F5344CB8AC3E}">
        <p14:creationId xmlns:p14="http://schemas.microsoft.com/office/powerpoint/2010/main" val="855452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(Click) </a:t>
            </a:r>
            <a:r>
              <a:rPr lang="en-US" sz="1200" dirty="0" smtClean="0">
                <a:solidFill>
                  <a:srgbClr val="000000"/>
                </a:solidFill>
                <a:latin typeface="Arial" panose="020B0604020202020204" pitchFamily="34" charset="0"/>
              </a:rPr>
              <a:t>Emergency Contacts are persons</a:t>
            </a:r>
            <a:r>
              <a:rPr lang="en-US" sz="1200" baseline="0" dirty="0" smtClean="0">
                <a:solidFill>
                  <a:srgbClr val="000000"/>
                </a:solidFill>
                <a:latin typeface="Arial" panose="020B0604020202020204" pitchFamily="34" charset="0"/>
              </a:rPr>
              <a:t> that</a:t>
            </a:r>
            <a:r>
              <a:rPr lang="en-US" sz="1200" dirty="0" smtClean="0">
                <a:solidFill>
                  <a:srgbClr val="000000"/>
                </a:solidFill>
                <a:latin typeface="Arial" panose="020B0604020202020204" pitchFamily="34" charset="0"/>
              </a:rPr>
              <a:t> you designate to be contacted in the event of an emergency.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(Click) </a:t>
            </a:r>
            <a:r>
              <a:rPr lang="en-US" sz="1200" dirty="0" smtClean="0">
                <a:solidFill>
                  <a:srgbClr val="000000"/>
                </a:solidFill>
                <a:latin typeface="Arial" panose="020B0604020202020204" pitchFamily="34" charset="0"/>
              </a:rPr>
              <a:t>And any person entered in the system</a:t>
            </a:r>
            <a:r>
              <a:rPr lang="en-US" sz="1200" baseline="0" dirty="0" smtClean="0">
                <a:solidFill>
                  <a:srgbClr val="000000"/>
                </a:solidFill>
                <a:latin typeface="Arial" panose="020B0604020202020204" pitchFamily="34" charset="0"/>
              </a:rPr>
              <a:t> </a:t>
            </a:r>
            <a:r>
              <a:rPr lang="en-US" sz="1200" dirty="0" smtClean="0">
                <a:solidFill>
                  <a:srgbClr val="000000"/>
                </a:solidFill>
                <a:latin typeface="Arial" panose="020B0604020202020204" pitchFamily="34" charset="0"/>
              </a:rPr>
              <a:t>may be contacted in the event that the "Primary" contact  you entered cannot be reached. If</a:t>
            </a:r>
            <a:r>
              <a:rPr lang="en-US" sz="1200" baseline="0" dirty="0" smtClean="0">
                <a:solidFill>
                  <a:srgbClr val="000000"/>
                </a:solidFill>
                <a:latin typeface="Arial" panose="020B0604020202020204" pitchFamily="34" charset="0"/>
              </a:rPr>
              <a:t> all of the contact information is incorrect or outdated, the wrong person could be notified that was not intended.</a:t>
            </a:r>
            <a:r>
              <a:rPr lang="en-US" b="1" dirty="0" smtClean="0"/>
              <a:t>(Click)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AB69D2F6-0F5F-4B99-BF45-60C48F952361}" type="slidenum">
              <a:rPr lang="en-US" smtClean="0"/>
              <a:t>19</a:t>
            </a:fld>
            <a:endParaRPr lang="en-US"/>
          </a:p>
        </p:txBody>
      </p:sp>
    </p:spTree>
    <p:extLst>
      <p:ext uri="{BB962C8B-B14F-4D97-AF65-F5344CB8AC3E}">
        <p14:creationId xmlns:p14="http://schemas.microsoft.com/office/powerpoint/2010/main" val="158798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2 </a:t>
            </a:r>
            <a:r>
              <a:rPr lang="en-US" b="1" dirty="0"/>
              <a:t>– Top 10 List – Mr. McElroy </a:t>
            </a:r>
            <a:endParaRPr lang="en-US" dirty="0"/>
          </a:p>
          <a:p>
            <a:r>
              <a:rPr lang="en-US" dirty="0"/>
              <a:t>Today’s list is </a:t>
            </a:r>
            <a:r>
              <a:rPr lang="en-US" dirty="0" smtClean="0"/>
              <a:t>the </a:t>
            </a:r>
            <a:r>
              <a:rPr lang="en-US" dirty="0"/>
              <a:t>top 10 things you should know about </a:t>
            </a:r>
            <a:r>
              <a:rPr lang="en-US" dirty="0" smtClean="0"/>
              <a:t>(CLICK) Direct Access Self Service 101. </a:t>
            </a:r>
            <a:r>
              <a:rPr lang="en-US" dirty="0"/>
              <a:t>This topic </a:t>
            </a:r>
            <a:r>
              <a:rPr lang="en-US" dirty="0" smtClean="0"/>
              <a:t>applies to each </a:t>
            </a:r>
            <a:r>
              <a:rPr lang="en-US" dirty="0"/>
              <a:t>and every </a:t>
            </a:r>
            <a:r>
              <a:rPr lang="en-US" dirty="0" smtClean="0"/>
              <a:t>member.  </a:t>
            </a:r>
            <a:r>
              <a:rPr lang="en-US" dirty="0"/>
              <a:t>Since this is an important subject, we are here to make sure you have the latest and greatest information available to you. </a:t>
            </a:r>
            <a:r>
              <a:rPr lang="en-US" dirty="0" smtClean="0"/>
              <a:t>Without </a:t>
            </a:r>
            <a:r>
              <a:rPr lang="en-US" dirty="0"/>
              <a:t>further ado, </a:t>
            </a:r>
            <a:r>
              <a:rPr lang="en-US" dirty="0" smtClean="0"/>
              <a:t>I’m going to start this off! (CLICK)</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a:t>
            </a:fld>
            <a:endParaRPr lang="en-US"/>
          </a:p>
        </p:txBody>
      </p:sp>
    </p:spTree>
    <p:extLst>
      <p:ext uri="{BB962C8B-B14F-4D97-AF65-F5344CB8AC3E}">
        <p14:creationId xmlns:p14="http://schemas.microsoft.com/office/powerpoint/2010/main" val="295441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In</a:t>
            </a:r>
            <a:r>
              <a:rPr lang="en-US" b="0" i="0" baseline="0" dirty="0" smtClean="0"/>
              <a:t> the Employee pagelet, select the Emergency Contacts link to view </a:t>
            </a:r>
            <a:r>
              <a:rPr lang="en-US" b="1" dirty="0" smtClean="0"/>
              <a:t>(Click) </a:t>
            </a:r>
            <a:r>
              <a:rPr lang="en-US" b="0" dirty="0" smtClean="0"/>
              <a:t>all</a:t>
            </a:r>
            <a:r>
              <a:rPr lang="en-US" b="0" baseline="0" dirty="0" smtClean="0"/>
              <a:t> </a:t>
            </a:r>
            <a:r>
              <a:rPr lang="en-US" b="0" i="0" baseline="0" dirty="0" smtClean="0"/>
              <a:t>your current contacts. </a:t>
            </a:r>
            <a:r>
              <a:rPr lang="en-US" sz="1200" kern="1200" dirty="0" smtClean="0">
                <a:solidFill>
                  <a:schemeClr val="tx1"/>
                </a:solidFill>
                <a:effectLst/>
                <a:latin typeface="+mn-lt"/>
                <a:ea typeface="+mn-ea"/>
                <a:cs typeface="+mn-cs"/>
              </a:rPr>
              <a:t>From this screen, you may:</a:t>
            </a:r>
          </a:p>
          <a:p>
            <a:pPr lvl="0"/>
            <a:r>
              <a:rPr lang="en-US" sz="1200" kern="1200" dirty="0" smtClean="0">
                <a:solidFill>
                  <a:schemeClr val="tx1"/>
                </a:solidFill>
                <a:effectLst/>
                <a:latin typeface="+mn-lt"/>
                <a:ea typeface="+mn-ea"/>
                <a:cs typeface="+mn-cs"/>
              </a:rPr>
              <a:t>Click the </a:t>
            </a:r>
            <a:r>
              <a:rPr lang="en-US" b="1" dirty="0" smtClean="0"/>
              <a:t>(Click) </a:t>
            </a:r>
            <a:r>
              <a:rPr lang="en-US" sz="1200" b="0" kern="1200" dirty="0" smtClean="0">
                <a:solidFill>
                  <a:schemeClr val="tx1"/>
                </a:solidFill>
                <a:effectLst/>
                <a:latin typeface="+mn-lt"/>
                <a:ea typeface="+mn-ea"/>
                <a:cs typeface="+mn-cs"/>
              </a:rPr>
              <a:t>Contact Name </a:t>
            </a:r>
            <a:r>
              <a:rPr lang="en-US" sz="1200" kern="1200" dirty="0" smtClean="0">
                <a:solidFill>
                  <a:schemeClr val="tx1"/>
                </a:solidFill>
                <a:effectLst/>
                <a:latin typeface="+mn-lt"/>
                <a:ea typeface="+mn-ea"/>
                <a:cs typeface="+mn-cs"/>
              </a:rPr>
              <a:t>links to review the current 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 or change the </a:t>
            </a:r>
            <a:r>
              <a:rPr lang="en-US" b="1" dirty="0" smtClean="0"/>
              <a:t>(Click) </a:t>
            </a:r>
            <a:r>
              <a:rPr lang="en-US" sz="1200" b="0" kern="1200" dirty="0" smtClean="0">
                <a:solidFill>
                  <a:schemeClr val="tx1"/>
                </a:solidFill>
                <a:effectLst/>
                <a:latin typeface="+mn-lt"/>
                <a:ea typeface="+mn-ea"/>
                <a:cs typeface="+mn-cs"/>
              </a:rPr>
              <a:t>Primary Contact by checking the box,</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any outdated Contacts by </a:t>
            </a:r>
            <a:r>
              <a:rPr lang="en-US" b="1" dirty="0" smtClean="0"/>
              <a:t>(Click) </a:t>
            </a:r>
            <a:r>
              <a:rPr lang="en-US" sz="1200" kern="1200" dirty="0" smtClean="0">
                <a:solidFill>
                  <a:schemeClr val="tx1"/>
                </a:solidFill>
                <a:effectLst/>
                <a:latin typeface="+mn-lt"/>
                <a:ea typeface="+mn-ea"/>
                <a:cs typeface="+mn-cs"/>
              </a:rPr>
              <a:t>clicking the trash can icon and </a:t>
            </a:r>
            <a:r>
              <a:rPr lang="en-US" sz="1200" b="1" kern="1200" dirty="0" smtClean="0">
                <a:solidFill>
                  <a:schemeClr val="tx1"/>
                </a:solidFill>
                <a:effectLst/>
                <a:latin typeface="+mn-lt"/>
                <a:ea typeface="+mn-ea"/>
                <a:cs typeface="+mn-cs"/>
              </a:rPr>
              <a:t>(make sure to click save after hitting the delete button)!! </a:t>
            </a:r>
            <a:r>
              <a:rPr lang="en-US" sz="1200" b="0"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 a Contact</a:t>
            </a:r>
            <a:r>
              <a:rPr lang="en-US" sz="1200" kern="1200" baseline="0" dirty="0" smtClean="0">
                <a:solidFill>
                  <a:schemeClr val="tx1"/>
                </a:solidFill>
                <a:effectLst/>
                <a:latin typeface="+mn-lt"/>
                <a:ea typeface="+mn-ea"/>
                <a:cs typeface="+mn-cs"/>
              </a:rPr>
              <a:t> by </a:t>
            </a:r>
            <a:r>
              <a:rPr lang="en-US" b="1" dirty="0" smtClean="0"/>
              <a:t>(Click) </a:t>
            </a:r>
            <a:r>
              <a:rPr lang="en-US" b="0" dirty="0" smtClean="0"/>
              <a:t>again</a:t>
            </a:r>
            <a:r>
              <a:rPr lang="en-US" b="0" baseline="0" dirty="0" smtClean="0"/>
              <a:t>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lick the </a:t>
            </a:r>
            <a:r>
              <a:rPr lang="en-US" sz="1200" b="0" kern="1200" dirty="0" smtClean="0">
                <a:solidFill>
                  <a:schemeClr val="tx1"/>
                </a:solidFill>
                <a:effectLst/>
                <a:latin typeface="+mn-lt"/>
                <a:ea typeface="+mn-ea"/>
                <a:cs typeface="+mn-cs"/>
              </a:rPr>
              <a:t>pencil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icon. In this example, the spouse’s contact information will be changed.</a:t>
            </a:r>
            <a:r>
              <a:rPr lang="en-US" sz="1200" kern="1200" baseline="0" dirty="0" smtClean="0">
                <a:solidFill>
                  <a:schemeClr val="tx1"/>
                </a:solidFill>
                <a:effectLst/>
                <a:latin typeface="+mn-lt"/>
                <a:ea typeface="+mn-ea"/>
                <a:cs typeface="+mn-cs"/>
              </a:rPr>
              <a:t> </a:t>
            </a:r>
            <a:r>
              <a:rPr lang="en-US" b="1" dirty="0" smtClean="0"/>
              <a:t>(Click) </a:t>
            </a:r>
            <a:endParaRPr lang="en-US" sz="1200" dirty="0" smtClean="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20</a:t>
            </a:fld>
            <a:endParaRPr lang="en-US"/>
          </a:p>
        </p:txBody>
      </p:sp>
    </p:spTree>
    <p:extLst>
      <p:ext uri="{BB962C8B-B14F-4D97-AF65-F5344CB8AC3E}">
        <p14:creationId xmlns:p14="http://schemas.microsoft.com/office/powerpoint/2010/main" val="2434563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Emergency Contact Details for the spouse will display. Any field on this page can be edited with the new information. When you are finished, just click the </a:t>
            </a:r>
            <a:r>
              <a:rPr lang="en-US" b="1" dirty="0" smtClean="0"/>
              <a:t>(Click)</a:t>
            </a:r>
            <a:r>
              <a:rPr lang="en-US" b="0" dirty="0" smtClean="0"/>
              <a:t> </a:t>
            </a:r>
            <a:r>
              <a:rPr lang="en-US" sz="1200" b="0" kern="1200" dirty="0" smtClean="0">
                <a:solidFill>
                  <a:schemeClr val="tx1"/>
                </a:solidFill>
                <a:effectLst/>
                <a:latin typeface="+mn-lt"/>
                <a:ea typeface="+mn-ea"/>
                <a:cs typeface="+mn-cs"/>
              </a:rPr>
              <a:t>Save </a:t>
            </a:r>
            <a:r>
              <a:rPr lang="en-US" sz="1200" kern="1200" dirty="0" smtClean="0">
                <a:solidFill>
                  <a:schemeClr val="tx1"/>
                </a:solidFill>
                <a:effectLst/>
                <a:latin typeface="+mn-lt"/>
                <a:ea typeface="+mn-ea"/>
                <a:cs typeface="+mn-cs"/>
              </a:rPr>
              <a:t>button and you will have to</a:t>
            </a:r>
            <a:r>
              <a:rPr lang="en-US" sz="1200" kern="1200" baseline="0" dirty="0" smtClean="0">
                <a:solidFill>
                  <a:schemeClr val="tx1"/>
                </a:solidFill>
                <a:effectLst/>
                <a:latin typeface="+mn-lt"/>
                <a:ea typeface="+mn-ea"/>
                <a:cs typeface="+mn-cs"/>
              </a:rPr>
              <a:t> </a:t>
            </a:r>
            <a:r>
              <a:rPr lang="en-US" b="1" dirty="0" smtClean="0"/>
              <a:t>(Click) </a:t>
            </a:r>
            <a:r>
              <a:rPr lang="en-US" sz="1200" kern="1200" baseline="0" dirty="0" smtClean="0">
                <a:solidFill>
                  <a:schemeClr val="tx1"/>
                </a:solidFill>
                <a:effectLst/>
                <a:latin typeface="+mn-lt"/>
                <a:ea typeface="+mn-ea"/>
                <a:cs typeface="+mn-cs"/>
              </a:rPr>
              <a:t>click OK on this pop-up screen to </a:t>
            </a:r>
            <a:r>
              <a:rPr lang="en-US" sz="1200" kern="1200" dirty="0" smtClean="0">
                <a:solidFill>
                  <a:schemeClr val="tx1"/>
                </a:solidFill>
                <a:effectLst/>
                <a:latin typeface="+mn-lt"/>
                <a:ea typeface="+mn-ea"/>
                <a:cs typeface="+mn-cs"/>
              </a:rPr>
              <a:t>return</a:t>
            </a:r>
            <a:r>
              <a:rPr lang="en-US" sz="1200" kern="1200" baseline="0" dirty="0" smtClean="0">
                <a:solidFill>
                  <a:schemeClr val="tx1"/>
                </a:solidFill>
                <a:effectLst/>
                <a:latin typeface="+mn-lt"/>
                <a:ea typeface="+mn-ea"/>
                <a:cs typeface="+mn-cs"/>
              </a:rPr>
              <a:t> to the emergency contacts page</a:t>
            </a:r>
            <a:r>
              <a:rPr lang="en-US" sz="1200" kern="1200" dirty="0" smtClean="0">
                <a:solidFill>
                  <a:schemeClr val="tx1"/>
                </a:solidFill>
                <a:effectLst/>
                <a:latin typeface="+mn-lt"/>
                <a:ea typeface="+mn-ea"/>
                <a:cs typeface="+mn-cs"/>
              </a:rPr>
              <a:t>.</a:t>
            </a:r>
            <a:r>
              <a:rPr lang="en-US" b="1" dirty="0" smtClean="0"/>
              <a:t> </a:t>
            </a:r>
            <a:r>
              <a:rPr lang="en-US" b="0" dirty="0" smtClean="0"/>
              <a:t>That</a:t>
            </a:r>
            <a:r>
              <a:rPr lang="en-US" b="0" baseline="0" dirty="0" smtClean="0"/>
              <a:t> is all have for this month. Don’t forget there are step by step guidance for both changing addresses and updating your emergency contacts on our P &amp; D webpage. Now on to Mr. O’Connell, take it away Matt.</a:t>
            </a:r>
            <a:endParaRPr lang="en-US" sz="1200" dirty="0" smtClean="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21</a:t>
            </a:fld>
            <a:endParaRPr lang="en-US"/>
          </a:p>
        </p:txBody>
      </p:sp>
    </p:spTree>
    <p:extLst>
      <p:ext uri="{BB962C8B-B14F-4D97-AF65-F5344CB8AC3E}">
        <p14:creationId xmlns:p14="http://schemas.microsoft.com/office/powerpoint/2010/main" val="2049144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-----------------------------------------------------------UNMUTE--------------------------------------------------------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Well, thank you, Sandy</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Direct Deposit comes in at Number 6 on our Top Ten.  </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The Authority for requiring Direct Deposit is found in the Pay Manual and is currently appearing on your screen.  There was a time when the member could choose to have a check mailed to them but these days are largely gone.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The member has two major responsibilities with respect to Direct Access:  Keep your account up to date and </a:t>
            </a:r>
            <a:r>
              <a:rPr lang="en-US" sz="1200" u="sng" kern="1200" dirty="0" smtClean="0">
                <a:solidFill>
                  <a:schemeClr val="tx1"/>
                </a:solidFill>
                <a:effectLst/>
                <a:latin typeface="+mn-lt"/>
                <a:ea typeface="+mn-ea"/>
                <a:cs typeface="+mn-cs"/>
              </a:rPr>
              <a:t>make sure</a:t>
            </a:r>
            <a:r>
              <a:rPr lang="en-US" sz="1200" kern="1200" dirty="0" smtClean="0">
                <a:solidFill>
                  <a:schemeClr val="tx1"/>
                </a:solidFill>
                <a:effectLst/>
                <a:latin typeface="+mn-lt"/>
                <a:ea typeface="+mn-ea"/>
                <a:cs typeface="+mn-cs"/>
              </a:rPr>
              <a:t> the information is correct.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 should also remember that changing your Direct Deposit will not alter the addresses on your allotments.</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22</a:t>
            </a:fld>
            <a:endParaRPr lang="en-US"/>
          </a:p>
        </p:txBody>
      </p:sp>
    </p:spTree>
    <p:extLst>
      <p:ext uri="{BB962C8B-B14F-4D97-AF65-F5344CB8AC3E}">
        <p14:creationId xmlns:p14="http://schemas.microsoft.com/office/powerpoint/2010/main" val="267854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Changing your Direct Deposit is really quite easy.</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Log on to Direct Access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Go to </a:t>
            </a:r>
            <a:r>
              <a:rPr lang="en-US" sz="1200" b="1" kern="1200" dirty="0" smtClean="0">
                <a:solidFill>
                  <a:schemeClr val="tx1"/>
                </a:solidFill>
                <a:effectLst/>
                <a:latin typeface="+mn-lt"/>
                <a:ea typeface="+mn-ea"/>
                <a:cs typeface="+mn-cs"/>
              </a:rPr>
              <a:t>Employee Pagelet</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Under TASKS select </a:t>
            </a:r>
            <a:r>
              <a:rPr lang="en-US" sz="1200" u="sng" kern="1200" dirty="0" smtClean="0">
                <a:solidFill>
                  <a:schemeClr val="tx1"/>
                </a:solidFill>
                <a:effectLst/>
                <a:latin typeface="+mn-lt"/>
                <a:ea typeface="+mn-ea"/>
                <a:cs typeface="+mn-cs"/>
              </a:rPr>
              <a:t>Direct Deposit</a:t>
            </a:r>
            <a:endParaRPr lang="en-US" sz="1200" kern="1200" dirty="0" smtClean="0">
              <a:solidFill>
                <a:schemeClr val="tx1"/>
              </a:solidFill>
              <a:effectLst/>
              <a:latin typeface="+mn-lt"/>
              <a:ea typeface="+mn-ea"/>
              <a:cs typeface="+mn-cs"/>
            </a:endParaRPr>
          </a:p>
          <a:p>
            <a:pPr hangingPunct="0"/>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CLICK</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23</a:t>
            </a:fld>
            <a:endParaRPr lang="en-US"/>
          </a:p>
        </p:txBody>
      </p:sp>
    </p:spTree>
    <p:extLst>
      <p:ext uri="{BB962C8B-B14F-4D97-AF65-F5344CB8AC3E}">
        <p14:creationId xmlns:p14="http://schemas.microsoft.com/office/powerpoint/2010/main" val="3768852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CLICK</a:t>
            </a:r>
          </a:p>
          <a:p>
            <a:pPr hangingPunct="0"/>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Your current information will appear.</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 the EDIT button.</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24</a:t>
            </a:fld>
            <a:endParaRPr lang="en-US"/>
          </a:p>
        </p:txBody>
      </p:sp>
    </p:spTree>
    <p:extLst>
      <p:ext uri="{BB962C8B-B14F-4D97-AF65-F5344CB8AC3E}">
        <p14:creationId xmlns:p14="http://schemas.microsoft.com/office/powerpoint/2010/main" val="2131878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2 CLICKS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My EFT/Direct Deposit will appear</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Once you enter the routing number and click TAB the Bank Name should populate.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 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If the wrong bank name appears you most likely will have entered the wrong info.</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Enter your account number</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 SAVE and you have updated your information.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25</a:t>
            </a:fld>
            <a:endParaRPr lang="en-US"/>
          </a:p>
        </p:txBody>
      </p:sp>
    </p:spTree>
    <p:extLst>
      <p:ext uri="{BB962C8B-B14F-4D97-AF65-F5344CB8AC3E}">
        <p14:creationId xmlns:p14="http://schemas.microsoft.com/office/powerpoint/2010/main" val="1436642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Which brings us to number FIVE, the Thrift Savings Plan (TSP)</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Here are some things you should keep in mind with respect to TSP:</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lvl="0" hangingPunct="0"/>
            <a:r>
              <a:rPr lang="en-US" sz="1200" kern="1200" dirty="0" smtClean="0">
                <a:solidFill>
                  <a:schemeClr val="tx1"/>
                </a:solidFill>
                <a:effectLst/>
                <a:latin typeface="+mn-lt"/>
                <a:ea typeface="+mn-ea"/>
                <a:cs typeface="+mn-cs"/>
              </a:rPr>
              <a:t>You must be in a Pay Status (no pay /no contribution) CLICK</a:t>
            </a:r>
          </a:p>
          <a:p>
            <a:pPr lvl="0" hangingPunct="0"/>
            <a:r>
              <a:rPr lang="en-US" sz="1200" kern="1200" dirty="0" smtClean="0">
                <a:solidFill>
                  <a:schemeClr val="tx1"/>
                </a:solidFill>
                <a:effectLst/>
                <a:latin typeface="+mn-lt"/>
                <a:ea typeface="+mn-ea"/>
                <a:cs typeface="+mn-cs"/>
              </a:rPr>
              <a:t>You must have a TSP address in DA   CLICK</a:t>
            </a:r>
          </a:p>
          <a:p>
            <a:pPr lvl="0" hangingPunct="0"/>
            <a:r>
              <a:rPr lang="en-US" sz="1200" kern="1200" dirty="0" smtClean="0">
                <a:solidFill>
                  <a:schemeClr val="tx1"/>
                </a:solidFill>
                <a:effectLst/>
                <a:latin typeface="+mn-lt"/>
                <a:ea typeface="+mn-ea"/>
                <a:cs typeface="+mn-cs"/>
              </a:rPr>
              <a:t>You must contribute via Payroll Deduction  CLICK</a:t>
            </a:r>
          </a:p>
          <a:p>
            <a:pPr lvl="0" hangingPunct="0"/>
            <a:r>
              <a:rPr lang="en-US" sz="1200" kern="1200" dirty="0" smtClean="0">
                <a:solidFill>
                  <a:schemeClr val="tx1"/>
                </a:solidFill>
                <a:effectLst/>
                <a:latin typeface="+mn-lt"/>
                <a:ea typeface="+mn-ea"/>
                <a:cs typeface="+mn-cs"/>
              </a:rPr>
              <a:t>Currently there are no matching funds for Military Members  CLICK</a:t>
            </a:r>
          </a:p>
          <a:p>
            <a:pPr lvl="0" hangingPunct="0"/>
            <a:r>
              <a:rPr lang="en-US" sz="1200" kern="1200" dirty="0" smtClean="0">
                <a:solidFill>
                  <a:schemeClr val="tx1"/>
                </a:solidFill>
                <a:effectLst/>
                <a:latin typeface="+mn-lt"/>
                <a:ea typeface="+mn-ea"/>
                <a:cs typeface="+mn-cs"/>
              </a:rPr>
              <a:t>This will change under the coming Blended Retirement System  (more about that later)  CLICK</a:t>
            </a:r>
          </a:p>
          <a:p>
            <a:pPr lvl="0" hangingPunct="0"/>
            <a:r>
              <a:rPr lang="en-US" sz="1200" kern="1200" dirty="0" smtClean="0">
                <a:solidFill>
                  <a:schemeClr val="tx1"/>
                </a:solidFill>
                <a:effectLst/>
                <a:latin typeface="+mn-lt"/>
                <a:ea typeface="+mn-ea"/>
                <a:cs typeface="+mn-cs"/>
              </a:rPr>
              <a:t>1% is the minimum contribution  CLICK</a:t>
            </a:r>
          </a:p>
          <a:p>
            <a:pPr lvl="0" hangingPunct="0"/>
            <a:r>
              <a:rPr lang="en-US" sz="1200" kern="1200" dirty="0" smtClean="0">
                <a:solidFill>
                  <a:schemeClr val="tx1"/>
                </a:solidFill>
                <a:effectLst/>
                <a:latin typeface="+mn-lt"/>
                <a:ea typeface="+mn-ea"/>
                <a:cs typeface="+mn-cs"/>
              </a:rPr>
              <a:t>The max limit is subject to IRC limits which is currently $18,000  CLICK</a:t>
            </a:r>
          </a:p>
          <a:p>
            <a:pPr lvl="0" hangingPunct="0"/>
            <a:r>
              <a:rPr lang="en-US" sz="1200" kern="1200" dirty="0" smtClean="0">
                <a:solidFill>
                  <a:schemeClr val="tx1"/>
                </a:solidFill>
                <a:effectLst/>
                <a:latin typeface="+mn-lt"/>
                <a:ea typeface="+mn-ea"/>
                <a:cs typeface="+mn-cs"/>
              </a:rPr>
              <a:t>Special Pay Contributions are allowed   CLICK</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26</a:t>
            </a:fld>
            <a:endParaRPr lang="en-US"/>
          </a:p>
        </p:txBody>
      </p:sp>
    </p:spTree>
    <p:extLst>
      <p:ext uri="{BB962C8B-B14F-4D97-AF65-F5344CB8AC3E}">
        <p14:creationId xmlns:p14="http://schemas.microsoft.com/office/powerpoint/2010/main" val="2317896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Now, some information for the Over Fifty Crowd:</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If you are over fifty or turning 50 you can contribute extra money to your TSP:</a:t>
            </a:r>
          </a:p>
          <a:p>
            <a:pPr hangingPunct="0"/>
            <a:r>
              <a:rPr lang="en-US" sz="1200" kern="1200" dirty="0" smtClean="0">
                <a:solidFill>
                  <a:schemeClr val="tx1"/>
                </a:solidFill>
                <a:effectLst/>
                <a:latin typeface="+mn-lt"/>
                <a:ea typeface="+mn-ea"/>
                <a:cs typeface="+mn-cs"/>
              </a:rPr>
              <a:t> </a:t>
            </a:r>
          </a:p>
          <a:p>
            <a:pPr lvl="0" hangingPunct="0"/>
            <a:r>
              <a:rPr lang="en-US" sz="1200" kern="1200" dirty="0" smtClean="0">
                <a:solidFill>
                  <a:schemeClr val="tx1"/>
                </a:solidFill>
                <a:effectLst/>
                <a:latin typeface="+mn-lt"/>
                <a:ea typeface="+mn-ea"/>
                <a:cs typeface="+mn-cs"/>
              </a:rPr>
              <a:t>This allows you to exceed your yearly cap  CLICK</a:t>
            </a:r>
          </a:p>
          <a:p>
            <a:pPr lvl="0" hangingPunct="0"/>
            <a:r>
              <a:rPr lang="en-US" sz="1200" kern="1200" dirty="0" smtClean="0">
                <a:solidFill>
                  <a:schemeClr val="tx1"/>
                </a:solidFill>
                <a:effectLst/>
                <a:latin typeface="+mn-lt"/>
                <a:ea typeface="+mn-ea"/>
                <a:cs typeface="+mn-cs"/>
              </a:rPr>
              <a:t>The contribution can be accomplished by Payroll Deduction or by sending TSP a check CLICK</a:t>
            </a:r>
          </a:p>
          <a:p>
            <a:pPr lvl="0" hangingPunct="0"/>
            <a:r>
              <a:rPr lang="en-US" sz="1200" kern="1200" dirty="0" smtClean="0">
                <a:solidFill>
                  <a:schemeClr val="tx1"/>
                </a:solidFill>
                <a:effectLst/>
                <a:latin typeface="+mn-lt"/>
                <a:ea typeface="+mn-ea"/>
                <a:cs typeface="+mn-cs"/>
              </a:rPr>
              <a:t>You cannot use your tax-exempt money to make contribution  CLICK</a:t>
            </a:r>
          </a:p>
          <a:p>
            <a:pPr lvl="0" hangingPunct="0"/>
            <a:r>
              <a:rPr lang="en-US" sz="1200" kern="1200" dirty="0" smtClean="0">
                <a:solidFill>
                  <a:schemeClr val="tx1"/>
                </a:solidFill>
                <a:effectLst/>
                <a:latin typeface="+mn-lt"/>
                <a:ea typeface="+mn-ea"/>
                <a:cs typeface="+mn-cs"/>
              </a:rPr>
              <a:t>The money must come from your Base Pay  CLICK</a:t>
            </a:r>
          </a:p>
          <a:p>
            <a:pPr lvl="0" hangingPunct="0"/>
            <a:r>
              <a:rPr lang="en-US" sz="1200" kern="1200" dirty="0" smtClean="0">
                <a:solidFill>
                  <a:schemeClr val="tx1"/>
                </a:solidFill>
                <a:effectLst/>
                <a:latin typeface="+mn-lt"/>
                <a:ea typeface="+mn-ea"/>
                <a:cs typeface="+mn-cs"/>
              </a:rPr>
              <a:t>You cannot exceed  the yearly cap by having two TSP accounts  CLICK</a:t>
            </a:r>
          </a:p>
          <a:p>
            <a:pPr lvl="0" hangingPunct="0"/>
            <a:r>
              <a:rPr lang="en-US" sz="1200" kern="1200" dirty="0" smtClean="0">
                <a:solidFill>
                  <a:schemeClr val="tx1"/>
                </a:solidFill>
                <a:effectLst/>
                <a:latin typeface="+mn-lt"/>
                <a:ea typeface="+mn-ea"/>
                <a:cs typeface="+mn-cs"/>
              </a:rPr>
              <a:t>As long as you turn 50 in the current calendar year you can start making contributions at the beginning of the year  CLICK</a:t>
            </a:r>
          </a:p>
          <a:p>
            <a:pPr lvl="0" hangingPunct="0"/>
            <a:r>
              <a:rPr lang="en-US" sz="1200" kern="1200" dirty="0" smtClean="0">
                <a:solidFill>
                  <a:schemeClr val="tx1"/>
                </a:solidFill>
                <a:effectLst/>
                <a:latin typeface="+mn-lt"/>
                <a:ea typeface="+mn-ea"/>
                <a:cs typeface="+mn-cs"/>
              </a:rPr>
              <a:t>The current limit is $6,000  CLICK</a:t>
            </a:r>
          </a:p>
          <a:p>
            <a:pPr lvl="0" hangingPunct="0"/>
            <a:r>
              <a:rPr lang="en-US" sz="1200" kern="1200" dirty="0" smtClean="0">
                <a:solidFill>
                  <a:schemeClr val="tx1"/>
                </a:solidFill>
                <a:effectLst/>
                <a:latin typeface="+mn-lt"/>
                <a:ea typeface="+mn-ea"/>
                <a:cs typeface="+mn-cs"/>
              </a:rPr>
              <a:t>You have to make a new election each year  CLICK</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27</a:t>
            </a:fld>
            <a:endParaRPr lang="en-US"/>
          </a:p>
        </p:txBody>
      </p:sp>
    </p:spTree>
    <p:extLst>
      <p:ext uri="{BB962C8B-B14F-4D97-AF65-F5344CB8AC3E}">
        <p14:creationId xmlns:p14="http://schemas.microsoft.com/office/powerpoint/2010/main" val="2552782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There are two types of TSP accounts:  the Traditional and the Roth.</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When you make contributions to the Traditional Account, you will suffer zero tax deductions at the time you make the contributions but TSP will deduct taxes at a future date when you begin to make deductions.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With the ROTH Account, taxes are deducted at the time of contribution and you will pay no taxes later on.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On the screen is an example of  how this works in the real world.</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 can withdraw money from TSP at age 59 and ½.</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If you have Traditional account and you contributed FIVE THOUSAND DOLLARS with an accumulated amount of TWENTY-FIVE THOUSAND DOLLARS upon retirement, you will pay the current marginal rate on that money.</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Using the same contributory amount with a ROTH Account, you will have already paid taxes on the FIVE THOUSAND DOLLARS and so you will suffer ZERO tax deduction upon withdrawal.</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28</a:t>
            </a:fld>
            <a:endParaRPr lang="en-US"/>
          </a:p>
        </p:txBody>
      </p:sp>
    </p:spTree>
    <p:extLst>
      <p:ext uri="{BB962C8B-B14F-4D97-AF65-F5344CB8AC3E}">
        <p14:creationId xmlns:p14="http://schemas.microsoft.com/office/powerpoint/2010/main" val="1337895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3 CLICKS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To effect contributions within DA, you can segue to the EMPLOYEE PAGELET again and click on </a:t>
            </a:r>
            <a:r>
              <a:rPr lang="en-US" sz="1200" u="sng" kern="1200" dirty="0" smtClean="0">
                <a:solidFill>
                  <a:schemeClr val="tx1"/>
                </a:solidFill>
                <a:effectLst/>
                <a:latin typeface="+mn-lt"/>
                <a:ea typeface="+mn-ea"/>
                <a:cs typeface="+mn-cs"/>
              </a:rPr>
              <a:t>10 More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29</a:t>
            </a:fld>
            <a:endParaRPr lang="en-US"/>
          </a:p>
        </p:txBody>
      </p:sp>
    </p:spTree>
    <p:extLst>
      <p:ext uri="{BB962C8B-B14F-4D97-AF65-F5344CB8AC3E}">
        <p14:creationId xmlns:p14="http://schemas.microsoft.com/office/powerpoint/2010/main" val="142615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everyone we are going dive off into number 10 this is a general overview of what capabilities you have in Self Service. For those of you unfamiliar with where the self service options are take a look at the center of your screen in D/A. I've outlined it in red for you just in case.</a:t>
            </a:r>
          </a:p>
          <a:p>
            <a:endParaRPr lang="en-US" baseline="0" dirty="0" smtClean="0"/>
          </a:p>
          <a:p>
            <a:r>
              <a:rPr lang="en-US" baseline="0" dirty="0" smtClean="0"/>
              <a:t>Note that there are 2 categories “Tasks” and “View”  both are equally beneficial to you so lets explore each one.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a:t>
            </a:fld>
            <a:endParaRPr lang="en-US"/>
          </a:p>
        </p:txBody>
      </p:sp>
    </p:spTree>
    <p:extLst>
      <p:ext uri="{BB962C8B-B14F-4D97-AF65-F5344CB8AC3E}">
        <p14:creationId xmlns:p14="http://schemas.microsoft.com/office/powerpoint/2010/main" val="4019161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3 CLICKS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Under TASKS, click on THRIFT SAVINGS PLAN</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30</a:t>
            </a:fld>
            <a:endParaRPr lang="en-US"/>
          </a:p>
        </p:txBody>
      </p:sp>
    </p:spTree>
    <p:extLst>
      <p:ext uri="{BB962C8B-B14F-4D97-AF65-F5344CB8AC3E}">
        <p14:creationId xmlns:p14="http://schemas.microsoft.com/office/powerpoint/2010/main" val="2751197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Your Benefit Summary will appear:</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As you can see, this fellow has both types of TSP accounts and he is also contributing a Catch Up amount.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Keep in mind the Catch up amount is a monthly deduction.  I just put in $6,000 to see if the edit was working and I am happy to announce it did.</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If you click on any of the links you will be pathed to the relevant link.  I clicked on ROTH TSP BASE PAY.</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31</a:t>
            </a:fld>
            <a:endParaRPr lang="en-US"/>
          </a:p>
        </p:txBody>
      </p:sp>
    </p:spTree>
    <p:extLst>
      <p:ext uri="{BB962C8B-B14F-4D97-AF65-F5344CB8AC3E}">
        <p14:creationId xmlns:p14="http://schemas.microsoft.com/office/powerpoint/2010/main" val="2413228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2 CLICKS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 just click EDIT </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32</a:t>
            </a:fld>
            <a:endParaRPr lang="en-US"/>
          </a:p>
        </p:txBody>
      </p:sp>
    </p:spTree>
    <p:extLst>
      <p:ext uri="{BB962C8B-B14F-4D97-AF65-F5344CB8AC3E}">
        <p14:creationId xmlns:p14="http://schemas.microsoft.com/office/powerpoint/2010/main" val="970292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2 CLICKS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 will now be allowed to either change or begin your contribution amount.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In this case I changed the account from FIVE PERCENT to TEN PERCENT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clicked SAVE and….</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33</a:t>
            </a:fld>
            <a:endParaRPr lang="en-US"/>
          </a:p>
        </p:txBody>
      </p:sp>
    </p:spTree>
    <p:extLst>
      <p:ext uri="{BB962C8B-B14F-4D97-AF65-F5344CB8AC3E}">
        <p14:creationId xmlns:p14="http://schemas.microsoft.com/office/powerpoint/2010/main" val="701932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 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 can see it updated to the new amount</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34</a:t>
            </a:fld>
            <a:endParaRPr lang="en-US"/>
          </a:p>
        </p:txBody>
      </p:sp>
    </p:spTree>
    <p:extLst>
      <p:ext uri="{BB962C8B-B14F-4D97-AF65-F5344CB8AC3E}">
        <p14:creationId xmlns:p14="http://schemas.microsoft.com/office/powerpoint/2010/main" val="3259487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Regardless of the account you choose, TSP wants you to fill out the Beneficiary Form.  On the screen I imaged Block 1.</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This is the address they want you to mail it to.</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Under that I’ve HYPERLINKED THE form for your convenience.</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35</a:t>
            </a:fld>
            <a:endParaRPr lang="en-US"/>
          </a:p>
        </p:txBody>
      </p:sp>
    </p:spTree>
    <p:extLst>
      <p:ext uri="{BB962C8B-B14F-4D97-AF65-F5344CB8AC3E}">
        <p14:creationId xmlns:p14="http://schemas.microsoft.com/office/powerpoint/2010/main" val="1536343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In conclusion, let me briefly review what TSP will look like under BRS: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 will automatically have an equivalent of 1% of your pay contributed:</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This is called the Service Automatic Contribution and it results in no deduction of money from your pay.</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Should you wish to contribute some of your pay, you will find the government will match you dollar for dollar up to 3 PERCENT.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The next two percent will be matched at FIFTY CENTS for every dollar you contribute.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Once you reach a FIVE PERCENT contribution, you will no longer receive matching funds.</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CLICK</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You may contribute more of your pay if you wish up to (theoretically) 100% but keep in mind you cannot use TSP to exempt yourself from FICA.</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36</a:t>
            </a:fld>
            <a:endParaRPr lang="en-US"/>
          </a:p>
        </p:txBody>
      </p:sp>
    </p:spTree>
    <p:extLst>
      <p:ext uri="{BB962C8B-B14F-4D97-AF65-F5344CB8AC3E}">
        <p14:creationId xmlns:p14="http://schemas.microsoft.com/office/powerpoint/2010/main" val="102068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One more thing:</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I’ve Hyperlinked our two Guides for your convenience: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Direct Deposit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Thrift Savings Plan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THANK YOU FOR YOUR TIME AND NOW ON TO MADDY JACKSON</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------------------------------------------------------MUTE----------------------------------------------------------------</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37</a:t>
            </a:fld>
            <a:endParaRPr lang="en-US"/>
          </a:p>
        </p:txBody>
      </p:sp>
    </p:spTree>
    <p:extLst>
      <p:ext uri="{BB962C8B-B14F-4D97-AF65-F5344CB8AC3E}">
        <p14:creationId xmlns:p14="http://schemas.microsoft.com/office/powerpoint/2010/main" val="1791048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Matt! Welcome back, everyone!</a:t>
            </a:r>
          </a:p>
          <a:p>
            <a:r>
              <a:rPr lang="en-US" dirty="0" smtClean="0"/>
              <a:t>Number 4 for our Top 10 Tuesday is Payslips!</a:t>
            </a:r>
          </a:p>
          <a:p>
            <a:r>
              <a:rPr lang="en-US" dirty="0" smtClean="0"/>
              <a:t>To view your</a:t>
            </a:r>
            <a:r>
              <a:rPr lang="en-US" baseline="0" dirty="0" smtClean="0"/>
              <a:t> </a:t>
            </a:r>
            <a:r>
              <a:rPr lang="en-US" baseline="0" dirty="0" err="1" smtClean="0"/>
              <a:t>payslip</a:t>
            </a:r>
            <a:r>
              <a:rPr lang="en-US" baseline="0" dirty="0" smtClean="0"/>
              <a:t> in Direct Access, click on the View My Payslips (AD/RSV) link from the View side of the Self Service pagelet.</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38</a:t>
            </a:fld>
            <a:endParaRPr lang="en-US"/>
          </a:p>
        </p:txBody>
      </p:sp>
    </p:spTree>
    <p:extLst>
      <p:ext uri="{BB962C8B-B14F-4D97-AF65-F5344CB8AC3E}">
        <p14:creationId xmlns:p14="http://schemas.microsoft.com/office/powerpoint/2010/main" val="2932122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a:t>
            </a:r>
            <a:r>
              <a:rPr lang="en-US" dirty="0" err="1" smtClean="0"/>
              <a:t>Payslip</a:t>
            </a:r>
            <a:r>
              <a:rPr lang="en-US" dirty="0" smtClean="0"/>
              <a:t> that you wish to view. We’re going to take a look at the end-month September</a:t>
            </a:r>
            <a:r>
              <a:rPr lang="en-US" baseline="0" dirty="0" smtClean="0"/>
              <a:t> </a:t>
            </a:r>
            <a:r>
              <a:rPr lang="en-US" baseline="0" dirty="0" err="1" smtClean="0"/>
              <a:t>payslip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39</a:t>
            </a:fld>
            <a:endParaRPr lang="en-US"/>
          </a:p>
        </p:txBody>
      </p:sp>
    </p:spTree>
    <p:extLst>
      <p:ext uri="{BB962C8B-B14F-4D97-AF65-F5344CB8AC3E}">
        <p14:creationId xmlns:p14="http://schemas.microsoft.com/office/powerpoint/2010/main" val="206520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View</a:t>
            </a:r>
            <a:r>
              <a:rPr lang="en-US" baseline="0" dirty="0" smtClean="0"/>
              <a:t> tab is where you can take a look at pertinent info that ranges from your Pay slips to your Government Charge Card balance and everything in between. These options are “view” only and no modifications can be made in this tab.</a:t>
            </a:r>
            <a:endParaRPr lang="en-US"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4</a:t>
            </a:fld>
            <a:endParaRPr lang="en-US"/>
          </a:p>
        </p:txBody>
      </p:sp>
    </p:spTree>
    <p:extLst>
      <p:ext uri="{BB962C8B-B14F-4D97-AF65-F5344CB8AC3E}">
        <p14:creationId xmlns:p14="http://schemas.microsoft.com/office/powerpoint/2010/main" val="525581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payslip</a:t>
            </a:r>
            <a:r>
              <a:rPr lang="en-US" dirty="0" smtClean="0"/>
              <a:t> is one of the many places where your</a:t>
            </a:r>
            <a:r>
              <a:rPr lang="en-US" baseline="0" dirty="0" smtClean="0"/>
              <a:t> address change will show up. </a:t>
            </a:r>
          </a:p>
          <a:p>
            <a:r>
              <a:rPr lang="en-US" baseline="0" dirty="0" smtClean="0"/>
              <a:t>(CLICK) This box will tell you whether or not your promotion has taken effect. If so, your rank and pay grade would both update.</a:t>
            </a:r>
          </a:p>
          <a:p>
            <a:r>
              <a:rPr lang="en-US" baseline="0" dirty="0" smtClean="0"/>
              <a:t>(CLICK) Here you can validate whether you have the correct taxes coming out for both federal and state. Notice that the Marital Status shows what tax option you selected, which may be different than your actual marital status. </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40</a:t>
            </a:fld>
            <a:endParaRPr lang="en-US"/>
          </a:p>
        </p:txBody>
      </p:sp>
    </p:spTree>
    <p:extLst>
      <p:ext uri="{BB962C8B-B14F-4D97-AF65-F5344CB8AC3E}">
        <p14:creationId xmlns:p14="http://schemas.microsoft.com/office/powerpoint/2010/main" val="193990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whether or not you are receiving the correct pay</a:t>
            </a:r>
            <a:r>
              <a:rPr lang="en-US" baseline="0" dirty="0" smtClean="0"/>
              <a:t> and or allowances. Some of these items are automatic (like Basic Pay and BAS) and some are manually started by your SPO. If you see something missing, let your Yeoman know as soon as possible. In this example, this member is obviously on a ship (since they are getting Career Sea Pay), but notice that (CLICK) there isn’t a Coast Guard Standard Meal Rate (formerly known as Discount Meal Rate) listed in the Deductions section. If I were this CS3, I’d be looking for my Yeoman to ask this question.</a:t>
            </a:r>
          </a:p>
          <a:p>
            <a:r>
              <a:rPr lang="en-US" baseline="0" dirty="0" smtClean="0"/>
              <a:t>(CLICK) This section shows the actual dollar amounts for the taxes that were taken from your check.</a:t>
            </a:r>
          </a:p>
          <a:p>
            <a:r>
              <a:rPr lang="en-US" baseline="0" dirty="0" smtClean="0"/>
              <a:t>(CLICK) If this member had any allotments, they would be listed here. </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41</a:t>
            </a:fld>
            <a:endParaRPr lang="en-US"/>
          </a:p>
        </p:txBody>
      </p:sp>
    </p:spTree>
    <p:extLst>
      <p:ext uri="{BB962C8B-B14F-4D97-AF65-F5344CB8AC3E}">
        <p14:creationId xmlns:p14="http://schemas.microsoft.com/office/powerpoint/2010/main" val="3888227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where all of your</a:t>
            </a:r>
            <a:r>
              <a:rPr lang="en-US" baseline="0" dirty="0" smtClean="0"/>
              <a:t> current and year to date wages and taxes show up. This is what is pulled at the end of the year for your W2 information.</a:t>
            </a:r>
          </a:p>
          <a:p>
            <a:r>
              <a:rPr lang="en-US" baseline="0" dirty="0" smtClean="0"/>
              <a:t>(CLICK) A summary of your leave is shown here. This may not be the most up-to-date balance, so be careful.</a:t>
            </a:r>
          </a:p>
          <a:p>
            <a:r>
              <a:rPr lang="en-US" baseline="0" dirty="0" smtClean="0"/>
              <a:t>(CLICK) The Net Pay Distribution section shows your Direct Deposit info and the amount that was actually deposited into your account.</a:t>
            </a:r>
          </a:p>
          <a:p>
            <a:r>
              <a:rPr lang="en-US" baseline="0" dirty="0" smtClean="0"/>
              <a:t>(CLICK) Finally, the remarks are unique to each member. They will show unique information such as how much sea time you have accumulated as well as (CLICK) TSP information. (CLICK) They also use the remarks to pass on important information such as the upcoming Blended Retirement System.</a:t>
            </a:r>
          </a:p>
        </p:txBody>
      </p:sp>
      <p:sp>
        <p:nvSpPr>
          <p:cNvPr id="4" name="Slide Number Placeholder 3"/>
          <p:cNvSpPr>
            <a:spLocks noGrp="1"/>
          </p:cNvSpPr>
          <p:nvPr>
            <p:ph type="sldNum" sz="quarter" idx="10"/>
          </p:nvPr>
        </p:nvSpPr>
        <p:spPr/>
        <p:txBody>
          <a:bodyPr/>
          <a:lstStyle/>
          <a:p>
            <a:fld id="{AB69D2F6-0F5F-4B99-BF45-60C48F952361}" type="slidenum">
              <a:rPr lang="en-US" smtClean="0"/>
              <a:t>42</a:t>
            </a:fld>
            <a:endParaRPr lang="en-US"/>
          </a:p>
        </p:txBody>
      </p:sp>
    </p:spTree>
    <p:extLst>
      <p:ext uri="{BB962C8B-B14F-4D97-AF65-F5344CB8AC3E}">
        <p14:creationId xmlns:p14="http://schemas.microsoft.com/office/powerpoint/2010/main" val="22574053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roll</a:t>
            </a:r>
            <a:r>
              <a:rPr lang="en-US" baseline="0" dirty="0" smtClean="0"/>
              <a:t> on to Number 3 for our Top 10 Tuesday, which is the Personal Data Extract or PDE. I’d like to take a couple quick polls.</a:t>
            </a:r>
          </a:p>
          <a:p>
            <a:r>
              <a:rPr lang="en-US" baseline="0" dirty="0" smtClean="0"/>
              <a:t>First of all, who’s taking the service-wide either this month for the Reservists with us or next month?</a:t>
            </a:r>
          </a:p>
          <a:p>
            <a:r>
              <a:rPr lang="en-US" baseline="0" dirty="0" smtClean="0"/>
              <a:t>Great! And for those that are taking it, did you verify your PDE was correct?</a:t>
            </a:r>
          </a:p>
          <a:p>
            <a:r>
              <a:rPr lang="en-US" baseline="0" dirty="0" smtClean="0"/>
              <a:t>Hopefully you did and got in any changes before the deadline. Let’s take a look at a PDE.</a:t>
            </a:r>
          </a:p>
        </p:txBody>
      </p:sp>
      <p:sp>
        <p:nvSpPr>
          <p:cNvPr id="4" name="Slide Number Placeholder 3"/>
          <p:cNvSpPr>
            <a:spLocks noGrp="1"/>
          </p:cNvSpPr>
          <p:nvPr>
            <p:ph type="sldNum" sz="quarter" idx="10"/>
          </p:nvPr>
        </p:nvSpPr>
        <p:spPr/>
        <p:txBody>
          <a:bodyPr/>
          <a:lstStyle/>
          <a:p>
            <a:fld id="{AB69D2F6-0F5F-4B99-BF45-60C48F952361}" type="slidenum">
              <a:rPr lang="en-US" smtClean="0"/>
              <a:t>43</a:t>
            </a:fld>
            <a:endParaRPr lang="en-US"/>
          </a:p>
        </p:txBody>
      </p:sp>
    </p:spTree>
    <p:extLst>
      <p:ext uri="{BB962C8B-B14F-4D97-AF65-F5344CB8AC3E}">
        <p14:creationId xmlns:p14="http://schemas.microsoft.com/office/powerpoint/2010/main" val="3346598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place I look on the PDE is the status…are you Eligible or Not? It will tell you right here. If you are NOT ELIGIBLE, it will give you a reason down in the Eligibility Results which I’ll show you in a minute.</a:t>
            </a:r>
          </a:p>
          <a:p>
            <a:r>
              <a:rPr lang="en-US" baseline="0" dirty="0" smtClean="0"/>
              <a:t>In case you missed our July Top 10 Tuesday about Advancements, I’m going to go over a couple important parts of this PDE.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The first is the Service Wide Exam Eligibility Date or SED. </a:t>
            </a:r>
            <a:r>
              <a:rPr lang="en-US" sz="1200" kern="1200" dirty="0" smtClean="0">
                <a:solidFill>
                  <a:schemeClr val="tx1"/>
                </a:solidFill>
                <a:effectLst/>
                <a:latin typeface="+mn-lt"/>
                <a:ea typeface="+mn-ea"/>
                <a:cs typeface="+mn-cs"/>
              </a:rPr>
              <a:t>The SED is the deadline for which members must complete all current eligibility requirements for that exam. Your Sea Time and other various factors are calculated out to the 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is the (CLICK) Terminal Eligibility Date or</a:t>
            </a:r>
            <a:r>
              <a:rPr lang="en-US" sz="1200" kern="1200" baseline="0" dirty="0" smtClean="0">
                <a:solidFill>
                  <a:schemeClr val="tx1"/>
                </a:solidFill>
                <a:effectLst/>
                <a:latin typeface="+mn-lt"/>
                <a:ea typeface="+mn-ea"/>
                <a:cs typeface="+mn-cs"/>
              </a:rPr>
              <a:t> TED. </a:t>
            </a:r>
            <a:r>
              <a:rPr lang="en-US" sz="1200" kern="1200" dirty="0" smtClean="0">
                <a:solidFill>
                  <a:schemeClr val="tx1"/>
                </a:solidFill>
                <a:effectLst/>
                <a:latin typeface="+mn-lt"/>
                <a:ea typeface="+mn-ea"/>
                <a:cs typeface="+mn-cs"/>
              </a:rPr>
              <a:t>The TED is basically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day you could potentially advance off of the SWE you are taking. Example: The TED for the May 2017 SWE is 1January 2018, The TED for the November 2017 SWE is 1July2018.  Your time in grade and time in service for advancement are calculated out to your TED. That’s why it appears that you have more time than you do on your PDE.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Hopefully knowing</a:t>
            </a:r>
            <a:r>
              <a:rPr lang="en-US" sz="1200" kern="1200" baseline="0" dirty="0" smtClean="0">
                <a:solidFill>
                  <a:schemeClr val="tx1"/>
                </a:solidFill>
                <a:effectLst/>
                <a:latin typeface="+mn-lt"/>
                <a:ea typeface="+mn-ea"/>
                <a:cs typeface="+mn-cs"/>
              </a:rPr>
              <a:t> the difference between those dates will help you verify the rest of your PDE, such as your (CLICK) Sea Time, (CLICK) Award points and your (CLICK) Time in Rate &amp; Service. </a:t>
            </a: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44</a:t>
            </a:fld>
            <a:endParaRPr lang="en-US"/>
          </a:p>
        </p:txBody>
      </p:sp>
    </p:spTree>
    <p:extLst>
      <p:ext uri="{BB962C8B-B14F-4D97-AF65-F5344CB8AC3E}">
        <p14:creationId xmlns:p14="http://schemas.microsoft.com/office/powerpoint/2010/main" val="2429612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sure all your competencies are all listed, (CLICK) as well as your awards. </a:t>
            </a:r>
          </a:p>
          <a:p>
            <a:r>
              <a:rPr lang="en-US" baseline="0" dirty="0" smtClean="0"/>
              <a:t>(CLICK) The Eligibility Results will either explain why you are not eligible, or it will give the address of where your exam is being mailed.</a:t>
            </a:r>
          </a:p>
          <a:p>
            <a:endParaRPr lang="en-US" baseline="0" dirty="0" smtClean="0"/>
          </a:p>
          <a:p>
            <a:r>
              <a:rPr lang="en-US" baseline="0" dirty="0" smtClean="0"/>
              <a:t>That’s all for me this month…bring us home, Charlie!</a:t>
            </a:r>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45</a:t>
            </a:fld>
            <a:endParaRPr lang="en-US"/>
          </a:p>
        </p:txBody>
      </p:sp>
    </p:spTree>
    <p:extLst>
      <p:ext uri="{BB962C8B-B14F-4D97-AF65-F5344CB8AC3E}">
        <p14:creationId xmlns:p14="http://schemas.microsoft.com/office/powerpoint/2010/main" val="2190729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to everyone…Number 2 on our Top10 we are going to take a few minutes and talk about Self-Service for Reservists.  A little earlier, you heard from CWO McElroy giving an overview of the Self Service functions available in Direct Access.  I am going to dig just a little deeper into some of the links with just a bit more information, specifically for reservists.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 navigate to PPC Procedures and Development webpage, you will see several options to access the user guides.  These guides were created to help members navigate and enter data into Direct Access.  I strongly encourage everyone to take a few minutes to click around our webpage and become familiar with all the information available to you.  But this morning we are going to focus on self-service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One option to access the user guides is to click on the DA User Guides button at the top of the page.  </a:t>
            </a:r>
          </a:p>
          <a:p>
            <a:r>
              <a:rPr lang="en-US" sz="1200" kern="1200" dirty="0" smtClean="0">
                <a:solidFill>
                  <a:schemeClr val="tx1"/>
                </a:solidFill>
                <a:effectLst/>
                <a:latin typeface="+mn-lt"/>
                <a:ea typeface="+mn-ea"/>
                <a:cs typeface="+mn-cs"/>
              </a:rPr>
              <a:t>(click) For those that may not be aware, P&amp;D branch updated most of the travel user guides.  All new format and easy to follow step by step procedures for entering travel claims into </a:t>
            </a:r>
            <a:r>
              <a:rPr lang="en-US" sz="1200" kern="1200" dirty="0" err="1" smtClean="0">
                <a:solidFill>
                  <a:schemeClr val="tx1"/>
                </a:solidFill>
                <a:effectLst/>
                <a:latin typeface="+mn-lt"/>
                <a:ea typeface="+mn-ea"/>
                <a:cs typeface="+mn-cs"/>
              </a:rPr>
              <a:t>TPax</a:t>
            </a:r>
            <a:r>
              <a:rPr lang="en-US" sz="1200" kern="1200" dirty="0" smtClean="0">
                <a:solidFill>
                  <a:schemeClr val="tx1"/>
                </a:solidFill>
                <a:effectLst/>
                <a:latin typeface="+mn-lt"/>
                <a:ea typeface="+mn-ea"/>
                <a:cs typeface="+mn-cs"/>
              </a:rPr>
              <a:t>.  As an example, when Reservists are on Long Term AD, we broke down separate claim guides for completing a Beginning, Middle and End Travel claims.  Please take a look at all the travel guides that are available, I will bet your paycheck you will find them extremely useful.</a:t>
            </a:r>
          </a:p>
          <a:p>
            <a:r>
              <a:rPr lang="en-US" sz="1200" kern="1200" dirty="0" smtClean="0">
                <a:solidFill>
                  <a:schemeClr val="tx1"/>
                </a:solidFill>
                <a:effectLst/>
                <a:latin typeface="+mn-lt"/>
                <a:ea typeface="+mn-ea"/>
                <a:cs typeface="+mn-cs"/>
              </a:rPr>
              <a:t>(click) Moving to the meat and potatoes, click the “self-service” expansion button to access and the SS user guides.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46</a:t>
            </a:fld>
            <a:endParaRPr lang="en-US"/>
          </a:p>
        </p:txBody>
      </p:sp>
    </p:spTree>
    <p:extLst>
      <p:ext uri="{BB962C8B-B14F-4D97-AF65-F5344CB8AC3E}">
        <p14:creationId xmlns:p14="http://schemas.microsoft.com/office/powerpoint/2010/main" val="1349886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This is a sampling of the information available to you.  I just did a small snip of the self-service guides, for example how to change your Emergency Contracts,</a:t>
            </a:r>
            <a:r>
              <a:rPr lang="en-US" sz="1200" kern="1200" baseline="0" dirty="0" smtClean="0">
                <a:solidFill>
                  <a:schemeClr val="tx1"/>
                </a:solidFill>
                <a:effectLst/>
                <a:latin typeface="+mn-lt"/>
                <a:ea typeface="+mn-ea"/>
                <a:cs typeface="+mn-cs"/>
              </a:rPr>
              <a:t> Home and Mailing Addresses, Thrift Savings Plan updates…just a few of the topics that were previously discussed by Sandi, Matt and </a:t>
            </a:r>
            <a:r>
              <a:rPr lang="en-US" sz="1200" kern="1200" baseline="0" dirty="0" err="1" smtClean="0">
                <a:solidFill>
                  <a:schemeClr val="tx1"/>
                </a:solidFill>
                <a:effectLst/>
                <a:latin typeface="+mn-lt"/>
                <a:ea typeface="+mn-ea"/>
                <a:cs typeface="+mn-cs"/>
              </a:rPr>
              <a:t>Maddy</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If you scroll down the page you will see Reserve Specific Self-Service guides.  There are step by step procedures for how to view and interpret a reserve members All Duty Report, or how to complete the Annual Screening </a:t>
            </a:r>
            <a:r>
              <a:rPr lang="en-US" sz="1200" kern="1200" dirty="0" err="1" smtClean="0">
                <a:solidFill>
                  <a:schemeClr val="tx1"/>
                </a:solidFill>
                <a:effectLst/>
                <a:latin typeface="+mn-lt"/>
                <a:ea typeface="+mn-ea"/>
                <a:cs typeface="+mn-cs"/>
              </a:rPr>
              <a:t>Quesitonnaire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four categories of information.  </a:t>
            </a:r>
          </a:p>
          <a:p>
            <a:r>
              <a:rPr lang="en-US" sz="1200" kern="1200" dirty="0" smtClean="0">
                <a:solidFill>
                  <a:schemeClr val="tx1"/>
                </a:solidFill>
                <a:effectLst/>
                <a:latin typeface="+mn-lt"/>
                <a:ea typeface="+mn-ea"/>
                <a:cs typeface="+mn-cs"/>
              </a:rPr>
              <a:t>(click) The process map, which is a flow chart for the process.  </a:t>
            </a:r>
          </a:p>
          <a:p>
            <a:r>
              <a:rPr lang="en-US" sz="1200" kern="1200" dirty="0" smtClean="0">
                <a:solidFill>
                  <a:schemeClr val="tx1"/>
                </a:solidFill>
                <a:effectLst/>
                <a:latin typeface="+mn-lt"/>
                <a:ea typeface="+mn-ea"/>
                <a:cs typeface="+mn-cs"/>
              </a:rPr>
              <a:t>(click) A knowledge Base Entry section, where general overview information and policy is available.  </a:t>
            </a:r>
          </a:p>
          <a:p>
            <a:r>
              <a:rPr lang="en-US" sz="1200" kern="1200" dirty="0" smtClean="0">
                <a:solidFill>
                  <a:schemeClr val="tx1"/>
                </a:solidFill>
                <a:effectLst/>
                <a:latin typeface="+mn-lt"/>
                <a:ea typeface="+mn-ea"/>
                <a:cs typeface="+mn-cs"/>
              </a:rPr>
              <a:t>(click) Of course the link to the actual Procedure Guides </a:t>
            </a:r>
          </a:p>
          <a:p>
            <a:r>
              <a:rPr lang="en-US" sz="1200" kern="1200" dirty="0" smtClean="0">
                <a:solidFill>
                  <a:schemeClr val="tx1"/>
                </a:solidFill>
                <a:effectLst/>
                <a:latin typeface="+mn-lt"/>
                <a:ea typeface="+mn-ea"/>
                <a:cs typeface="+mn-cs"/>
              </a:rPr>
              <a:t>(click) and finally the Video Tutorial section.   This is where we are recording voice over step by step procedures of the user guides.  So if you want to plug in your speakers or headphones, you can sit back, watch and listen to the process.  </a:t>
            </a:r>
          </a:p>
          <a:p>
            <a:r>
              <a:rPr lang="en-US" sz="1200" kern="1200" dirty="0" smtClean="0">
                <a:solidFill>
                  <a:schemeClr val="tx1"/>
                </a:solidFill>
                <a:effectLst/>
                <a:latin typeface="+mn-lt"/>
                <a:ea typeface="+mn-ea"/>
                <a:cs typeface="+mn-cs"/>
              </a:rPr>
              <a:t>One last note, all the dates displayed identify when the last update was made.  So if you print out guides, you may want to make sure you have the latest version.</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47</a:t>
            </a:fld>
            <a:endParaRPr lang="en-US"/>
          </a:p>
        </p:txBody>
      </p:sp>
    </p:spTree>
    <p:extLst>
      <p:ext uri="{BB962C8B-B14F-4D97-AF65-F5344CB8AC3E}">
        <p14:creationId xmlns:p14="http://schemas.microsoft.com/office/powerpoint/2010/main" val="2812317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Now lets take a look at the links available to Reservists in Direct Access.</a:t>
            </a:r>
          </a:p>
          <a:p>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the DA main page you will see a Requests link.  We will show you this link on the next slide.</a:t>
            </a:r>
          </a:p>
          <a:p>
            <a:r>
              <a:rPr lang="en-US" sz="1200" kern="1200" dirty="0" smtClean="0">
                <a:solidFill>
                  <a:schemeClr val="tx1"/>
                </a:solidFill>
                <a:effectLst/>
                <a:latin typeface="+mn-lt"/>
                <a:ea typeface="+mn-ea"/>
                <a:cs typeface="+mn-cs"/>
              </a:rPr>
              <a:t>(click) As </a:t>
            </a:r>
            <a:r>
              <a:rPr lang="en-US" sz="1200" kern="1200" dirty="0" err="1" smtClean="0">
                <a:solidFill>
                  <a:schemeClr val="tx1"/>
                </a:solidFill>
                <a:effectLst/>
                <a:latin typeface="+mn-lt"/>
                <a:ea typeface="+mn-ea"/>
                <a:cs typeface="+mn-cs"/>
              </a:rPr>
              <a:t>Mr.McElroy</a:t>
            </a:r>
            <a:r>
              <a:rPr lang="en-US" sz="1200" kern="1200" dirty="0" smtClean="0">
                <a:solidFill>
                  <a:schemeClr val="tx1"/>
                </a:solidFill>
                <a:effectLst/>
                <a:latin typeface="+mn-lt"/>
                <a:ea typeface="+mn-ea"/>
                <a:cs typeface="+mn-cs"/>
              </a:rPr>
              <a:t> outlined earlier, there are two sections in the Employee Self-Service pagelet…Tasks, where the links to enter date into Direct Access…</a:t>
            </a:r>
          </a:p>
          <a:p>
            <a:r>
              <a:rPr lang="en-US" sz="1200" kern="1200" dirty="0" smtClean="0">
                <a:solidFill>
                  <a:schemeClr val="tx1"/>
                </a:solidFill>
                <a:effectLst/>
                <a:latin typeface="+mn-lt"/>
                <a:ea typeface="+mn-ea"/>
                <a:cs typeface="+mn-cs"/>
              </a:rPr>
              <a:t>(click) and the View section where the links to general information and reports with member information is viewable.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48</a:t>
            </a:fld>
            <a:endParaRPr lang="en-US"/>
          </a:p>
        </p:txBody>
      </p:sp>
    </p:spTree>
    <p:extLst>
      <p:ext uri="{BB962C8B-B14F-4D97-AF65-F5344CB8AC3E}">
        <p14:creationId xmlns:p14="http://schemas.microsoft.com/office/powerpoint/2010/main" val="840309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Let’s talk about a few of the links and what they are used for:</a:t>
            </a:r>
          </a:p>
          <a:p>
            <a:r>
              <a:rPr lang="en-US" sz="1200" kern="1200" dirty="0" smtClean="0">
                <a:solidFill>
                  <a:schemeClr val="tx1"/>
                </a:solidFill>
                <a:effectLst/>
                <a:latin typeface="+mn-lt"/>
                <a:ea typeface="+mn-ea"/>
                <a:cs typeface="+mn-cs"/>
              </a:rPr>
              <a:t>(click) In the </a:t>
            </a:r>
            <a:r>
              <a:rPr lang="en-US" sz="1200" b="1" kern="1200" dirty="0" smtClean="0">
                <a:solidFill>
                  <a:schemeClr val="tx1"/>
                </a:solidFill>
                <a:effectLst/>
                <a:latin typeface="+mn-lt"/>
                <a:ea typeface="+mn-ea"/>
                <a:cs typeface="+mn-cs"/>
              </a:rPr>
              <a:t>Requests</a:t>
            </a:r>
            <a:r>
              <a:rPr lang="en-US" sz="1200" kern="1200" dirty="0" smtClean="0">
                <a:solidFill>
                  <a:schemeClr val="tx1"/>
                </a:solidFill>
                <a:effectLst/>
                <a:latin typeface="+mn-lt"/>
                <a:ea typeface="+mn-ea"/>
                <a:cs typeface="+mn-cs"/>
              </a:rPr>
              <a:t> tab, this is where you enter </a:t>
            </a:r>
          </a:p>
          <a:p>
            <a:r>
              <a:rPr lang="en-US" sz="1200" kern="1200" dirty="0" smtClean="0">
                <a:solidFill>
                  <a:schemeClr val="tx1"/>
                </a:solidFill>
                <a:effectLst/>
                <a:latin typeface="+mn-lt"/>
                <a:ea typeface="+mn-ea"/>
                <a:cs typeface="+mn-cs"/>
              </a:rPr>
              <a:t>(click) an </a:t>
            </a:r>
            <a:r>
              <a:rPr lang="en-US" sz="1200" b="1" kern="1200" dirty="0" smtClean="0">
                <a:solidFill>
                  <a:schemeClr val="tx1"/>
                </a:solidFill>
                <a:effectLst/>
                <a:latin typeface="+mn-lt"/>
                <a:ea typeface="+mn-ea"/>
                <a:cs typeface="+mn-cs"/>
              </a:rPr>
              <a:t>Absence Request</a:t>
            </a:r>
            <a:r>
              <a:rPr lang="en-US" sz="1200" kern="1200" dirty="0" smtClean="0">
                <a:solidFill>
                  <a:schemeClr val="tx1"/>
                </a:solidFill>
                <a:effectLst/>
                <a:latin typeface="+mn-lt"/>
                <a:ea typeface="+mn-ea"/>
                <a:cs typeface="+mn-cs"/>
              </a:rPr>
              <a:t> or </a:t>
            </a:r>
          </a:p>
          <a:p>
            <a:r>
              <a:rPr lang="en-US" sz="1200" kern="1200" dirty="0" smtClean="0">
                <a:solidFill>
                  <a:schemeClr val="tx1"/>
                </a:solidFill>
                <a:effectLst/>
                <a:latin typeface="+mn-lt"/>
                <a:ea typeface="+mn-ea"/>
                <a:cs typeface="+mn-cs"/>
              </a:rPr>
              <a:t>(click) view all your Absence Requests recorded in Direct Access.</a:t>
            </a:r>
          </a:p>
          <a:p>
            <a:r>
              <a:rPr lang="en-US" sz="1200" kern="1200" dirty="0" smtClean="0">
                <a:solidFill>
                  <a:schemeClr val="tx1"/>
                </a:solidFill>
                <a:effectLst/>
                <a:latin typeface="+mn-lt"/>
                <a:ea typeface="+mn-ea"/>
                <a:cs typeface="+mn-cs"/>
              </a:rPr>
              <a:t>(click) For our Reservists listening in, this is the link you use to </a:t>
            </a:r>
            <a:r>
              <a:rPr lang="en-US" sz="1200" b="1" kern="1200" dirty="0" smtClean="0">
                <a:solidFill>
                  <a:schemeClr val="tx1"/>
                </a:solidFill>
                <a:effectLst/>
                <a:latin typeface="+mn-lt"/>
                <a:ea typeface="+mn-ea"/>
                <a:cs typeface="+mn-cs"/>
              </a:rPr>
              <a:t>Submit a Drill Request</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49</a:t>
            </a:fld>
            <a:endParaRPr lang="en-US"/>
          </a:p>
        </p:txBody>
      </p:sp>
    </p:spTree>
    <p:extLst>
      <p:ext uri="{BB962C8B-B14F-4D97-AF65-F5344CB8AC3E}">
        <p14:creationId xmlns:p14="http://schemas.microsoft.com/office/powerpoint/2010/main" val="193723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tab is where you can make changes to various</a:t>
            </a:r>
            <a:r>
              <a:rPr lang="en-US" baseline="0" dirty="0" smtClean="0"/>
              <a:t> aspects of your profile, modify your Direct deposit, submit your E-resume, update your taxes, manage your TSP and so much more!  There is some major functionality in here that you all should be utilizing. Check out the guides on P&amp;D’s website to figure out how to properly update your info. </a:t>
            </a:r>
          </a:p>
          <a:p>
            <a:endParaRPr lang="en-US" baseline="0" dirty="0" smtClean="0"/>
          </a:p>
          <a:p>
            <a:r>
              <a:rPr lang="en-US" baseline="0" dirty="0" smtClean="0"/>
              <a:t>Ok that’s all for number 10 now that we’ve explored the surface of Self Service functionality, lets dive off into requesting user access roles in Direct access.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5</a:t>
            </a:fld>
            <a:endParaRPr lang="en-US"/>
          </a:p>
        </p:txBody>
      </p:sp>
    </p:spTree>
    <p:extLst>
      <p:ext uri="{BB962C8B-B14F-4D97-AF65-F5344CB8AC3E}">
        <p14:creationId xmlns:p14="http://schemas.microsoft.com/office/powerpoint/2010/main" val="1290234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Now let’s take a look at the Tasks section in Self-Service specific for Reservists.  We are going to point out a few</a:t>
            </a:r>
            <a:r>
              <a:rPr lang="en-US" sz="1200" kern="1200" baseline="0" dirty="0" smtClean="0">
                <a:solidFill>
                  <a:schemeClr val="tx1"/>
                </a:solidFill>
                <a:effectLst/>
                <a:latin typeface="+mn-lt"/>
                <a:ea typeface="+mn-ea"/>
                <a:cs typeface="+mn-cs"/>
              </a:rPr>
              <a:t> first, then we will open a couple of these links to show  the actual page in Direct Access.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My Reserve Orders, this is the link used when requesting Active Duty.</a:t>
            </a:r>
            <a:r>
              <a:rPr lang="en-US" sz="1200" kern="1200" baseline="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 The Mobilization Resume function is fairly new to Direct Access.  This is where members</a:t>
            </a:r>
            <a:r>
              <a:rPr lang="en-US" sz="1200" kern="1200" baseline="0" dirty="0" smtClean="0">
                <a:solidFill>
                  <a:schemeClr val="tx1"/>
                </a:solidFill>
                <a:effectLst/>
                <a:latin typeface="+mn-lt"/>
                <a:ea typeface="+mn-ea"/>
                <a:cs typeface="+mn-cs"/>
              </a:rPr>
              <a:t> search for and request to serve on active duty to meet specific mobilization vacancies.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Next let’s talk about the All Duty Report…Reservists, the all duty report will list ANY and ALL duty recorded in Direct Access by Fiscal Year.  It not only displays any orders (IDT and AD), but it will identify the current status of those orders.  Great place to see if your orders are completed.</a:t>
            </a:r>
          </a:p>
          <a:p>
            <a:r>
              <a:rPr lang="en-US" sz="1200" kern="1200" dirty="0" smtClean="0">
                <a:solidFill>
                  <a:schemeClr val="tx1"/>
                </a:solidFill>
                <a:effectLst/>
                <a:latin typeface="+mn-lt"/>
                <a:ea typeface="+mn-ea"/>
                <a:cs typeface="+mn-cs"/>
              </a:rPr>
              <a:t>(click) All you Reservists know that you are required to complete the ASQ annually between 1AUG and 30SEP.  You should absolutely complete a new ASQ at ANY time the information changes, like new job, new supervisor, are you available for mobilization.  It is your responsibility…and REQUIRED to meet the requirements for being a “reservist in good standing”.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50</a:t>
            </a:fld>
            <a:endParaRPr lang="en-US"/>
          </a:p>
        </p:txBody>
      </p:sp>
    </p:spTree>
    <p:extLst>
      <p:ext uri="{BB962C8B-B14F-4D97-AF65-F5344CB8AC3E}">
        <p14:creationId xmlns:p14="http://schemas.microsoft.com/office/powerpoint/2010/main" val="3610168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take a look at the Tasks we just talked</a:t>
            </a:r>
            <a:r>
              <a:rPr lang="en-US" sz="1200" kern="1200" baseline="0" dirty="0" smtClean="0">
                <a:solidFill>
                  <a:schemeClr val="tx1"/>
                </a:solidFill>
                <a:effectLst/>
                <a:latin typeface="+mn-lt"/>
                <a:ea typeface="+mn-ea"/>
                <a:cs typeface="+mn-cs"/>
              </a:rPr>
              <a:t> about.  We want to show the </a:t>
            </a:r>
            <a:r>
              <a:rPr lang="en-US" sz="1200" b="1" kern="1200" baseline="0" dirty="0" smtClean="0">
                <a:solidFill>
                  <a:schemeClr val="tx1"/>
                </a:solidFill>
                <a:effectLst/>
                <a:latin typeface="+mn-lt"/>
                <a:ea typeface="+mn-ea"/>
                <a:cs typeface="+mn-cs"/>
              </a:rPr>
              <a:t>My Reserve Orders </a:t>
            </a:r>
            <a:r>
              <a:rPr lang="en-US" sz="1200" kern="1200" baseline="0" dirty="0" smtClean="0">
                <a:solidFill>
                  <a:schemeClr val="tx1"/>
                </a:solidFill>
                <a:effectLst/>
                <a:latin typeface="+mn-lt"/>
                <a:ea typeface="+mn-ea"/>
                <a:cs typeface="+mn-cs"/>
              </a:rPr>
              <a:t>link in DA. After clicking the link, the </a:t>
            </a:r>
            <a:r>
              <a:rPr lang="en-US" sz="1200" b="1" kern="1200" baseline="0" dirty="0" smtClean="0">
                <a:solidFill>
                  <a:schemeClr val="tx1"/>
                </a:solidFill>
                <a:effectLst/>
                <a:latin typeface="+mn-lt"/>
                <a:ea typeface="+mn-ea"/>
                <a:cs typeface="+mn-cs"/>
              </a:rPr>
              <a:t>My Reserve Orders </a:t>
            </a:r>
            <a:r>
              <a:rPr lang="en-US" sz="1200" kern="1200" baseline="0" dirty="0" smtClean="0">
                <a:solidFill>
                  <a:schemeClr val="tx1"/>
                </a:solidFill>
                <a:effectLst/>
                <a:latin typeface="+mn-lt"/>
                <a:ea typeface="+mn-ea"/>
                <a:cs typeface="+mn-cs"/>
              </a:rPr>
              <a:t>page will display.</a:t>
            </a:r>
          </a:p>
          <a:p>
            <a:r>
              <a:rPr lang="en-US" sz="1200" kern="1200" baseline="0" dirty="0" smtClean="0">
                <a:solidFill>
                  <a:schemeClr val="tx1"/>
                </a:solidFill>
                <a:effectLst/>
                <a:latin typeface="+mn-lt"/>
                <a:ea typeface="+mn-ea"/>
                <a:cs typeface="+mn-cs"/>
              </a:rPr>
              <a:t>(click) Click the </a:t>
            </a:r>
            <a:r>
              <a:rPr lang="en-US" sz="1200" b="1" kern="1200" baseline="0" dirty="0" smtClean="0">
                <a:solidFill>
                  <a:schemeClr val="tx1"/>
                </a:solidFill>
                <a:effectLst/>
                <a:latin typeface="+mn-lt"/>
                <a:ea typeface="+mn-ea"/>
                <a:cs typeface="+mn-cs"/>
              </a:rPr>
              <a:t>Duty Type </a:t>
            </a:r>
            <a:r>
              <a:rPr lang="en-US" sz="1200" kern="1200" baseline="0" dirty="0" smtClean="0">
                <a:solidFill>
                  <a:schemeClr val="tx1"/>
                </a:solidFill>
                <a:effectLst/>
                <a:latin typeface="+mn-lt"/>
                <a:ea typeface="+mn-ea"/>
                <a:cs typeface="+mn-cs"/>
              </a:rPr>
              <a:t>drop-down and select the type of orders you are completing.  </a:t>
            </a:r>
            <a:r>
              <a:rPr lang="en-US" sz="1200" b="1" kern="1200" baseline="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reserve orders are entered into Direct Access using this link.  Then enter the inclusive dates for the orders.</a:t>
            </a:r>
          </a:p>
          <a:p>
            <a:r>
              <a:rPr lang="en-US" sz="1200" kern="1200" baseline="0" dirty="0" smtClean="0">
                <a:solidFill>
                  <a:schemeClr val="tx1"/>
                </a:solidFill>
                <a:effectLst/>
                <a:latin typeface="+mn-lt"/>
                <a:ea typeface="+mn-ea"/>
                <a:cs typeface="+mn-cs"/>
              </a:rPr>
              <a:t>(click) When finished, click the </a:t>
            </a:r>
            <a:r>
              <a:rPr lang="en-US" sz="1200" b="1" kern="1200" baseline="0" dirty="0" smtClean="0">
                <a:solidFill>
                  <a:schemeClr val="tx1"/>
                </a:solidFill>
                <a:effectLst/>
                <a:latin typeface="+mn-lt"/>
                <a:ea typeface="+mn-ea"/>
                <a:cs typeface="+mn-cs"/>
              </a:rPr>
              <a:t>Add a New Value </a:t>
            </a:r>
            <a:r>
              <a:rPr lang="en-US" sz="1200" kern="1200" baseline="0" dirty="0" smtClean="0">
                <a:solidFill>
                  <a:schemeClr val="tx1"/>
                </a:solidFill>
                <a:effectLst/>
                <a:latin typeface="+mn-lt"/>
                <a:ea typeface="+mn-ea"/>
                <a:cs typeface="+mn-cs"/>
              </a:rPr>
              <a:t>tab.</a:t>
            </a:r>
          </a:p>
        </p:txBody>
      </p:sp>
      <p:sp>
        <p:nvSpPr>
          <p:cNvPr id="4" name="Slide Number Placeholder 3"/>
          <p:cNvSpPr>
            <a:spLocks noGrp="1"/>
          </p:cNvSpPr>
          <p:nvPr>
            <p:ph type="sldNum" sz="quarter" idx="10"/>
          </p:nvPr>
        </p:nvSpPr>
        <p:spPr/>
        <p:txBody>
          <a:bodyPr/>
          <a:lstStyle/>
          <a:p>
            <a:fld id="{AB69D2F6-0F5F-4B99-BF45-60C48F952361}" type="slidenum">
              <a:rPr lang="en-US" smtClean="0"/>
              <a:t>51</a:t>
            </a:fld>
            <a:endParaRPr lang="en-US"/>
          </a:p>
        </p:txBody>
      </p:sp>
    </p:spTree>
    <p:extLst>
      <p:ext uri="{BB962C8B-B14F-4D97-AF65-F5344CB8AC3E}">
        <p14:creationId xmlns:p14="http://schemas.microsoft.com/office/powerpoint/2010/main" val="3843930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Duty Type and Dates previously</a:t>
            </a:r>
            <a:r>
              <a:rPr lang="en-US" sz="1200" kern="1200" baseline="0" dirty="0" smtClean="0">
                <a:solidFill>
                  <a:schemeClr val="tx1"/>
                </a:solidFill>
                <a:effectLst/>
                <a:latin typeface="+mn-lt"/>
                <a:ea typeface="+mn-ea"/>
                <a:cs typeface="+mn-cs"/>
              </a:rPr>
              <a:t> entered will populate the next screen.  </a:t>
            </a:r>
          </a:p>
          <a:p>
            <a:r>
              <a:rPr lang="en-US" sz="1200" kern="1200" baseline="0" dirty="0" smtClean="0">
                <a:solidFill>
                  <a:schemeClr val="tx1"/>
                </a:solidFill>
                <a:effectLst/>
                <a:latin typeface="+mn-lt"/>
                <a:ea typeface="+mn-ea"/>
                <a:cs typeface="+mn-cs"/>
              </a:rPr>
              <a:t>(click) Click the </a:t>
            </a:r>
            <a:r>
              <a:rPr lang="en-US" sz="1200" b="1" kern="1200" baseline="0" dirty="0" smtClean="0">
                <a:solidFill>
                  <a:schemeClr val="tx1"/>
                </a:solidFill>
                <a:effectLst/>
                <a:latin typeface="+mn-lt"/>
                <a:ea typeface="+mn-ea"/>
                <a:cs typeface="+mn-cs"/>
              </a:rPr>
              <a:t>Add</a:t>
            </a:r>
            <a:r>
              <a:rPr lang="en-US" sz="1200" kern="1200" baseline="0" dirty="0" smtClean="0">
                <a:solidFill>
                  <a:schemeClr val="tx1"/>
                </a:solidFill>
                <a:effectLst/>
                <a:latin typeface="+mn-lt"/>
                <a:ea typeface="+mn-ea"/>
                <a:cs typeface="+mn-cs"/>
              </a:rPr>
              <a:t> button to create a new set of orders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52</a:t>
            </a:fld>
            <a:endParaRPr lang="en-US"/>
          </a:p>
        </p:txBody>
      </p:sp>
    </p:spTree>
    <p:extLst>
      <p:ext uri="{BB962C8B-B14F-4D97-AF65-F5344CB8AC3E}">
        <p14:creationId xmlns:p14="http://schemas.microsoft.com/office/powerpoint/2010/main" val="2734005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Reserve Orders </a:t>
            </a:r>
            <a:r>
              <a:rPr lang="en-US" sz="1200" kern="1200" dirty="0" smtClean="0">
                <a:solidFill>
                  <a:schemeClr val="tx1"/>
                </a:solidFill>
                <a:effectLst/>
                <a:latin typeface="+mn-lt"/>
                <a:ea typeface="+mn-ea"/>
                <a:cs typeface="+mn-cs"/>
              </a:rPr>
              <a:t>module will open, and you are off</a:t>
            </a:r>
            <a:r>
              <a:rPr lang="en-US" sz="1200" kern="1200" baseline="0" dirty="0" smtClean="0">
                <a:solidFill>
                  <a:schemeClr val="tx1"/>
                </a:solidFill>
                <a:effectLst/>
                <a:latin typeface="+mn-lt"/>
                <a:ea typeface="+mn-ea"/>
                <a:cs typeface="+mn-cs"/>
              </a:rPr>
              <a:t> and running.  As a member, you only need to complete the first tab.  </a:t>
            </a: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recommended that you follow the procedures in the </a:t>
            </a:r>
            <a:r>
              <a:rPr lang="en-US" sz="1200" b="1" kern="1200" baseline="0" dirty="0" smtClean="0">
                <a:solidFill>
                  <a:schemeClr val="tx1"/>
                </a:solidFill>
                <a:effectLst/>
                <a:latin typeface="+mn-lt"/>
                <a:ea typeface="+mn-ea"/>
                <a:cs typeface="+mn-cs"/>
              </a:rPr>
              <a:t>My Reserve Orders Requests </a:t>
            </a:r>
            <a:r>
              <a:rPr lang="en-US" sz="1200" kern="1200" baseline="0" dirty="0" smtClean="0">
                <a:solidFill>
                  <a:schemeClr val="tx1"/>
                </a:solidFill>
                <a:effectLst/>
                <a:latin typeface="+mn-lt"/>
                <a:ea typeface="+mn-ea"/>
                <a:cs typeface="+mn-cs"/>
              </a:rPr>
              <a:t>guide on the PPC  (P&amp;D) webpage.</a:t>
            </a:r>
          </a:p>
        </p:txBody>
      </p:sp>
      <p:sp>
        <p:nvSpPr>
          <p:cNvPr id="4" name="Slide Number Placeholder 3"/>
          <p:cNvSpPr>
            <a:spLocks noGrp="1"/>
          </p:cNvSpPr>
          <p:nvPr>
            <p:ph type="sldNum" sz="quarter" idx="10"/>
          </p:nvPr>
        </p:nvSpPr>
        <p:spPr/>
        <p:txBody>
          <a:bodyPr/>
          <a:lstStyle/>
          <a:p>
            <a:fld id="{AB69D2F6-0F5F-4B99-BF45-60C48F952361}" type="slidenum">
              <a:rPr lang="en-US" smtClean="0"/>
              <a:t>53</a:t>
            </a:fld>
            <a:endParaRPr lang="en-US"/>
          </a:p>
        </p:txBody>
      </p:sp>
    </p:spTree>
    <p:extLst>
      <p:ext uri="{BB962C8B-B14F-4D97-AF65-F5344CB8AC3E}">
        <p14:creationId xmlns:p14="http://schemas.microsoft.com/office/powerpoint/2010/main" val="4064363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Next,</a:t>
            </a:r>
            <a:r>
              <a:rPr lang="en-US" sz="1200" kern="1200" baseline="0" dirty="0" smtClean="0">
                <a:solidFill>
                  <a:schemeClr val="tx1"/>
                </a:solidFill>
                <a:effectLst/>
                <a:latin typeface="+mn-lt"/>
                <a:ea typeface="+mn-ea"/>
                <a:cs typeface="+mn-cs"/>
              </a:rPr>
              <a:t> lets t</a:t>
            </a:r>
            <a:r>
              <a:rPr lang="en-US" sz="1200" kern="1200" dirty="0" smtClean="0">
                <a:solidFill>
                  <a:schemeClr val="tx1"/>
                </a:solidFill>
                <a:effectLst/>
                <a:latin typeface="+mn-lt"/>
                <a:ea typeface="+mn-ea"/>
                <a:cs typeface="+mn-cs"/>
              </a:rPr>
              <a:t>ake a look at the All Duty Report</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(click) Enter the </a:t>
            </a:r>
            <a:r>
              <a:rPr lang="en-US" sz="1200" b="1" kern="1200" baseline="0" dirty="0" smtClean="0">
                <a:solidFill>
                  <a:schemeClr val="tx1"/>
                </a:solidFill>
                <a:effectLst/>
                <a:latin typeface="+mn-lt"/>
                <a:ea typeface="+mn-ea"/>
                <a:cs typeface="+mn-cs"/>
              </a:rPr>
              <a:t>Fiscal Year </a:t>
            </a:r>
            <a:r>
              <a:rPr lang="en-US" sz="1200" kern="1200" baseline="0" dirty="0" smtClean="0">
                <a:solidFill>
                  <a:schemeClr val="tx1"/>
                </a:solidFill>
                <a:effectLst/>
                <a:latin typeface="+mn-lt"/>
                <a:ea typeface="+mn-ea"/>
                <a:cs typeface="+mn-cs"/>
              </a:rPr>
              <a:t>you want to review, then click the </a:t>
            </a:r>
            <a:r>
              <a:rPr lang="en-US" sz="1200" b="1" kern="1200" baseline="0" dirty="0" smtClean="0">
                <a:solidFill>
                  <a:schemeClr val="tx1"/>
                </a:solidFill>
                <a:effectLst/>
                <a:latin typeface="+mn-lt"/>
                <a:ea typeface="+mn-ea"/>
                <a:cs typeface="+mn-cs"/>
              </a:rPr>
              <a:t>View Results </a:t>
            </a:r>
            <a:r>
              <a:rPr lang="en-US" sz="1200" kern="1200" baseline="0" dirty="0" smtClean="0">
                <a:solidFill>
                  <a:schemeClr val="tx1"/>
                </a:solidFill>
                <a:effectLst/>
                <a:latin typeface="+mn-lt"/>
                <a:ea typeface="+mn-ea"/>
                <a:cs typeface="+mn-cs"/>
              </a:rPr>
              <a:t>button. </a:t>
            </a:r>
          </a:p>
          <a:p>
            <a:r>
              <a:rPr lang="en-US" sz="1200" kern="1200" baseline="0" dirty="0" smtClean="0">
                <a:solidFill>
                  <a:schemeClr val="tx1"/>
                </a:solidFill>
                <a:effectLst/>
                <a:latin typeface="+mn-lt"/>
                <a:ea typeface="+mn-ea"/>
                <a:cs typeface="+mn-cs"/>
              </a:rPr>
              <a:t>(click) A list of ALL Orders (IDT’s and AD orders) will be listed.  This member had 32 rows of orders.  </a:t>
            </a:r>
          </a:p>
          <a:p>
            <a:r>
              <a:rPr lang="en-US" sz="1200" kern="1200" baseline="0" dirty="0" smtClean="0">
                <a:solidFill>
                  <a:schemeClr val="tx1"/>
                </a:solidFill>
                <a:effectLst/>
                <a:latin typeface="+mn-lt"/>
                <a:ea typeface="+mn-ea"/>
                <a:cs typeface="+mn-cs"/>
              </a:rPr>
              <a:t>(click) The key field  would be the Duty Status.  This lets you know if the IDT is complete or the AD orders are in a Finished status.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54</a:t>
            </a:fld>
            <a:endParaRPr lang="en-US"/>
          </a:p>
        </p:txBody>
      </p:sp>
    </p:spTree>
    <p:extLst>
      <p:ext uri="{BB962C8B-B14F-4D97-AF65-F5344CB8AC3E}">
        <p14:creationId xmlns:p14="http://schemas.microsoft.com/office/powerpoint/2010/main" val="1648277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OK, on to the </a:t>
            </a:r>
            <a:r>
              <a:rPr lang="en-US" sz="1200" b="1" kern="1200" dirty="0" smtClean="0">
                <a:solidFill>
                  <a:schemeClr val="tx1"/>
                </a:solidFill>
                <a:effectLst/>
                <a:latin typeface="+mn-lt"/>
                <a:ea typeface="+mn-ea"/>
                <a:cs typeface="+mn-cs"/>
              </a:rPr>
              <a:t>View</a:t>
            </a:r>
            <a:r>
              <a:rPr lang="en-US" sz="1200" kern="1200" dirty="0" smtClean="0">
                <a:solidFill>
                  <a:schemeClr val="tx1"/>
                </a:solidFill>
                <a:effectLst/>
                <a:latin typeface="+mn-lt"/>
                <a:ea typeface="+mn-ea"/>
                <a:cs typeface="+mn-cs"/>
              </a:rPr>
              <a:t> options available.  Again, only going to highlight a couple then we will take a look at a couple in the system.</a:t>
            </a:r>
          </a:p>
          <a:p>
            <a:r>
              <a:rPr lang="en-US" sz="1200" kern="1200" dirty="0" smtClean="0">
                <a:solidFill>
                  <a:schemeClr val="tx1"/>
                </a:solidFill>
                <a:effectLst/>
                <a:latin typeface="+mn-lt"/>
                <a:ea typeface="+mn-ea"/>
                <a:cs typeface="+mn-cs"/>
              </a:rPr>
              <a:t>(click) First up, the My Reserve Drills link.  This will generate a .pdf document of ANY and ALL IDT’s entered into DA since 1 January 2015.</a:t>
            </a:r>
          </a:p>
          <a:p>
            <a:r>
              <a:rPr lang="en-US" sz="1200" kern="1200" dirty="0" smtClean="0">
                <a:solidFill>
                  <a:schemeClr val="tx1"/>
                </a:solidFill>
                <a:effectLst/>
                <a:latin typeface="+mn-lt"/>
                <a:ea typeface="+mn-ea"/>
                <a:cs typeface="+mn-cs"/>
              </a:rPr>
              <a:t>(click) </a:t>
            </a:r>
            <a:r>
              <a:rPr lang="en-US" sz="1200" kern="1200" dirty="0" err="1" smtClean="0">
                <a:solidFill>
                  <a:schemeClr val="tx1"/>
                </a:solidFill>
                <a:effectLst/>
                <a:latin typeface="+mn-lt"/>
                <a:ea typeface="+mn-ea"/>
                <a:cs typeface="+mn-cs"/>
              </a:rPr>
              <a:t>Maddy</a:t>
            </a:r>
            <a:r>
              <a:rPr lang="en-US" sz="1200" kern="1200" baseline="0" dirty="0" smtClean="0">
                <a:solidFill>
                  <a:schemeClr val="tx1"/>
                </a:solidFill>
                <a:effectLst/>
                <a:latin typeface="+mn-lt"/>
                <a:ea typeface="+mn-ea"/>
                <a:cs typeface="+mn-cs"/>
              </a:rPr>
              <a:t> outlined the SWE PDE, equally important in the SWE  Profile Letter.  The letter is generated at  the end of the SWE cycle.  This outlines all your points that are factored into what is called your “final multiple”, which is how you are placed on an advancement list.  </a:t>
            </a:r>
            <a:r>
              <a:rPr lang="en-US" sz="1200" kern="1200" baseline="0" dirty="0" err="1" smtClean="0">
                <a:solidFill>
                  <a:schemeClr val="tx1"/>
                </a:solidFill>
                <a:effectLst/>
                <a:latin typeface="+mn-lt"/>
                <a:ea typeface="+mn-ea"/>
                <a:cs typeface="+mn-cs"/>
              </a:rPr>
              <a:t>Maddy</a:t>
            </a:r>
            <a:r>
              <a:rPr lang="en-US" sz="1200" kern="1200" baseline="0" dirty="0" smtClean="0">
                <a:solidFill>
                  <a:schemeClr val="tx1"/>
                </a:solidFill>
                <a:effectLst/>
                <a:latin typeface="+mn-lt"/>
                <a:ea typeface="+mn-ea"/>
                <a:cs typeface="+mn-cs"/>
              </a:rPr>
              <a:t> referred to our July Top10 Tuesday that gave a complete breakdown of the SWE process including the Profile Letter.</a:t>
            </a:r>
          </a:p>
          <a:p>
            <a:r>
              <a:rPr lang="en-US" sz="1200" kern="1200" dirty="0" smtClean="0">
                <a:solidFill>
                  <a:schemeClr val="tx1"/>
                </a:solidFill>
                <a:effectLst/>
                <a:latin typeface="+mn-lt"/>
                <a:ea typeface="+mn-ea"/>
                <a:cs typeface="+mn-cs"/>
              </a:rPr>
              <a:t>(click) One of the most important documents for Reservists</a:t>
            </a:r>
            <a:r>
              <a:rPr lang="en-US" sz="1200" kern="1200" baseline="0" dirty="0" smtClean="0">
                <a:solidFill>
                  <a:schemeClr val="tx1"/>
                </a:solidFill>
                <a:effectLst/>
                <a:latin typeface="+mn-lt"/>
                <a:ea typeface="+mn-ea"/>
                <a:cs typeface="+mn-cs"/>
              </a:rPr>
              <a:t> is the My Reserve Points Statement.  In just a few slides we are going to give a quick break-down of the information contained in the statement.</a:t>
            </a:r>
          </a:p>
          <a:p>
            <a:r>
              <a:rPr lang="en-US" sz="1200" kern="1200" dirty="0" smtClean="0">
                <a:solidFill>
                  <a:schemeClr val="tx1"/>
                </a:solidFill>
                <a:effectLst/>
                <a:latin typeface="+mn-lt"/>
                <a:ea typeface="+mn-ea"/>
                <a:cs typeface="+mn-cs"/>
              </a:rPr>
              <a:t>(click) The last item we would like to point out is the </a:t>
            </a:r>
            <a:r>
              <a:rPr lang="en-US" sz="1200" b="1" kern="1200" dirty="0" smtClean="0">
                <a:solidFill>
                  <a:schemeClr val="tx1"/>
                </a:solidFill>
                <a:effectLst/>
                <a:latin typeface="+mn-lt"/>
                <a:ea typeface="+mn-ea"/>
                <a:cs typeface="+mn-cs"/>
              </a:rPr>
              <a:t>View/Print My Year End Forms</a:t>
            </a:r>
            <a:r>
              <a:rPr lang="en-US" sz="1200" kern="1200" dirty="0" smtClean="0">
                <a:solidFill>
                  <a:schemeClr val="tx1"/>
                </a:solidFill>
                <a:effectLst/>
                <a:latin typeface="+mn-lt"/>
                <a:ea typeface="+mn-ea"/>
                <a:cs typeface="+mn-cs"/>
              </a:rPr>
              <a:t>.  With the CY17 coming to an end, you are going to need your tax document to file your taxes.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55</a:t>
            </a:fld>
            <a:endParaRPr lang="en-US"/>
          </a:p>
        </p:txBody>
      </p:sp>
    </p:spTree>
    <p:extLst>
      <p:ext uri="{BB962C8B-B14F-4D97-AF65-F5344CB8AC3E}">
        <p14:creationId xmlns:p14="http://schemas.microsoft.com/office/powerpoint/2010/main" val="285347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up, the </a:t>
            </a:r>
            <a:r>
              <a:rPr lang="en-US" sz="1200" b="1" kern="1200" dirty="0" smtClean="0">
                <a:solidFill>
                  <a:schemeClr val="tx1"/>
                </a:solidFill>
                <a:effectLst/>
                <a:latin typeface="+mn-lt"/>
                <a:ea typeface="+mn-ea"/>
                <a:cs typeface="+mn-cs"/>
              </a:rPr>
              <a:t>My Reserve Drills </a:t>
            </a:r>
            <a:r>
              <a:rPr lang="en-US" sz="1200" kern="1200" dirty="0" smtClean="0">
                <a:solidFill>
                  <a:schemeClr val="tx1"/>
                </a:solidFill>
                <a:effectLst/>
                <a:latin typeface="+mn-lt"/>
                <a:ea typeface="+mn-ea"/>
                <a:cs typeface="+mn-cs"/>
              </a:rPr>
              <a:t>link.  This will generate a document listing of ANY and ALL IDT’s entered into DA since 1 January 2015.  This is THE best tool for reservists to do a quick check on the status of IDT’s!!! </a:t>
            </a:r>
          </a:p>
          <a:p>
            <a:r>
              <a:rPr lang="en-US" sz="1200" kern="1200" dirty="0" smtClean="0">
                <a:solidFill>
                  <a:schemeClr val="tx1"/>
                </a:solidFill>
                <a:effectLst/>
                <a:latin typeface="+mn-lt"/>
                <a:ea typeface="+mn-ea"/>
                <a:cs typeface="+mn-cs"/>
              </a:rPr>
              <a:t>(click) It not only lists the IDT’s, but give a complete breakdown of each step in the process from submitting the request to who at the SPO and when, approved the drill for pay.  This is where you should absolutely look first to ensure your IDT has been processed to the end.</a:t>
            </a:r>
          </a:p>
        </p:txBody>
      </p:sp>
      <p:sp>
        <p:nvSpPr>
          <p:cNvPr id="4" name="Slide Number Placeholder 3"/>
          <p:cNvSpPr>
            <a:spLocks noGrp="1"/>
          </p:cNvSpPr>
          <p:nvPr>
            <p:ph type="sldNum" sz="quarter" idx="10"/>
          </p:nvPr>
        </p:nvSpPr>
        <p:spPr/>
        <p:txBody>
          <a:bodyPr/>
          <a:lstStyle/>
          <a:p>
            <a:fld id="{AB69D2F6-0F5F-4B99-BF45-60C48F952361}" type="slidenum">
              <a:rPr lang="en-US" smtClean="0"/>
              <a:t>56</a:t>
            </a:fld>
            <a:endParaRPr lang="en-US"/>
          </a:p>
        </p:txBody>
      </p:sp>
    </p:spTree>
    <p:extLst>
      <p:ext uri="{BB962C8B-B14F-4D97-AF65-F5344CB8AC3E}">
        <p14:creationId xmlns:p14="http://schemas.microsoft.com/office/powerpoint/2010/main" val="682046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Reserve Retirement Point Statement, or in the Self-Service section is called My Reserve Points Statement,</a:t>
            </a:r>
            <a:r>
              <a:rPr lang="en-US" sz="1200" kern="1200" baseline="0" dirty="0" smtClean="0">
                <a:solidFill>
                  <a:schemeClr val="tx1"/>
                </a:solidFill>
                <a:effectLst/>
                <a:latin typeface="+mn-lt"/>
                <a:ea typeface="+mn-ea"/>
                <a:cs typeface="+mn-cs"/>
              </a:rPr>
              <a:t> is probably one of the most important documents for a reservist.  This is a total account of all Retirement points earned during your career.  I cannot overemphasize the importance of ensuring it is accurate.  All your military service and creditable retirement points should be listed in this document.</a:t>
            </a:r>
          </a:p>
          <a:p>
            <a:r>
              <a:rPr lang="en-US" sz="1200" kern="1200" baseline="0" dirty="0" smtClean="0">
                <a:solidFill>
                  <a:schemeClr val="tx1"/>
                </a:solidFill>
                <a:effectLst/>
                <a:latin typeface="+mn-lt"/>
                <a:ea typeface="+mn-ea"/>
                <a:cs typeface="+mn-cs"/>
              </a:rPr>
              <a:t>(click) This section lists ALL creditable retirement points by Anniversary Year.  Check it often to ensure your IDT’s and other points are updated.</a:t>
            </a:r>
          </a:p>
          <a:p>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If you have ANY prior military service (other than Coast Guard) it should be listed here.  </a:t>
            </a:r>
          </a:p>
          <a:p>
            <a:r>
              <a:rPr lang="en-US" sz="1200" kern="1200" baseline="0" dirty="0" smtClean="0">
                <a:solidFill>
                  <a:schemeClr val="tx1"/>
                </a:solidFill>
                <a:effectLst/>
                <a:latin typeface="+mn-lt"/>
                <a:ea typeface="+mn-ea"/>
                <a:cs typeface="+mn-cs"/>
              </a:rPr>
              <a:t>(click) And the last point to emphasize is the Total Qualifying Service Years.  Until this identifies 20 satisfactory years of service, you will not be eligible to retire.  And just as important, when you do retire, your retired pay is calculated using the total Career to Date Points…essentially “more points equals more money” at retirement.  So ensure ALL your creditable points are recorded.  If there are errors in your statement, see PPC (ADV) web page for how to submit for corrections.  There are WAY TOO MANY Reservists with incorrect point statements and are losing credit for their service.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57</a:t>
            </a:fld>
            <a:endParaRPr lang="en-US"/>
          </a:p>
        </p:txBody>
      </p:sp>
    </p:spTree>
    <p:extLst>
      <p:ext uri="{BB962C8B-B14F-4D97-AF65-F5344CB8AC3E}">
        <p14:creationId xmlns:p14="http://schemas.microsoft.com/office/powerpoint/2010/main" val="11582865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And now we have reached #1 on our Top 10 List.  When you click the link, on the View/Print your Tax Documents, the Consent Form will display. </a:t>
            </a:r>
          </a:p>
          <a:p>
            <a:r>
              <a:rPr lang="en-US" sz="1200" kern="1200" dirty="0" smtClean="0">
                <a:solidFill>
                  <a:schemeClr val="tx1"/>
                </a:solidFill>
                <a:effectLst/>
                <a:latin typeface="+mn-lt"/>
                <a:ea typeface="+mn-ea"/>
                <a:cs typeface="+mn-cs"/>
              </a:rPr>
              <a:t>(click) If you want to only receive electronic copies of your documents (nothing will be mailed to you), click the check-box then the submit button.</a:t>
            </a:r>
          </a:p>
          <a:p>
            <a:r>
              <a:rPr lang="en-US" sz="1200" kern="1200" dirty="0" smtClean="0">
                <a:solidFill>
                  <a:schemeClr val="tx1"/>
                </a:solidFill>
                <a:effectLst/>
                <a:latin typeface="+mn-lt"/>
                <a:ea typeface="+mn-ea"/>
                <a:cs typeface="+mn-cs"/>
              </a:rPr>
              <a:t>(click) To print the W-2 for the current or immediate past year, click the View/Print W-2 link.</a:t>
            </a:r>
          </a:p>
          <a:p>
            <a:r>
              <a:rPr lang="en-US" sz="1200" kern="1200" dirty="0" smtClean="0">
                <a:solidFill>
                  <a:schemeClr val="tx1"/>
                </a:solidFill>
                <a:effectLst/>
                <a:latin typeface="+mn-lt"/>
                <a:ea typeface="+mn-ea"/>
                <a:cs typeface="+mn-cs"/>
              </a:rPr>
              <a:t>(click) To print the Affordable Care Act form, click the View/Print ACA link. </a:t>
            </a:r>
          </a:p>
        </p:txBody>
      </p:sp>
      <p:sp>
        <p:nvSpPr>
          <p:cNvPr id="4" name="Slide Number Placeholder 3"/>
          <p:cNvSpPr>
            <a:spLocks noGrp="1"/>
          </p:cNvSpPr>
          <p:nvPr>
            <p:ph type="sldNum" sz="quarter" idx="10"/>
          </p:nvPr>
        </p:nvSpPr>
        <p:spPr/>
        <p:txBody>
          <a:bodyPr/>
          <a:lstStyle/>
          <a:p>
            <a:fld id="{AB69D2F6-0F5F-4B99-BF45-60C48F952361}" type="slidenum">
              <a:rPr lang="en-US" smtClean="0"/>
              <a:t>58</a:t>
            </a:fld>
            <a:endParaRPr lang="en-US"/>
          </a:p>
        </p:txBody>
      </p:sp>
    </p:spTree>
    <p:extLst>
      <p:ext uri="{BB962C8B-B14F-4D97-AF65-F5344CB8AC3E}">
        <p14:creationId xmlns:p14="http://schemas.microsoft.com/office/powerpoint/2010/main" val="2393680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When </a:t>
            </a:r>
            <a:r>
              <a:rPr lang="en-US" sz="1200" kern="1200" dirty="0" smtClean="0">
                <a:solidFill>
                  <a:schemeClr val="tx1"/>
                </a:solidFill>
                <a:effectLst/>
                <a:latin typeface="+mn-lt"/>
                <a:ea typeface="+mn-ea"/>
                <a:cs typeface="+mn-cs"/>
              </a:rPr>
              <a:t>you click either link, the applicable screen will appear, just click on the year of each document you wish to print.  Notice that only 2015 or 2016 is currently available.   As soon as the 2017 documents are available, they will be listed here.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69D2F6-0F5F-4B99-BF45-60C48F952361}" type="slidenum">
              <a:rPr lang="en-US" smtClean="0"/>
              <a:t>59</a:t>
            </a:fld>
            <a:endParaRPr lang="en-US"/>
          </a:p>
        </p:txBody>
      </p:sp>
    </p:spTree>
    <p:extLst>
      <p:ext uri="{BB962C8B-B14F-4D97-AF65-F5344CB8AC3E}">
        <p14:creationId xmlns:p14="http://schemas.microsoft.com/office/powerpoint/2010/main" val="985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Number 9 for this month is how to request user access in DA.</a:t>
            </a:r>
          </a:p>
          <a:p>
            <a:r>
              <a:rPr lang="en-US" sz="1200" kern="1200" baseline="0" dirty="0" smtClean="0">
                <a:solidFill>
                  <a:schemeClr val="tx1"/>
                </a:solidFill>
                <a:latin typeface="+mn-lt"/>
                <a:ea typeface="+mn-ea"/>
                <a:cs typeface="+mn-cs"/>
              </a:rPr>
              <a:t>ALSPO G/15 (https://www.uscg.mil/ppc/alspo/2016/DAuserrolesALLSPOG16.pdf) announced that DA user role management in DA would be expanded. Several "Functional Roles" have been added to DA. These functional roles will give you all the roles required to perform in that position. These users no longer need to ask for specific roles. Specific roles required for these "Functional Roles" are handled by PPC. </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Lets take a look at where to start. In the top right corner of the main DA screen there is the “Requests” tab, click on that to get the ball rolling.</a:t>
            </a:r>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6</a:t>
            </a:fld>
            <a:endParaRPr lang="en-US"/>
          </a:p>
        </p:txBody>
      </p:sp>
    </p:spTree>
    <p:extLst>
      <p:ext uri="{BB962C8B-B14F-4D97-AF65-F5344CB8AC3E}">
        <p14:creationId xmlns:p14="http://schemas.microsoft.com/office/powerpoint/2010/main" val="7782402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We want to make sure you that all your doubts or concerns are covered so start typing in any questions you may still have. And while you are typing in questions, I am going to move this downloadable presentation onto the screen so you can click on it to download for future use and reference. </a:t>
            </a:r>
            <a:endParaRPr lang="en-US" dirty="0" smtClean="0"/>
          </a:p>
          <a:p>
            <a:endParaRPr lang="en-US" dirty="0" smtClean="0"/>
          </a:p>
          <a:p>
            <a:r>
              <a:rPr lang="en-US" dirty="0" smtClean="0"/>
              <a:t>(</a:t>
            </a:r>
            <a:r>
              <a:rPr lang="en-US" dirty="0"/>
              <a:t>Make small talk)</a:t>
            </a:r>
          </a:p>
        </p:txBody>
      </p:sp>
      <p:sp>
        <p:nvSpPr>
          <p:cNvPr id="4" name="Slide Number Placeholder 3"/>
          <p:cNvSpPr>
            <a:spLocks noGrp="1"/>
          </p:cNvSpPr>
          <p:nvPr>
            <p:ph type="sldNum" sz="quarter" idx="10"/>
          </p:nvPr>
        </p:nvSpPr>
        <p:spPr/>
        <p:txBody>
          <a:bodyPr/>
          <a:lstStyle/>
          <a:p>
            <a:fld id="{AB69D2F6-0F5F-4B99-BF45-60C48F952361}" type="slidenum">
              <a:rPr lang="en-US" smtClean="0"/>
              <a:t>60</a:t>
            </a:fld>
            <a:endParaRPr lang="en-US"/>
          </a:p>
        </p:txBody>
      </p:sp>
    </p:spTree>
    <p:extLst>
      <p:ext uri="{BB962C8B-B14F-4D97-AF65-F5344CB8AC3E}">
        <p14:creationId xmlns:p14="http://schemas.microsoft.com/office/powerpoint/2010/main" val="36558677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dirty="0"/>
              <a:t>Mr. McElroy – </a:t>
            </a:r>
            <a:r>
              <a:rPr lang="en-US" dirty="0"/>
              <a:t>Thank you for joining us here today for this edition of our monthly Top 10 Tuesday. Any unanswered questions will be addressed and posted as soon as possible on our P &amp; D webpage so check back soon to find answers to today‘s questions as well as past month’s Q &amp; A postings.  We will also post the link for this recording so you can share it with your shipmates. This concludes the session for today, have a great Coast Guard day!</a:t>
            </a:r>
          </a:p>
        </p:txBody>
      </p:sp>
      <p:sp>
        <p:nvSpPr>
          <p:cNvPr id="4" name="Slide Number Placeholder 3"/>
          <p:cNvSpPr>
            <a:spLocks noGrp="1"/>
          </p:cNvSpPr>
          <p:nvPr>
            <p:ph type="sldNum" sz="quarter" idx="10"/>
          </p:nvPr>
        </p:nvSpPr>
        <p:spPr/>
        <p:txBody>
          <a:bodyPr/>
          <a:lstStyle/>
          <a:p>
            <a:fld id="{AB69D2F6-0F5F-4B99-BF45-60C48F952361}" type="slidenum">
              <a:rPr lang="en-US" smtClean="0"/>
              <a:t>61</a:t>
            </a:fld>
            <a:endParaRPr lang="en-US"/>
          </a:p>
        </p:txBody>
      </p:sp>
    </p:spTree>
    <p:extLst>
      <p:ext uri="{BB962C8B-B14F-4D97-AF65-F5344CB8AC3E}">
        <p14:creationId xmlns:p14="http://schemas.microsoft.com/office/powerpoint/2010/main" val="72583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there you’re </a:t>
            </a:r>
            <a:r>
              <a:rPr lang="en-US" dirty="0" err="1" smtClean="0"/>
              <a:t>gonna</a:t>
            </a:r>
            <a:r>
              <a:rPr lang="en-US" dirty="0" smtClean="0"/>
              <a:t> scroll</a:t>
            </a:r>
            <a:r>
              <a:rPr lang="en-US" baseline="0" dirty="0" smtClean="0"/>
              <a:t> through the Self Service request menu until you get to the “User Access Request” link. (Click)</a:t>
            </a:r>
            <a:endParaRPr lang="en-US"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7</a:t>
            </a:fld>
            <a:endParaRPr lang="en-US"/>
          </a:p>
        </p:txBody>
      </p:sp>
    </p:spTree>
    <p:extLst>
      <p:ext uri="{BB962C8B-B14F-4D97-AF65-F5344CB8AC3E}">
        <p14:creationId xmlns:p14="http://schemas.microsoft.com/office/powerpoint/2010/main" val="122310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on User access Request this screen will appear. Please verify that your name and EMPLID are correct</a:t>
            </a:r>
            <a:r>
              <a:rPr lang="en-US" baseline="0" dirty="0" smtClean="0"/>
              <a:t>ly reflected prior to moving forward.</a:t>
            </a:r>
          </a:p>
          <a:p>
            <a:endParaRPr lang="en-US" baseline="0" dirty="0" smtClean="0"/>
          </a:p>
          <a:p>
            <a:r>
              <a:rPr lang="en-US" baseline="0" dirty="0" smtClean="0"/>
              <a:t>Once you have done that please click on the Initiate Request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8</a:t>
            </a:fld>
            <a:endParaRPr lang="en-US"/>
          </a:p>
        </p:txBody>
      </p:sp>
    </p:spTree>
    <p:extLst>
      <p:ext uri="{BB962C8B-B14F-4D97-AF65-F5344CB8AC3E}">
        <p14:creationId xmlns:p14="http://schemas.microsoft.com/office/powerpoint/2010/main" val="383990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list of your current roles and functions will</a:t>
            </a:r>
            <a:r>
              <a:rPr lang="en-US" baseline="0" dirty="0" smtClean="0"/>
              <a:t> populate, if all you have is “Self Service user” roles this will be what your screen looks like.  Please note that upon PCS your roles will reset to “Self Service user”.</a:t>
            </a:r>
            <a:endParaRPr lang="en-US" dirty="0" smtClean="0"/>
          </a:p>
          <a:p>
            <a:endParaRPr lang="en-US" dirty="0"/>
          </a:p>
        </p:txBody>
      </p:sp>
      <p:sp>
        <p:nvSpPr>
          <p:cNvPr id="4" name="Slide Number Placeholder 3"/>
          <p:cNvSpPr>
            <a:spLocks noGrp="1"/>
          </p:cNvSpPr>
          <p:nvPr>
            <p:ph type="sldNum" sz="quarter" idx="10"/>
          </p:nvPr>
        </p:nvSpPr>
        <p:spPr/>
        <p:txBody>
          <a:bodyPr/>
          <a:lstStyle/>
          <a:p>
            <a:fld id="{AB69D2F6-0F5F-4B99-BF45-60C48F952361}" type="slidenum">
              <a:rPr lang="en-US" smtClean="0"/>
              <a:t>9</a:t>
            </a:fld>
            <a:endParaRPr lang="en-US"/>
          </a:p>
        </p:txBody>
      </p:sp>
    </p:spTree>
    <p:extLst>
      <p:ext uri="{BB962C8B-B14F-4D97-AF65-F5344CB8AC3E}">
        <p14:creationId xmlns:p14="http://schemas.microsoft.com/office/powerpoint/2010/main" val="219982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611BB-F166-4DDE-8050-7C19FD2D583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189007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611BB-F166-4DDE-8050-7C19FD2D583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193442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611BB-F166-4DDE-8050-7C19FD2D583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269951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611BB-F166-4DDE-8050-7C19FD2D583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275005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611BB-F166-4DDE-8050-7C19FD2D583E}" type="datetimeFigureOut">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22207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611BB-F166-4DDE-8050-7C19FD2D583E}"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180689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611BB-F166-4DDE-8050-7C19FD2D583E}" type="datetimeFigureOut">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225094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611BB-F166-4DDE-8050-7C19FD2D583E}" type="datetimeFigureOut">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79010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611BB-F166-4DDE-8050-7C19FD2D583E}" type="datetimeFigureOut">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331345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611BB-F166-4DDE-8050-7C19FD2D583E}"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79715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611BB-F166-4DDE-8050-7C19FD2D583E}" type="datetimeFigureOut">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A65B5-2B1D-40A0-8897-704813B7324D}" type="slidenum">
              <a:rPr lang="en-US" smtClean="0"/>
              <a:t>‹#›</a:t>
            </a:fld>
            <a:endParaRPr lang="en-US"/>
          </a:p>
        </p:txBody>
      </p:sp>
    </p:spTree>
    <p:extLst>
      <p:ext uri="{BB962C8B-B14F-4D97-AF65-F5344CB8AC3E}">
        <p14:creationId xmlns:p14="http://schemas.microsoft.com/office/powerpoint/2010/main" val="369223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611BB-F166-4DDE-8050-7C19FD2D583E}" type="datetimeFigureOut">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A65B5-2B1D-40A0-8897-704813B7324D}" type="slidenum">
              <a:rPr lang="en-US" smtClean="0"/>
              <a:t>‹#›</a:t>
            </a:fld>
            <a:endParaRPr lang="en-US"/>
          </a:p>
        </p:txBody>
      </p:sp>
    </p:spTree>
    <p:extLst>
      <p:ext uri="{BB962C8B-B14F-4D97-AF65-F5344CB8AC3E}">
        <p14:creationId xmlns:p14="http://schemas.microsoft.com/office/powerpoint/2010/main" val="66715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gi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5pMjJttLWAhXorFQKHZpUAIwQjRwIBw&amp;url=https://bookshelffantasies.com/2016/10/24/top-ten-tuesday-ten-creepy-gross-scary-horror-books-for-getting-in-the-halloween-mood/&amp;psig=AOvVaw2Gz225yDZ_AUFuKgRbaQOr&amp;ust=1507050409990353"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www.tsp.gov/PDF/formspubs/tsp-3.pdf" TargetMode="External"/><Relationship Id="rId5" Type="http://schemas.openxmlformats.org/officeDocument/2006/relationships/image" Target="../media/image47.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hyperlink" Target="http://www.dcms.uscg.mil/Portals/10/CG-1/PPC/guides/gp/selfservice/member/Self%20Service%20-%20Thrift%20Savings%20Plan.pdf" TargetMode="External"/><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www.tsp.gov/index.html" TargetMode="External"/><Relationship Id="rId4" Type="http://schemas.openxmlformats.org/officeDocument/2006/relationships/hyperlink" Target="http://www.dcms.uscg.mil/Portals/10/CG-1/PPC/guides/gp/selfservice/member/Self%20Service%20-%20Direct%20Deposit.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8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n-eLZsdLWAhXIzFQKHa8VAbYQjRwIBw&amp;url=https://www.pixelstalk.net/free-hd-fall-wallpapers/&amp;psig=AOvVaw3XWWULi-00mxsaVG4qog79&amp;ust=1507049037504027"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4.png"/><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12"/>
          <p:cNvSpPr txBox="1"/>
          <p:nvPr/>
        </p:nvSpPr>
        <p:spPr>
          <a:xfrm>
            <a:off x="4257821" y="4024989"/>
            <a:ext cx="6724357"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200" b="1" dirty="0" smtClean="0">
                <a:ln>
                  <a:solidFill>
                    <a:schemeClr val="tx1"/>
                  </a:solidFill>
                </a:ln>
                <a:solidFill>
                  <a:schemeClr val="bg1">
                    <a:lumMod val="95000"/>
                  </a:schemeClr>
                </a:solidFill>
                <a:effectLst>
                  <a:glow rad="127000">
                    <a:schemeClr val="tx1">
                      <a:lumMod val="65000"/>
                      <a:lumOff val="35000"/>
                    </a:schemeClr>
                  </a:glow>
                </a:effectLst>
                <a:latin typeface="Arial Black" panose="020B0A04020102020204" pitchFamily="34" charset="0"/>
              </a:rPr>
              <a:t>FEATURING THE PPC PROCEDURES &amp;</a:t>
            </a:r>
          </a:p>
          <a:p>
            <a:pPr algn="ctr"/>
            <a:r>
              <a:rPr lang="en-US" sz="4200" b="1" dirty="0" smtClean="0">
                <a:ln>
                  <a:solidFill>
                    <a:schemeClr val="tx1"/>
                  </a:solidFill>
                </a:ln>
                <a:solidFill>
                  <a:schemeClr val="bg1">
                    <a:lumMod val="95000"/>
                  </a:schemeClr>
                </a:solidFill>
                <a:effectLst>
                  <a:glow rad="127000">
                    <a:schemeClr val="tx1">
                      <a:lumMod val="65000"/>
                      <a:lumOff val="35000"/>
                    </a:schemeClr>
                  </a:glow>
                </a:effectLst>
                <a:latin typeface="Arial Black" panose="020B0A04020102020204" pitchFamily="34" charset="0"/>
              </a:rPr>
              <a:t>DEVELOPMENT</a:t>
            </a:r>
          </a:p>
          <a:p>
            <a:pPr algn="ctr"/>
            <a:r>
              <a:rPr lang="en-US" sz="4200" b="1" dirty="0" smtClean="0">
                <a:ln>
                  <a:solidFill>
                    <a:schemeClr val="tx1"/>
                  </a:solidFill>
                </a:ln>
                <a:solidFill>
                  <a:schemeClr val="bg1">
                    <a:lumMod val="95000"/>
                  </a:schemeClr>
                </a:solidFill>
                <a:effectLst>
                  <a:glow rad="127000">
                    <a:schemeClr val="tx1">
                      <a:lumMod val="65000"/>
                      <a:lumOff val="35000"/>
                    </a:schemeClr>
                  </a:glow>
                </a:effectLst>
                <a:latin typeface="Arial Black" panose="020B0A04020102020204" pitchFamily="34" charset="0"/>
              </a:rPr>
              <a:t>STAFF</a:t>
            </a:r>
          </a:p>
        </p:txBody>
      </p:sp>
      <p:pic>
        <p:nvPicPr>
          <p:cNvPr id="8" name="Picture 1" descr="C:\Users\SEThompsonx\AppData\Local\Microsoft\Windows\Temporary Internet Files\Content.Word\ppclogtrans.gif"/>
          <p:cNvPicPr>
            <a:picLocks noChangeAspect="1" noChangeArrowheads="1"/>
          </p:cNvPicPr>
          <p:nvPr/>
        </p:nvPicPr>
        <p:blipFill>
          <a:blip r:embed="rId4" cstate="print">
            <a:extLst>
              <a:ext uri="{28A0092B-C50C-407E-A947-70E740481C1C}">
                <a14:useLocalDpi xmlns:a14="http://schemas.microsoft.com/office/drawing/2010/main" val="0"/>
              </a:ext>
            </a:extLst>
          </a:blip>
          <a:srcRect l="772" t="467"/>
          <a:stretch>
            <a:fillRect/>
          </a:stretch>
        </p:blipFill>
        <p:spPr bwMode="auto">
          <a:xfrm>
            <a:off x="1530222" y="4073688"/>
            <a:ext cx="2908502" cy="258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60895" y="1487837"/>
            <a:ext cx="10290874" cy="1446550"/>
          </a:xfrm>
          <a:prstGeom prst="rect">
            <a:avLst/>
          </a:prstGeom>
          <a:noFill/>
        </p:spPr>
        <p:txBody>
          <a:bodyPr wrap="square" rtlCol="0">
            <a:spAutoFit/>
          </a:bodyPr>
          <a:lstStyle>
            <a:defPPr>
              <a:defRPr lang="en-US"/>
            </a:defPPr>
            <a:lvl1pPr algn="ctr">
              <a:defRPr sz="4200" b="1">
                <a:solidFill>
                  <a:schemeClr val="bg1">
                    <a:lumMod val="95000"/>
                  </a:schemeClr>
                </a:solidFill>
                <a:effectLst>
                  <a:glow rad="127000">
                    <a:schemeClr val="tx1">
                      <a:lumMod val="65000"/>
                      <a:lumOff val="35000"/>
                    </a:schemeClr>
                  </a:glow>
                </a:effectLst>
                <a:latin typeface="Arial Black" panose="020B0A04020102020204" pitchFamily="34" charset="0"/>
              </a:defRPr>
            </a:lvl1pPr>
          </a:lstStyle>
          <a:p>
            <a:r>
              <a:rPr lang="en-US" sz="8800" dirty="0">
                <a:ln>
                  <a:solidFill>
                    <a:schemeClr val="tx1"/>
                  </a:solidFill>
                </a:ln>
              </a:rPr>
              <a:t>Top 10 Tuesday</a:t>
            </a:r>
          </a:p>
        </p:txBody>
      </p:sp>
    </p:spTree>
    <p:extLst>
      <p:ext uri="{BB962C8B-B14F-4D97-AF65-F5344CB8AC3E}">
        <p14:creationId xmlns:p14="http://schemas.microsoft.com/office/powerpoint/2010/main" val="1818531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72" y="1774"/>
            <a:ext cx="12188528" cy="2088284"/>
          </a:xfrm>
          <a:prstGeom prst="rect">
            <a:avLst/>
          </a:prstGeom>
        </p:spPr>
      </p:pic>
      <p:sp>
        <p:nvSpPr>
          <p:cNvPr id="5" name="TextBox 4"/>
          <p:cNvSpPr txBox="1"/>
          <p:nvPr/>
        </p:nvSpPr>
        <p:spPr>
          <a:xfrm>
            <a:off x="2456004" y="479612"/>
            <a:ext cx="9735995"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DA User Access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4098" name="Picture 2" descr="Image result for red maple leaf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 y="0"/>
            <a:ext cx="2335017" cy="1996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0358" y="494659"/>
            <a:ext cx="869149" cy="1323439"/>
          </a:xfrm>
          <a:prstGeom prst="rect">
            <a:avLst/>
          </a:prstGeom>
          <a:noFill/>
        </p:spPr>
        <p:txBody>
          <a:bodyPr wrap="none" rtlCol="0">
            <a:spAutoFit/>
          </a:bodyPr>
          <a:lstStyle/>
          <a:p>
            <a:r>
              <a:rPr lang="en-US" sz="8000" b="1" dirty="0">
                <a:solidFill>
                  <a:srgbClr val="FFCC00"/>
                </a:solidFill>
                <a:latin typeface="Arial Black" panose="020B0A04020102020204" pitchFamily="34" charset="0"/>
              </a:rPr>
              <a:t>9</a:t>
            </a:r>
          </a:p>
        </p:txBody>
      </p:sp>
      <p:pic>
        <p:nvPicPr>
          <p:cNvPr id="7" name="Picture 2"/>
          <p:cNvPicPr>
            <a:picLocks noChangeAspect="1" noChangeArrowheads="1"/>
          </p:cNvPicPr>
          <p:nvPr/>
        </p:nvPicPr>
        <p:blipFill>
          <a:blip r:embed="rId5" cstate="print"/>
          <a:srcRect/>
          <a:stretch>
            <a:fillRect/>
          </a:stretch>
        </p:blipFill>
        <p:spPr bwMode="auto">
          <a:xfrm>
            <a:off x="357188" y="2252297"/>
            <a:ext cx="11119704" cy="2589334"/>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375140" y="5076092"/>
            <a:ext cx="11113476" cy="1523999"/>
          </a:xfrm>
          <a:prstGeom prst="rect">
            <a:avLst/>
          </a:prstGeom>
          <a:noFill/>
          <a:ln w="9525">
            <a:noFill/>
            <a:miter lim="800000"/>
            <a:headEnd/>
            <a:tailEnd/>
          </a:ln>
        </p:spPr>
      </p:pic>
      <p:sp>
        <p:nvSpPr>
          <p:cNvPr id="9" name="Rectangle 8"/>
          <p:cNvSpPr/>
          <p:nvPr/>
        </p:nvSpPr>
        <p:spPr>
          <a:xfrm>
            <a:off x="417096" y="6023811"/>
            <a:ext cx="6609346" cy="537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8968" y="2526632"/>
            <a:ext cx="1957137" cy="2302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403306" y="6023812"/>
            <a:ext cx="545432" cy="5454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3761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72" y="1774"/>
            <a:ext cx="12188528" cy="2088284"/>
          </a:xfrm>
          <a:prstGeom prst="rect">
            <a:avLst/>
          </a:prstGeom>
        </p:spPr>
      </p:pic>
      <p:sp>
        <p:nvSpPr>
          <p:cNvPr id="5" name="TextBox 4"/>
          <p:cNvSpPr txBox="1"/>
          <p:nvPr/>
        </p:nvSpPr>
        <p:spPr>
          <a:xfrm>
            <a:off x="2456004" y="479612"/>
            <a:ext cx="9735995"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DA User Access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4098" name="Picture 2" descr="Image result for red maple leaf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 y="0"/>
            <a:ext cx="2335017" cy="1996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0358" y="494659"/>
            <a:ext cx="869149" cy="1323439"/>
          </a:xfrm>
          <a:prstGeom prst="rect">
            <a:avLst/>
          </a:prstGeom>
          <a:noFill/>
        </p:spPr>
        <p:txBody>
          <a:bodyPr wrap="none" rtlCol="0">
            <a:spAutoFit/>
          </a:bodyPr>
          <a:lstStyle/>
          <a:p>
            <a:r>
              <a:rPr lang="en-US" sz="8000" b="1" dirty="0">
                <a:solidFill>
                  <a:srgbClr val="FFCC00"/>
                </a:solidFill>
                <a:latin typeface="Arial Black" panose="020B0A04020102020204" pitchFamily="34" charset="0"/>
              </a:rPr>
              <a:t>9</a:t>
            </a:r>
          </a:p>
        </p:txBody>
      </p:sp>
      <p:pic>
        <p:nvPicPr>
          <p:cNvPr id="7" name="Picture 4"/>
          <p:cNvPicPr>
            <a:picLocks noChangeAspect="1" noChangeArrowheads="1"/>
          </p:cNvPicPr>
          <p:nvPr/>
        </p:nvPicPr>
        <p:blipFill>
          <a:blip r:embed="rId5" cstate="print"/>
          <a:srcRect/>
          <a:stretch>
            <a:fillRect/>
          </a:stretch>
        </p:blipFill>
        <p:spPr bwMode="auto">
          <a:xfrm>
            <a:off x="362546" y="2434948"/>
            <a:ext cx="11476893" cy="3845169"/>
          </a:xfrm>
          <a:prstGeom prst="rect">
            <a:avLst/>
          </a:prstGeom>
          <a:noFill/>
          <a:ln w="9525">
            <a:noFill/>
            <a:miter lim="800000"/>
            <a:headEnd/>
            <a:tailEnd/>
          </a:ln>
        </p:spPr>
      </p:pic>
      <p:sp>
        <p:nvSpPr>
          <p:cNvPr id="9" name="Rectangle 8"/>
          <p:cNvSpPr/>
          <p:nvPr/>
        </p:nvSpPr>
        <p:spPr>
          <a:xfrm>
            <a:off x="1650852" y="2905106"/>
            <a:ext cx="10178715" cy="5775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42831" y="3683148"/>
            <a:ext cx="1227221" cy="336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423631" y="4308790"/>
            <a:ext cx="160421" cy="240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1652" y="5744559"/>
            <a:ext cx="1860884" cy="3769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994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2103591"/>
          </a:xfrm>
          <a:prstGeom prst="rect">
            <a:avLst/>
          </a:prstGeom>
        </p:spPr>
      </p:pic>
      <p:sp>
        <p:nvSpPr>
          <p:cNvPr id="5" name="TextBox 4"/>
          <p:cNvSpPr txBox="1"/>
          <p:nvPr/>
        </p:nvSpPr>
        <p:spPr>
          <a:xfrm>
            <a:off x="3742699" y="14522"/>
            <a:ext cx="6055815" cy="1200329"/>
          </a:xfrm>
          <a:prstGeom prst="rect">
            <a:avLst/>
          </a:prstGeom>
          <a:noFill/>
        </p:spPr>
        <p:txBody>
          <a:bodyPr wrap="square" rtlCol="0">
            <a:spAutoFit/>
          </a:bodyPr>
          <a:lstStyle/>
          <a:p>
            <a:r>
              <a:rPr lang="en-US" sz="7200" dirty="0" smtClean="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rPr>
              <a:t>Addresses</a:t>
            </a:r>
            <a:endParaRPr lang="en-US" sz="7200" dirty="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endParaRPr>
          </a:p>
        </p:txBody>
      </p:sp>
      <p:pic>
        <p:nvPicPr>
          <p:cNvPr id="1028" name="Picture 4" descr="Image result for fall leaf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1527" cy="2521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2" y="415637"/>
            <a:ext cx="704039" cy="1323439"/>
          </a:xfrm>
          <a:prstGeom prst="rect">
            <a:avLst/>
          </a:prstGeom>
          <a:noFill/>
        </p:spPr>
        <p:txBody>
          <a:bodyPr wrap="none" rtlCol="0">
            <a:spAutoFit/>
          </a:bodyPr>
          <a:lstStyle/>
          <a:p>
            <a:r>
              <a:rPr lang="en-US" sz="8000" b="1" dirty="0" smtClean="0">
                <a:solidFill>
                  <a:srgbClr val="FF6600"/>
                </a:solidFill>
              </a:rPr>
              <a:t>8</a:t>
            </a:r>
            <a:endParaRPr lang="en-US" sz="8000" b="1" dirty="0">
              <a:solidFill>
                <a:srgbClr val="FF6600"/>
              </a:solidFill>
            </a:endParaRPr>
          </a:p>
        </p:txBody>
      </p:sp>
      <p:sp>
        <p:nvSpPr>
          <p:cNvPr id="4" name="TextBox 3"/>
          <p:cNvSpPr txBox="1"/>
          <p:nvPr/>
        </p:nvSpPr>
        <p:spPr>
          <a:xfrm>
            <a:off x="0" y="2193912"/>
            <a:ext cx="12192000" cy="3970318"/>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Why is updating my Mailing Address so important???</a:t>
            </a:r>
          </a:p>
          <a:p>
            <a:pPr marL="571500" indent="-571500">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W-2’s</a:t>
            </a:r>
          </a:p>
          <a:p>
            <a:pPr marL="571500" indent="-571500">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     W-2’s</a:t>
            </a:r>
          </a:p>
          <a:p>
            <a:pPr marL="571500" indent="-571500">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          W-2’s</a:t>
            </a:r>
          </a:p>
          <a:p>
            <a:pPr marL="571500" indent="-571500">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Payslips/Official Correspondence</a:t>
            </a:r>
          </a:p>
          <a:p>
            <a:pPr marL="571500" indent="-571500">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Thrift Savings Plan (TSP)</a:t>
            </a:r>
          </a:p>
          <a:p>
            <a:pPr marL="571500" indent="-571500">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Government Travel Credit Card (GTCC)</a:t>
            </a:r>
          </a:p>
        </p:txBody>
      </p:sp>
      <p:pic>
        <p:nvPicPr>
          <p:cNvPr id="4098" name="Picture 2" descr="Image result for yellow question mark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598" y="2940424"/>
            <a:ext cx="1679611" cy="35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stretch>
            <a:fillRect/>
          </a:stretch>
        </p:blipFill>
        <p:spPr>
          <a:xfrm>
            <a:off x="1975575" y="2934728"/>
            <a:ext cx="8244187" cy="3752944"/>
          </a:xfrm>
          <a:prstGeom prst="rect">
            <a:avLst/>
          </a:prstGeom>
        </p:spPr>
      </p:pic>
      <p:pic>
        <p:nvPicPr>
          <p:cNvPr id="2" name="Picture 1"/>
          <p:cNvPicPr>
            <a:picLocks noChangeAspect="1"/>
          </p:cNvPicPr>
          <p:nvPr/>
        </p:nvPicPr>
        <p:blipFill>
          <a:blip r:embed="rId4"/>
          <a:stretch>
            <a:fillRect/>
          </a:stretch>
        </p:blipFill>
        <p:spPr>
          <a:xfrm>
            <a:off x="0" y="0"/>
            <a:ext cx="12192000" cy="2103591"/>
          </a:xfrm>
          <a:prstGeom prst="rect">
            <a:avLst/>
          </a:prstGeom>
        </p:spPr>
      </p:pic>
      <p:sp>
        <p:nvSpPr>
          <p:cNvPr id="5" name="TextBox 4"/>
          <p:cNvSpPr txBox="1"/>
          <p:nvPr/>
        </p:nvSpPr>
        <p:spPr>
          <a:xfrm>
            <a:off x="3743505" y="0"/>
            <a:ext cx="6055815" cy="1200329"/>
          </a:xfrm>
          <a:prstGeom prst="rect">
            <a:avLst/>
          </a:prstGeom>
          <a:noFill/>
        </p:spPr>
        <p:txBody>
          <a:bodyPr wrap="square" rtlCol="0">
            <a:spAutoFit/>
          </a:bodyPr>
          <a:lstStyle/>
          <a:p>
            <a:r>
              <a:rPr lang="en-US" sz="7200" dirty="0" smtClean="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rPr>
              <a:t>Addresses</a:t>
            </a:r>
            <a:endParaRPr lang="en-US" sz="7200" dirty="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endParaRPr>
          </a:p>
        </p:txBody>
      </p:sp>
      <p:pic>
        <p:nvPicPr>
          <p:cNvPr id="1028" name="Picture 4" descr="Image result for fall leaf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21527" cy="2521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2" y="415637"/>
            <a:ext cx="704039" cy="1323439"/>
          </a:xfrm>
          <a:prstGeom prst="rect">
            <a:avLst/>
          </a:prstGeom>
          <a:noFill/>
        </p:spPr>
        <p:txBody>
          <a:bodyPr wrap="none" rtlCol="0">
            <a:spAutoFit/>
          </a:bodyPr>
          <a:lstStyle/>
          <a:p>
            <a:r>
              <a:rPr lang="en-US" sz="8000" b="1" dirty="0" smtClean="0">
                <a:solidFill>
                  <a:srgbClr val="FF6600"/>
                </a:solidFill>
              </a:rPr>
              <a:t>8</a:t>
            </a:r>
            <a:endParaRPr lang="en-US" sz="8000" b="1" dirty="0">
              <a:solidFill>
                <a:srgbClr val="FF6600"/>
              </a:solidFill>
            </a:endParaRPr>
          </a:p>
        </p:txBody>
      </p:sp>
      <p:sp>
        <p:nvSpPr>
          <p:cNvPr id="4" name="TextBox 3"/>
          <p:cNvSpPr txBox="1"/>
          <p:nvPr/>
        </p:nvSpPr>
        <p:spPr>
          <a:xfrm>
            <a:off x="1" y="2193912"/>
            <a:ext cx="121920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Address Update</a:t>
            </a:r>
            <a:endParaRPr lang="en-US" sz="3600" b="1" dirty="0">
              <a:latin typeface="Arial" panose="020B0604020202020204" pitchFamily="34" charset="0"/>
              <a:cs typeface="Arial" panose="020B0604020202020204" pitchFamily="34" charset="0"/>
            </a:endParaRPr>
          </a:p>
        </p:txBody>
      </p:sp>
      <p:sp>
        <p:nvSpPr>
          <p:cNvPr id="6" name="Rectangle 5"/>
          <p:cNvSpPr/>
          <p:nvPr/>
        </p:nvSpPr>
        <p:spPr>
          <a:xfrm>
            <a:off x="9233650" y="4410636"/>
            <a:ext cx="663386" cy="48409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8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2103591"/>
          </a:xfrm>
          <a:prstGeom prst="rect">
            <a:avLst/>
          </a:prstGeom>
        </p:spPr>
      </p:pic>
      <p:sp>
        <p:nvSpPr>
          <p:cNvPr id="5" name="TextBox 4"/>
          <p:cNvSpPr txBox="1"/>
          <p:nvPr/>
        </p:nvSpPr>
        <p:spPr>
          <a:xfrm>
            <a:off x="3743505" y="0"/>
            <a:ext cx="6055815" cy="1200329"/>
          </a:xfrm>
          <a:prstGeom prst="rect">
            <a:avLst/>
          </a:prstGeom>
          <a:noFill/>
        </p:spPr>
        <p:txBody>
          <a:bodyPr wrap="square" rtlCol="0">
            <a:spAutoFit/>
          </a:bodyPr>
          <a:lstStyle/>
          <a:p>
            <a:r>
              <a:rPr lang="en-US" sz="7200" dirty="0" smtClean="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rPr>
              <a:t>Addresses</a:t>
            </a:r>
            <a:endParaRPr lang="en-US" sz="7200" dirty="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endParaRPr>
          </a:p>
        </p:txBody>
      </p:sp>
      <p:pic>
        <p:nvPicPr>
          <p:cNvPr id="1028" name="Picture 4" descr="Image result for fall leaf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1527" cy="25215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5"/>
          <a:stretch>
            <a:fillRect/>
          </a:stretch>
        </p:blipFill>
        <p:spPr>
          <a:xfrm>
            <a:off x="609600" y="2174964"/>
            <a:ext cx="6418730" cy="4554242"/>
          </a:xfrm>
          <a:prstGeom prst="rect">
            <a:avLst/>
          </a:prstGeom>
        </p:spPr>
      </p:pic>
      <p:sp>
        <p:nvSpPr>
          <p:cNvPr id="3" name="TextBox 2"/>
          <p:cNvSpPr txBox="1"/>
          <p:nvPr/>
        </p:nvSpPr>
        <p:spPr>
          <a:xfrm>
            <a:off x="914402" y="415637"/>
            <a:ext cx="704039" cy="1323439"/>
          </a:xfrm>
          <a:prstGeom prst="rect">
            <a:avLst/>
          </a:prstGeom>
          <a:noFill/>
        </p:spPr>
        <p:txBody>
          <a:bodyPr wrap="none" rtlCol="0">
            <a:spAutoFit/>
          </a:bodyPr>
          <a:lstStyle/>
          <a:p>
            <a:r>
              <a:rPr lang="en-US" sz="8000" b="1" dirty="0" smtClean="0">
                <a:solidFill>
                  <a:srgbClr val="FF6600"/>
                </a:solidFill>
              </a:rPr>
              <a:t>8</a:t>
            </a:r>
            <a:endParaRPr lang="en-US" sz="8000" b="1" dirty="0">
              <a:solidFill>
                <a:srgbClr val="FF6600"/>
              </a:solidFill>
            </a:endParaRPr>
          </a:p>
        </p:txBody>
      </p:sp>
      <p:sp>
        <p:nvSpPr>
          <p:cNvPr id="6" name="Rectangle 5"/>
          <p:cNvSpPr/>
          <p:nvPr/>
        </p:nvSpPr>
        <p:spPr>
          <a:xfrm>
            <a:off x="2026025" y="2819567"/>
            <a:ext cx="1075763" cy="2510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0280" y="6287910"/>
            <a:ext cx="1066803" cy="3101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p:nvPicPr>
        <p:blipFill>
          <a:blip r:embed="rId6"/>
          <a:stretch>
            <a:fillRect/>
          </a:stretch>
        </p:blipFill>
        <p:spPr>
          <a:xfrm>
            <a:off x="7751667" y="2707340"/>
            <a:ext cx="3992097" cy="2845851"/>
          </a:xfrm>
          <a:prstGeom prst="rect">
            <a:avLst/>
          </a:prstGeom>
        </p:spPr>
      </p:pic>
      <p:sp>
        <p:nvSpPr>
          <p:cNvPr id="13" name="Rectangle 12"/>
          <p:cNvSpPr/>
          <p:nvPr/>
        </p:nvSpPr>
        <p:spPr>
          <a:xfrm>
            <a:off x="7965305" y="5056095"/>
            <a:ext cx="761005" cy="39444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87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tretch>
            <a:fillRect/>
          </a:stretch>
        </p:blipFill>
        <p:spPr>
          <a:xfrm>
            <a:off x="1473559" y="2279015"/>
            <a:ext cx="9266454" cy="4408656"/>
          </a:xfrm>
          <a:prstGeom prst="rect">
            <a:avLst/>
          </a:prstGeom>
        </p:spPr>
      </p:pic>
      <p:pic>
        <p:nvPicPr>
          <p:cNvPr id="2" name="Picture 1"/>
          <p:cNvPicPr>
            <a:picLocks noChangeAspect="1"/>
          </p:cNvPicPr>
          <p:nvPr/>
        </p:nvPicPr>
        <p:blipFill>
          <a:blip r:embed="rId4"/>
          <a:stretch>
            <a:fillRect/>
          </a:stretch>
        </p:blipFill>
        <p:spPr>
          <a:xfrm>
            <a:off x="0" y="0"/>
            <a:ext cx="12192000" cy="2103591"/>
          </a:xfrm>
          <a:prstGeom prst="rect">
            <a:avLst/>
          </a:prstGeom>
        </p:spPr>
      </p:pic>
      <p:sp>
        <p:nvSpPr>
          <p:cNvPr id="5" name="TextBox 4"/>
          <p:cNvSpPr txBox="1"/>
          <p:nvPr/>
        </p:nvSpPr>
        <p:spPr>
          <a:xfrm>
            <a:off x="3743505" y="0"/>
            <a:ext cx="6055815" cy="1200329"/>
          </a:xfrm>
          <a:prstGeom prst="rect">
            <a:avLst/>
          </a:prstGeom>
          <a:noFill/>
        </p:spPr>
        <p:txBody>
          <a:bodyPr wrap="square" rtlCol="0">
            <a:spAutoFit/>
          </a:bodyPr>
          <a:lstStyle/>
          <a:p>
            <a:r>
              <a:rPr lang="en-US" sz="7200" dirty="0" smtClean="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rPr>
              <a:t>Addresses</a:t>
            </a:r>
            <a:endParaRPr lang="en-US" sz="7200" dirty="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endParaRPr>
          </a:p>
        </p:txBody>
      </p:sp>
      <p:pic>
        <p:nvPicPr>
          <p:cNvPr id="1028" name="Picture 4" descr="Image result for fall leaf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21527" cy="2521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2" y="415637"/>
            <a:ext cx="704039" cy="1323439"/>
          </a:xfrm>
          <a:prstGeom prst="rect">
            <a:avLst/>
          </a:prstGeom>
          <a:noFill/>
        </p:spPr>
        <p:txBody>
          <a:bodyPr wrap="none" rtlCol="0">
            <a:spAutoFit/>
          </a:bodyPr>
          <a:lstStyle/>
          <a:p>
            <a:r>
              <a:rPr lang="en-US" sz="8000" b="1" dirty="0" smtClean="0">
                <a:solidFill>
                  <a:srgbClr val="FF6600"/>
                </a:solidFill>
              </a:rPr>
              <a:t>8</a:t>
            </a:r>
            <a:endParaRPr lang="en-US" sz="8000" b="1" dirty="0">
              <a:solidFill>
                <a:srgbClr val="FF6600"/>
              </a:solidFill>
            </a:endParaRPr>
          </a:p>
        </p:txBody>
      </p:sp>
      <p:sp>
        <p:nvSpPr>
          <p:cNvPr id="6" name="Rectangle 5"/>
          <p:cNvSpPr/>
          <p:nvPr/>
        </p:nvSpPr>
        <p:spPr>
          <a:xfrm>
            <a:off x="1524003" y="6221506"/>
            <a:ext cx="3263150" cy="4303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02232" y="4741049"/>
            <a:ext cx="7641768" cy="4405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1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2103591"/>
          </a:xfrm>
          <a:prstGeom prst="rect">
            <a:avLst/>
          </a:prstGeom>
        </p:spPr>
      </p:pic>
      <p:sp>
        <p:nvSpPr>
          <p:cNvPr id="5" name="TextBox 4"/>
          <p:cNvSpPr txBox="1"/>
          <p:nvPr/>
        </p:nvSpPr>
        <p:spPr>
          <a:xfrm>
            <a:off x="3743505" y="0"/>
            <a:ext cx="6055815" cy="1200329"/>
          </a:xfrm>
          <a:prstGeom prst="rect">
            <a:avLst/>
          </a:prstGeom>
          <a:noFill/>
        </p:spPr>
        <p:txBody>
          <a:bodyPr wrap="square" rtlCol="0">
            <a:spAutoFit/>
          </a:bodyPr>
          <a:lstStyle/>
          <a:p>
            <a:r>
              <a:rPr lang="en-US" sz="7200" dirty="0" smtClean="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rPr>
              <a:t>Addresses</a:t>
            </a:r>
            <a:endParaRPr lang="en-US" sz="7200" dirty="0">
              <a:ln>
                <a:solidFill>
                  <a:schemeClr val="tx1"/>
                </a:solidFill>
              </a:ln>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endParaRPr>
          </a:p>
        </p:txBody>
      </p:sp>
      <p:pic>
        <p:nvPicPr>
          <p:cNvPr id="1028" name="Picture 4" descr="Image result for fall leaf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1527" cy="2521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2" y="415637"/>
            <a:ext cx="704039" cy="1323439"/>
          </a:xfrm>
          <a:prstGeom prst="rect">
            <a:avLst/>
          </a:prstGeom>
          <a:noFill/>
        </p:spPr>
        <p:txBody>
          <a:bodyPr wrap="none" rtlCol="0">
            <a:spAutoFit/>
          </a:bodyPr>
          <a:lstStyle/>
          <a:p>
            <a:r>
              <a:rPr lang="en-US" sz="8000" b="1" dirty="0" smtClean="0">
                <a:solidFill>
                  <a:srgbClr val="FF6600"/>
                </a:solidFill>
              </a:rPr>
              <a:t>8</a:t>
            </a:r>
            <a:endParaRPr lang="en-US" sz="8000" b="1" dirty="0">
              <a:solidFill>
                <a:srgbClr val="FF6600"/>
              </a:solidFill>
            </a:endParaRPr>
          </a:p>
        </p:txBody>
      </p:sp>
      <p:sp>
        <p:nvSpPr>
          <p:cNvPr id="4" name="TextBox 3"/>
          <p:cNvSpPr txBox="1"/>
          <p:nvPr/>
        </p:nvSpPr>
        <p:spPr>
          <a:xfrm>
            <a:off x="1" y="2193912"/>
            <a:ext cx="121920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Thrift Savings Plan Address</a:t>
            </a:r>
            <a:endParaRPr lang="en-US" sz="3600" b="1" dirty="0">
              <a:latin typeface="Arial" panose="020B0604020202020204" pitchFamily="34" charset="0"/>
              <a:cs typeface="Arial" panose="020B0604020202020204" pitchFamily="34" charset="0"/>
            </a:endParaRPr>
          </a:p>
        </p:txBody>
      </p:sp>
      <p:pic>
        <p:nvPicPr>
          <p:cNvPr id="7" name="Picture 6" descr="The address panel"/>
          <p:cNvPicPr/>
          <p:nvPr/>
        </p:nvPicPr>
        <p:blipFill>
          <a:blip r:embed="rId5" cstate="print"/>
          <a:srcRect/>
          <a:stretch>
            <a:fillRect/>
          </a:stretch>
        </p:blipFill>
        <p:spPr bwMode="auto">
          <a:xfrm>
            <a:off x="1846687" y="2876344"/>
            <a:ext cx="8669412" cy="3981656"/>
          </a:xfrm>
          <a:prstGeom prst="rect">
            <a:avLst/>
          </a:prstGeom>
          <a:noFill/>
          <a:ln w="9525">
            <a:noFill/>
            <a:miter lim="800000"/>
            <a:headEnd/>
            <a:tailEnd/>
          </a:ln>
        </p:spPr>
      </p:pic>
      <p:sp>
        <p:nvSpPr>
          <p:cNvPr id="6" name="Rectangle 5"/>
          <p:cNvSpPr/>
          <p:nvPr/>
        </p:nvSpPr>
        <p:spPr>
          <a:xfrm>
            <a:off x="3639673" y="5970495"/>
            <a:ext cx="2043951" cy="502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61527" y="5943602"/>
            <a:ext cx="1120591" cy="3316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64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2103591"/>
          </a:xfrm>
          <a:prstGeom prst="rect">
            <a:avLst/>
          </a:prstGeom>
        </p:spPr>
      </p:pic>
      <p:sp>
        <p:nvSpPr>
          <p:cNvPr id="5" name="TextBox 4"/>
          <p:cNvSpPr txBox="1"/>
          <p:nvPr/>
        </p:nvSpPr>
        <p:spPr>
          <a:xfrm>
            <a:off x="3743505" y="0"/>
            <a:ext cx="6055815" cy="1200329"/>
          </a:xfrm>
          <a:prstGeom prst="rect">
            <a:avLst/>
          </a:prstGeom>
          <a:noFill/>
        </p:spPr>
        <p:txBody>
          <a:bodyPr wrap="square" rtlCol="0">
            <a:spAutoFit/>
          </a:bodyPr>
          <a:lstStyle/>
          <a:p>
            <a:r>
              <a:rPr lang="en-US" sz="7200" dirty="0" smtClean="0">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rPr>
              <a:t>Addresses</a:t>
            </a:r>
            <a:endParaRPr lang="en-US" sz="7200" dirty="0">
              <a:solidFill>
                <a:srgbClr val="FFFF00"/>
              </a:solidFill>
              <a:effectLst>
                <a:glow rad="228600">
                  <a:schemeClr val="accent4">
                    <a:satMod val="175000"/>
                    <a:alpha val="40000"/>
                  </a:schemeClr>
                </a:glow>
                <a:innerShdw blurRad="63500" dist="50800" dir="10800000">
                  <a:prstClr val="black"/>
                </a:innerShdw>
              </a:effectLst>
              <a:latin typeface="Arial Black" panose="020B0A04020102020204" pitchFamily="34" charset="0"/>
            </a:endParaRPr>
          </a:p>
        </p:txBody>
      </p:sp>
      <p:pic>
        <p:nvPicPr>
          <p:cNvPr id="1028" name="Picture 4" descr="Image result for fall leaf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21527" cy="2521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2" y="415637"/>
            <a:ext cx="704039" cy="1323439"/>
          </a:xfrm>
          <a:prstGeom prst="rect">
            <a:avLst/>
          </a:prstGeom>
          <a:noFill/>
        </p:spPr>
        <p:txBody>
          <a:bodyPr wrap="none" rtlCol="0">
            <a:spAutoFit/>
          </a:bodyPr>
          <a:lstStyle/>
          <a:p>
            <a:r>
              <a:rPr lang="en-US" sz="8000" b="1" dirty="0" smtClean="0">
                <a:solidFill>
                  <a:srgbClr val="FF6600"/>
                </a:solidFill>
              </a:rPr>
              <a:t>8</a:t>
            </a:r>
            <a:endParaRPr lang="en-US" sz="8000" b="1" dirty="0">
              <a:solidFill>
                <a:srgbClr val="FF6600"/>
              </a:solidFill>
            </a:endParaRPr>
          </a:p>
        </p:txBody>
      </p:sp>
      <p:sp>
        <p:nvSpPr>
          <p:cNvPr id="4" name="TextBox 3"/>
          <p:cNvSpPr txBox="1"/>
          <p:nvPr/>
        </p:nvSpPr>
        <p:spPr>
          <a:xfrm>
            <a:off x="1" y="2193912"/>
            <a:ext cx="12192000" cy="3139321"/>
          </a:xfrm>
          <a:prstGeom prst="rect">
            <a:avLst/>
          </a:prstGeom>
          <a:noFill/>
        </p:spPr>
        <p:txBody>
          <a:bodyPr wrap="square" rtlCol="0">
            <a:spAutoFit/>
          </a:bodyPr>
          <a:lstStyle/>
          <a:p>
            <a:r>
              <a:rPr lang="en-US" sz="5400" b="1" dirty="0" smtClean="0">
                <a:latin typeface="Arial" panose="020B0604020202020204" pitchFamily="34" charset="0"/>
                <a:cs typeface="Arial" panose="020B0604020202020204" pitchFamily="34" charset="0"/>
              </a:rPr>
              <a:t>Address Change Known Issues</a:t>
            </a:r>
          </a:p>
          <a:p>
            <a:pPr marL="571500" indent="-571500">
              <a:buFont typeface="Arial" panose="020B0604020202020204" pitchFamily="34" charset="0"/>
              <a:buChar char="•"/>
            </a:pPr>
            <a:r>
              <a:rPr lang="en-US" sz="3600" b="1" dirty="0" smtClean="0">
                <a:latin typeface="Arial" panose="020B0604020202020204" pitchFamily="34" charset="0"/>
                <a:cs typeface="Arial" panose="020B0604020202020204" pitchFamily="34" charset="0"/>
              </a:rPr>
              <a:t>Do NOT use any special characters when entering foreign addresses (e.g</a:t>
            </a:r>
            <a:r>
              <a:rPr lang="en-US" sz="3600" b="1" dirty="0">
                <a:latin typeface="Arial" panose="020B0604020202020204" pitchFamily="34" charset="0"/>
                <a:cs typeface="Arial" panose="020B0604020202020204" pitchFamily="34" charset="0"/>
              </a:rPr>
              <a:t>. </a:t>
            </a:r>
            <a:r>
              <a:rPr lang="en-US" sz="3600" b="1" strike="sngStrike" dirty="0">
                <a:latin typeface="Arial" panose="020B0604020202020204" pitchFamily="34" charset="0"/>
                <a:cs typeface="Arial" panose="020B0604020202020204" pitchFamily="34" charset="0"/>
              </a:rPr>
              <a:t> ã, á, ñ, ú, Ñ, Ú</a:t>
            </a:r>
            <a:r>
              <a:rPr lang="en-US" sz="3600" b="1" dirty="0">
                <a:latin typeface="Arial" panose="020B0604020202020204" pitchFamily="34" charset="0"/>
                <a:cs typeface="Arial" panose="020B0604020202020204" pitchFamily="34" charset="0"/>
              </a:rPr>
              <a:t>, etc</a:t>
            </a:r>
            <a:r>
              <a:rPr lang="en-US" sz="3600" b="1" dirty="0" smtClean="0">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US" sz="3600" b="1" dirty="0">
                <a:latin typeface="Arial" panose="020B0604020202020204" pitchFamily="34" charset="0"/>
                <a:cs typeface="Arial" panose="020B0604020202020204" pitchFamily="34" charset="0"/>
              </a:rPr>
              <a:t>The address line must not contain more than 25 characters</a:t>
            </a:r>
            <a:r>
              <a:rPr lang="en-US" sz="3600" b="1" dirty="0" smtClean="0">
                <a:latin typeface="Arial" panose="020B060402020202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stretch>
            <a:fillRect/>
          </a:stretch>
        </p:blipFill>
        <p:spPr>
          <a:xfrm>
            <a:off x="3231222" y="4779866"/>
            <a:ext cx="5787277" cy="1986677"/>
          </a:xfrm>
          <a:prstGeom prst="rect">
            <a:avLst/>
          </a:prstGeom>
        </p:spPr>
      </p:pic>
    </p:spTree>
    <p:extLst>
      <p:ext uri="{BB962C8B-B14F-4D97-AF65-F5344CB8AC3E}">
        <p14:creationId xmlns:p14="http://schemas.microsoft.com/office/powerpoint/2010/main" val="23971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2097352"/>
          </a:xfrm>
          <a:prstGeom prst="rect">
            <a:avLst/>
          </a:prstGeom>
        </p:spPr>
      </p:pic>
      <p:sp>
        <p:nvSpPr>
          <p:cNvPr id="5" name="TextBox 4"/>
          <p:cNvSpPr txBox="1"/>
          <p:nvPr/>
        </p:nvSpPr>
        <p:spPr>
          <a:xfrm>
            <a:off x="2225045" y="91440"/>
            <a:ext cx="9949543" cy="1107996"/>
          </a:xfrm>
          <a:prstGeom prst="rect">
            <a:avLst/>
          </a:prstGeom>
          <a:noFill/>
        </p:spPr>
        <p:txBody>
          <a:bodyPr wrap="square" rtlCol="0">
            <a:spAutoFit/>
          </a:bodyPr>
          <a:lstStyle/>
          <a:p>
            <a:r>
              <a:rPr lang="en-US" sz="6600" dirty="0" smtClean="0">
                <a:ln>
                  <a:solidFill>
                    <a:schemeClr val="tx1"/>
                  </a:solidFill>
                </a:ln>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rPr>
              <a:t>Emergency Contacts</a:t>
            </a:r>
            <a:endParaRPr lang="en-US" sz="6600" dirty="0">
              <a:ln>
                <a:solidFill>
                  <a:schemeClr val="tx1"/>
                </a:solidFill>
              </a:ln>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endParaRPr>
          </a:p>
        </p:txBody>
      </p:sp>
      <p:pic>
        <p:nvPicPr>
          <p:cNvPr id="2074" name="Picture 26" descr="Image result for pumpki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 y="0"/>
            <a:ext cx="2084705" cy="2221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 y="701040"/>
            <a:ext cx="869149" cy="1323439"/>
          </a:xfrm>
          <a:prstGeom prst="rect">
            <a:avLst/>
          </a:prstGeom>
          <a:noFill/>
        </p:spPr>
        <p:txBody>
          <a:bodyPr wrap="none" rtlCol="0">
            <a:spAutoFit/>
          </a:bodyPr>
          <a:lstStyle/>
          <a:p>
            <a:r>
              <a:rPr lang="en-US" sz="8000" b="1" dirty="0" smtClean="0">
                <a:latin typeface="Arial Black" panose="020B0A04020102020204" pitchFamily="34" charset="0"/>
              </a:rPr>
              <a:t>7</a:t>
            </a:r>
            <a:endParaRPr lang="en-US" sz="8000" b="1" dirty="0">
              <a:latin typeface="Arial Black" panose="020B0A04020102020204" pitchFamily="34" charset="0"/>
            </a:endParaRPr>
          </a:p>
        </p:txBody>
      </p:sp>
      <p:sp>
        <p:nvSpPr>
          <p:cNvPr id="8" name="Rectangle 7"/>
          <p:cNvSpPr/>
          <p:nvPr/>
        </p:nvSpPr>
        <p:spPr>
          <a:xfrm>
            <a:off x="0" y="2129593"/>
            <a:ext cx="12192000" cy="4062651"/>
          </a:xfrm>
          <a:prstGeom prst="rect">
            <a:avLst/>
          </a:prstGeom>
        </p:spPr>
        <p:txBody>
          <a:bodyPr wrap="square">
            <a:spAutoFit/>
          </a:bodyPr>
          <a:lstStyle/>
          <a:p>
            <a:pPr marL="571500" indent="-571500">
              <a:buFont typeface="Arial" panose="020B0604020202020204" pitchFamily="34" charset="0"/>
              <a:buChar char="•"/>
            </a:pPr>
            <a:r>
              <a:rPr lang="en-US" sz="6000" dirty="0" smtClean="0">
                <a:solidFill>
                  <a:srgbClr val="000000"/>
                </a:solidFill>
                <a:latin typeface="Arial" panose="020B0604020202020204" pitchFamily="34" charset="0"/>
              </a:rPr>
              <a:t>PCS, divorce, remarry or death</a:t>
            </a:r>
          </a:p>
          <a:p>
            <a:pPr marL="571500" indent="-571500">
              <a:buFont typeface="Arial" panose="020B0604020202020204" pitchFamily="34" charset="0"/>
              <a:buChar char="•"/>
            </a:pPr>
            <a:r>
              <a:rPr lang="en-US" sz="6600" dirty="0" smtClean="0">
                <a:solidFill>
                  <a:srgbClr val="000000"/>
                </a:solidFill>
                <a:latin typeface="Arial" panose="020B0604020202020204" pitchFamily="34" charset="0"/>
              </a:rPr>
              <a:t>Spouse</a:t>
            </a:r>
          </a:p>
          <a:p>
            <a:pPr marL="571500" indent="-571500">
              <a:buFont typeface="Arial" panose="020B0604020202020204" pitchFamily="34" charset="0"/>
              <a:buChar char="•"/>
            </a:pPr>
            <a:r>
              <a:rPr lang="en-US" sz="6600" dirty="0" smtClean="0">
                <a:solidFill>
                  <a:srgbClr val="000000"/>
                </a:solidFill>
                <a:latin typeface="Arial" panose="020B0604020202020204" pitchFamily="34" charset="0"/>
              </a:rPr>
              <a:t>Parents</a:t>
            </a:r>
          </a:p>
          <a:p>
            <a:pPr marL="571500" indent="-571500">
              <a:buFont typeface="Arial" panose="020B0604020202020204" pitchFamily="34" charset="0"/>
              <a:buChar char="•"/>
            </a:pPr>
            <a:r>
              <a:rPr lang="en-US" sz="6600" dirty="0" smtClean="0">
                <a:solidFill>
                  <a:srgbClr val="000000"/>
                </a:solidFill>
                <a:latin typeface="Arial" panose="020B0604020202020204" pitchFamily="34" charset="0"/>
              </a:rPr>
              <a:t>Siblings</a:t>
            </a:r>
            <a:endParaRPr lang="en-US" sz="6600" dirty="0"/>
          </a:p>
        </p:txBody>
      </p:sp>
      <p:pic>
        <p:nvPicPr>
          <p:cNvPr id="3074" name="Picture 2" descr="Image result for family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684" y="30480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8288423" y="3138767"/>
            <a:ext cx="2858813" cy="3719233"/>
          </a:xfrm>
          <a:prstGeom prst="rect">
            <a:avLst/>
          </a:prstGeom>
        </p:spPr>
      </p:pic>
    </p:spTree>
    <p:extLst>
      <p:ext uri="{BB962C8B-B14F-4D97-AF65-F5344CB8AC3E}">
        <p14:creationId xmlns:p14="http://schemas.microsoft.com/office/powerpoint/2010/main" val="14854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2097352"/>
          </a:xfrm>
          <a:prstGeom prst="rect">
            <a:avLst/>
          </a:prstGeom>
        </p:spPr>
      </p:pic>
      <p:sp>
        <p:nvSpPr>
          <p:cNvPr id="5" name="TextBox 4"/>
          <p:cNvSpPr txBox="1"/>
          <p:nvPr/>
        </p:nvSpPr>
        <p:spPr>
          <a:xfrm>
            <a:off x="2225045" y="91440"/>
            <a:ext cx="9949543" cy="1107996"/>
          </a:xfrm>
          <a:prstGeom prst="rect">
            <a:avLst/>
          </a:prstGeom>
          <a:noFill/>
        </p:spPr>
        <p:txBody>
          <a:bodyPr wrap="square" rtlCol="0">
            <a:spAutoFit/>
          </a:bodyPr>
          <a:lstStyle/>
          <a:p>
            <a:r>
              <a:rPr lang="en-US" sz="6600" dirty="0" smtClean="0">
                <a:ln>
                  <a:solidFill>
                    <a:schemeClr val="tx1"/>
                  </a:solidFill>
                </a:ln>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rPr>
              <a:t>Emergency Contacts</a:t>
            </a:r>
            <a:endParaRPr lang="en-US" sz="6600" dirty="0">
              <a:ln>
                <a:solidFill>
                  <a:schemeClr val="tx1"/>
                </a:solidFill>
              </a:ln>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endParaRPr>
          </a:p>
        </p:txBody>
      </p:sp>
      <p:pic>
        <p:nvPicPr>
          <p:cNvPr id="2074" name="Picture 26" descr="Image result for pumpki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 y="0"/>
            <a:ext cx="2084705" cy="2221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 y="701040"/>
            <a:ext cx="869149" cy="1323439"/>
          </a:xfrm>
          <a:prstGeom prst="rect">
            <a:avLst/>
          </a:prstGeom>
          <a:noFill/>
        </p:spPr>
        <p:txBody>
          <a:bodyPr wrap="none" rtlCol="0">
            <a:spAutoFit/>
          </a:bodyPr>
          <a:lstStyle/>
          <a:p>
            <a:r>
              <a:rPr lang="en-US" sz="8000" b="1" dirty="0" smtClean="0">
                <a:latin typeface="Arial Black" panose="020B0A04020102020204" pitchFamily="34" charset="0"/>
              </a:rPr>
              <a:t>7</a:t>
            </a:r>
            <a:endParaRPr lang="en-US" sz="8000" b="1" dirty="0">
              <a:latin typeface="Arial Black" panose="020B0A04020102020204" pitchFamily="34" charset="0"/>
            </a:endParaRPr>
          </a:p>
        </p:txBody>
      </p:sp>
      <p:sp>
        <p:nvSpPr>
          <p:cNvPr id="4" name="Rectangle 3"/>
          <p:cNvSpPr/>
          <p:nvPr/>
        </p:nvSpPr>
        <p:spPr>
          <a:xfrm>
            <a:off x="0" y="2129593"/>
            <a:ext cx="12192000" cy="2862322"/>
          </a:xfrm>
          <a:prstGeom prst="rect">
            <a:avLst/>
          </a:prstGeom>
        </p:spPr>
        <p:txBody>
          <a:bodyPr wrap="square">
            <a:spAutoFit/>
          </a:bodyPr>
          <a:lstStyle/>
          <a:p>
            <a:pPr marL="571500" indent="-571500">
              <a:buFont typeface="Arial" panose="020B0604020202020204" pitchFamily="34" charset="0"/>
              <a:buChar char="•"/>
            </a:pPr>
            <a:r>
              <a:rPr lang="en-US" sz="3600" dirty="0" smtClean="0">
                <a:solidFill>
                  <a:srgbClr val="000000"/>
                </a:solidFill>
                <a:latin typeface="Arial" panose="020B0604020202020204" pitchFamily="34" charset="0"/>
              </a:rPr>
              <a:t>Person(s) </a:t>
            </a:r>
            <a:r>
              <a:rPr lang="en-US" sz="3600" dirty="0">
                <a:solidFill>
                  <a:srgbClr val="000000"/>
                </a:solidFill>
                <a:latin typeface="Arial" panose="020B0604020202020204" pitchFamily="34" charset="0"/>
              </a:rPr>
              <a:t>you designate, who are to be contacted in the event of an emergency</a:t>
            </a:r>
            <a:r>
              <a:rPr lang="en-US" sz="3600" dirty="0" smtClean="0">
                <a:solidFill>
                  <a:srgbClr val="000000"/>
                </a:solidFill>
                <a:latin typeface="Arial" panose="020B0604020202020204" pitchFamily="34" charset="0"/>
              </a:rPr>
              <a:t>.</a:t>
            </a:r>
          </a:p>
          <a:p>
            <a:r>
              <a:rPr lang="en-US" sz="3600" dirty="0" smtClean="0">
                <a:solidFill>
                  <a:srgbClr val="000000"/>
                </a:solidFill>
                <a:latin typeface="Arial" panose="020B0604020202020204" pitchFamily="34" charset="0"/>
              </a:rPr>
              <a:t> </a:t>
            </a:r>
          </a:p>
          <a:p>
            <a:pPr marL="571500" indent="-571500">
              <a:buFont typeface="Arial" panose="020B0604020202020204" pitchFamily="34" charset="0"/>
              <a:buChar char="•"/>
            </a:pPr>
            <a:r>
              <a:rPr lang="en-US" sz="3600" dirty="0" smtClean="0">
                <a:solidFill>
                  <a:srgbClr val="000000"/>
                </a:solidFill>
                <a:latin typeface="Arial" panose="020B0604020202020204" pitchFamily="34" charset="0"/>
              </a:rPr>
              <a:t>Any </a:t>
            </a:r>
            <a:r>
              <a:rPr lang="en-US" sz="3600" dirty="0">
                <a:solidFill>
                  <a:srgbClr val="000000"/>
                </a:solidFill>
                <a:latin typeface="Arial" panose="020B0604020202020204" pitchFamily="34" charset="0"/>
              </a:rPr>
              <a:t>person </a:t>
            </a:r>
            <a:r>
              <a:rPr lang="en-US" sz="3600" dirty="0" smtClean="0">
                <a:solidFill>
                  <a:srgbClr val="000000"/>
                </a:solidFill>
                <a:latin typeface="Arial" panose="020B0604020202020204" pitchFamily="34" charset="0"/>
              </a:rPr>
              <a:t>may </a:t>
            </a:r>
            <a:r>
              <a:rPr lang="en-US" sz="3600" dirty="0">
                <a:solidFill>
                  <a:srgbClr val="000000"/>
                </a:solidFill>
                <a:latin typeface="Arial" panose="020B0604020202020204" pitchFamily="34" charset="0"/>
              </a:rPr>
              <a:t>be contacted in the event the "Primary" contact cannot be reached.</a:t>
            </a:r>
            <a:endParaRPr lang="en-US" sz="3600" dirty="0"/>
          </a:p>
        </p:txBody>
      </p:sp>
      <p:pic>
        <p:nvPicPr>
          <p:cNvPr id="2050" name="Picture 2" descr="Image result for emergency contacts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492" y="4864563"/>
            <a:ext cx="3233084" cy="198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1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op 10 tuesday list im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p:cNvSpPr txBox="1"/>
          <p:nvPr/>
        </p:nvSpPr>
        <p:spPr>
          <a:xfrm>
            <a:off x="0" y="2739169"/>
            <a:ext cx="12192000" cy="923330"/>
          </a:xfrm>
          <a:prstGeom prst="rect">
            <a:avLst/>
          </a:prstGeom>
          <a:noFill/>
        </p:spPr>
        <p:txBody>
          <a:bodyPr wrap="square" rtlCol="0">
            <a:spAutoFit/>
          </a:bodyPr>
          <a:lstStyle>
            <a:defPPr>
              <a:defRPr lang="en-US"/>
            </a:defPPr>
            <a:lvl1pPr algn="ctr">
              <a:defRPr sz="4200" b="1">
                <a:solidFill>
                  <a:schemeClr val="bg1">
                    <a:lumMod val="95000"/>
                  </a:schemeClr>
                </a:solidFill>
                <a:effectLst>
                  <a:glow rad="127000">
                    <a:schemeClr val="tx1">
                      <a:lumMod val="65000"/>
                      <a:lumOff val="35000"/>
                    </a:schemeClr>
                  </a:glow>
                </a:effectLst>
                <a:latin typeface="Arial Black" panose="020B0A04020102020204" pitchFamily="34" charset="0"/>
              </a:defRPr>
            </a:lvl1pPr>
          </a:lstStyle>
          <a:p>
            <a:r>
              <a:rPr lang="en-US" sz="5400" dirty="0" smtClean="0">
                <a:ln>
                  <a:solidFill>
                    <a:schemeClr val="tx1"/>
                  </a:solidFill>
                </a:ln>
              </a:rPr>
              <a:t>Direct Access Self Service 101</a:t>
            </a:r>
            <a:endParaRPr lang="en-US" sz="5400" dirty="0">
              <a:ln>
                <a:solidFill>
                  <a:schemeClr val="tx1"/>
                </a:solidFill>
              </a:ln>
            </a:endParaRPr>
          </a:p>
        </p:txBody>
      </p:sp>
    </p:spTree>
    <p:extLst>
      <p:ext uri="{BB962C8B-B14F-4D97-AF65-F5344CB8AC3E}">
        <p14:creationId xmlns:p14="http://schemas.microsoft.com/office/powerpoint/2010/main" val="21149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2097352"/>
          </a:xfrm>
          <a:prstGeom prst="rect">
            <a:avLst/>
          </a:prstGeom>
        </p:spPr>
      </p:pic>
      <p:sp>
        <p:nvSpPr>
          <p:cNvPr id="5" name="TextBox 4"/>
          <p:cNvSpPr txBox="1"/>
          <p:nvPr/>
        </p:nvSpPr>
        <p:spPr>
          <a:xfrm>
            <a:off x="2225045" y="91440"/>
            <a:ext cx="9949543" cy="1107996"/>
          </a:xfrm>
          <a:prstGeom prst="rect">
            <a:avLst/>
          </a:prstGeom>
          <a:noFill/>
        </p:spPr>
        <p:txBody>
          <a:bodyPr wrap="square" rtlCol="0">
            <a:spAutoFit/>
          </a:bodyPr>
          <a:lstStyle/>
          <a:p>
            <a:r>
              <a:rPr lang="en-US" sz="6600" dirty="0" smtClean="0">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rPr>
              <a:t>Emergency Contacts</a:t>
            </a:r>
            <a:endParaRPr lang="en-US" sz="6600" dirty="0">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endParaRPr>
          </a:p>
        </p:txBody>
      </p:sp>
      <p:pic>
        <p:nvPicPr>
          <p:cNvPr id="2074" name="Picture 26" descr="Image result for pumpki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 y="0"/>
            <a:ext cx="2084705" cy="2221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 y="701040"/>
            <a:ext cx="869149" cy="1323439"/>
          </a:xfrm>
          <a:prstGeom prst="rect">
            <a:avLst/>
          </a:prstGeom>
          <a:noFill/>
        </p:spPr>
        <p:txBody>
          <a:bodyPr wrap="none" rtlCol="0">
            <a:spAutoFit/>
          </a:bodyPr>
          <a:lstStyle/>
          <a:p>
            <a:r>
              <a:rPr lang="en-US" sz="8000" b="1" dirty="0" smtClean="0">
                <a:latin typeface="Arial Black" panose="020B0A04020102020204" pitchFamily="34" charset="0"/>
              </a:rPr>
              <a:t>7</a:t>
            </a:r>
            <a:endParaRPr lang="en-US" sz="8000" b="1" dirty="0">
              <a:latin typeface="Arial Black" panose="020B0A04020102020204" pitchFamily="34" charset="0"/>
            </a:endParaRPr>
          </a:p>
        </p:txBody>
      </p:sp>
      <p:sp>
        <p:nvSpPr>
          <p:cNvPr id="4" name="Rectangle 3"/>
          <p:cNvSpPr/>
          <p:nvPr/>
        </p:nvSpPr>
        <p:spPr>
          <a:xfrm>
            <a:off x="0" y="2129593"/>
            <a:ext cx="12192000" cy="1138773"/>
          </a:xfrm>
          <a:prstGeom prst="rect">
            <a:avLst/>
          </a:prstGeom>
        </p:spPr>
        <p:txBody>
          <a:bodyPr wrap="square">
            <a:spAutoFit/>
          </a:bodyPr>
          <a:lstStyle/>
          <a:p>
            <a:pPr algn="ctr"/>
            <a:r>
              <a:rPr lang="en-US" sz="3600" dirty="0" smtClean="0">
                <a:solidFill>
                  <a:srgbClr val="000000"/>
                </a:solidFill>
                <a:latin typeface="Arial" panose="020B0604020202020204" pitchFamily="34" charset="0"/>
              </a:rPr>
              <a:t>Direct Access Employee Pagelet</a:t>
            </a:r>
          </a:p>
          <a:p>
            <a:pPr algn="ctr"/>
            <a:r>
              <a:rPr lang="en-US" sz="3200" dirty="0" smtClean="0">
                <a:solidFill>
                  <a:srgbClr val="000000"/>
                </a:solidFill>
                <a:latin typeface="Arial" panose="020B0604020202020204" pitchFamily="34" charset="0"/>
              </a:rPr>
              <a:t>Select the Emergency Contacts link</a:t>
            </a:r>
          </a:p>
        </p:txBody>
      </p:sp>
      <p:pic>
        <p:nvPicPr>
          <p:cNvPr id="8" name="Picture 7"/>
          <p:cNvPicPr/>
          <p:nvPr/>
        </p:nvPicPr>
        <p:blipFill>
          <a:blip r:embed="rId5"/>
          <a:stretch>
            <a:fillRect/>
          </a:stretch>
        </p:blipFill>
        <p:spPr>
          <a:xfrm>
            <a:off x="2692758" y="3313429"/>
            <a:ext cx="6917410" cy="3544571"/>
          </a:xfrm>
          <a:prstGeom prst="rect">
            <a:avLst/>
          </a:prstGeom>
        </p:spPr>
      </p:pic>
      <p:sp>
        <p:nvSpPr>
          <p:cNvPr id="9" name="Rectangle 8"/>
          <p:cNvSpPr/>
          <p:nvPr/>
        </p:nvSpPr>
        <p:spPr>
          <a:xfrm>
            <a:off x="2743203" y="4428566"/>
            <a:ext cx="1039903" cy="2868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064190" y="4733365"/>
            <a:ext cx="537881"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92992" y="5038165"/>
            <a:ext cx="394444"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130992" y="4724400"/>
            <a:ext cx="394444"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7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48933" y="2141444"/>
            <a:ext cx="4922049" cy="4716556"/>
          </a:xfrm>
          <a:prstGeom prst="rect">
            <a:avLst/>
          </a:prstGeom>
        </p:spPr>
      </p:pic>
      <p:pic>
        <p:nvPicPr>
          <p:cNvPr id="3" name="Picture 2"/>
          <p:cNvPicPr>
            <a:picLocks noChangeAspect="1"/>
          </p:cNvPicPr>
          <p:nvPr/>
        </p:nvPicPr>
        <p:blipFill>
          <a:blip r:embed="rId4"/>
          <a:stretch>
            <a:fillRect/>
          </a:stretch>
        </p:blipFill>
        <p:spPr>
          <a:xfrm>
            <a:off x="0" y="0"/>
            <a:ext cx="12192000" cy="2097352"/>
          </a:xfrm>
          <a:prstGeom prst="rect">
            <a:avLst/>
          </a:prstGeom>
        </p:spPr>
      </p:pic>
      <p:sp>
        <p:nvSpPr>
          <p:cNvPr id="5" name="TextBox 4"/>
          <p:cNvSpPr txBox="1"/>
          <p:nvPr/>
        </p:nvSpPr>
        <p:spPr>
          <a:xfrm>
            <a:off x="2225045" y="91440"/>
            <a:ext cx="9949543" cy="1107996"/>
          </a:xfrm>
          <a:prstGeom prst="rect">
            <a:avLst/>
          </a:prstGeom>
          <a:noFill/>
        </p:spPr>
        <p:txBody>
          <a:bodyPr wrap="square" rtlCol="0">
            <a:spAutoFit/>
          </a:bodyPr>
          <a:lstStyle/>
          <a:p>
            <a:r>
              <a:rPr lang="en-US" sz="6600" dirty="0" smtClean="0">
                <a:ln>
                  <a:solidFill>
                    <a:schemeClr val="tx1"/>
                  </a:solidFill>
                </a:ln>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rPr>
              <a:t>Emergency Contacts</a:t>
            </a:r>
            <a:endParaRPr lang="en-US" sz="6600" dirty="0">
              <a:ln>
                <a:solidFill>
                  <a:schemeClr val="tx1"/>
                </a:solidFill>
              </a:ln>
              <a:solidFill>
                <a:srgbClr val="FFFF00"/>
              </a:solidFill>
              <a:effectLst>
                <a:glow rad="228600">
                  <a:schemeClr val="accent4">
                    <a:satMod val="175000"/>
                    <a:alpha val="40000"/>
                  </a:schemeClr>
                </a:glow>
                <a:outerShdw blurRad="50800" dir="10800000" algn="r" rotWithShape="0">
                  <a:prstClr val="black">
                    <a:alpha val="40000"/>
                  </a:prstClr>
                </a:outerShdw>
              </a:effectLst>
              <a:latin typeface="Arial Black" panose="020B0A04020102020204" pitchFamily="34" charset="0"/>
            </a:endParaRPr>
          </a:p>
        </p:txBody>
      </p:sp>
      <p:pic>
        <p:nvPicPr>
          <p:cNvPr id="2074" name="Picture 26" descr="Image result for pumpkin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55" y="0"/>
            <a:ext cx="2084705" cy="22217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 y="701040"/>
            <a:ext cx="869149" cy="1323439"/>
          </a:xfrm>
          <a:prstGeom prst="rect">
            <a:avLst/>
          </a:prstGeom>
          <a:noFill/>
        </p:spPr>
        <p:txBody>
          <a:bodyPr wrap="none" rtlCol="0">
            <a:spAutoFit/>
          </a:bodyPr>
          <a:lstStyle/>
          <a:p>
            <a:r>
              <a:rPr lang="en-US" sz="8000" b="1" dirty="0" smtClean="0">
                <a:latin typeface="Arial Black" panose="020B0A04020102020204" pitchFamily="34" charset="0"/>
              </a:rPr>
              <a:t>7</a:t>
            </a:r>
            <a:endParaRPr lang="en-US" sz="8000" b="1" dirty="0">
              <a:latin typeface="Arial Black" panose="020B0A04020102020204" pitchFamily="34" charset="0"/>
            </a:endParaRPr>
          </a:p>
        </p:txBody>
      </p:sp>
      <p:sp>
        <p:nvSpPr>
          <p:cNvPr id="9" name="Rectangle 8"/>
          <p:cNvSpPr/>
          <p:nvPr/>
        </p:nvSpPr>
        <p:spPr>
          <a:xfrm>
            <a:off x="1595721" y="6239437"/>
            <a:ext cx="663385" cy="2151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a:blip r:embed="rId6"/>
          <a:stretch>
            <a:fillRect/>
          </a:stretch>
        </p:blipFill>
        <p:spPr>
          <a:xfrm>
            <a:off x="7569574" y="2878231"/>
            <a:ext cx="3779744" cy="2981798"/>
          </a:xfrm>
          <a:prstGeom prst="rect">
            <a:avLst/>
          </a:prstGeom>
        </p:spPr>
      </p:pic>
      <p:sp>
        <p:nvSpPr>
          <p:cNvPr id="15" name="Rectangle 14"/>
          <p:cNvSpPr/>
          <p:nvPr/>
        </p:nvSpPr>
        <p:spPr>
          <a:xfrm>
            <a:off x="7700685" y="5334001"/>
            <a:ext cx="815786" cy="4392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9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1"/>
            <a:ext cx="12184082" cy="2068287"/>
          </a:xfrm>
          <a:prstGeom prst="rect">
            <a:avLst/>
          </a:prstGeom>
        </p:spPr>
      </p:pic>
      <p:sp>
        <p:nvSpPr>
          <p:cNvPr id="5" name="TextBox 4"/>
          <p:cNvSpPr txBox="1"/>
          <p:nvPr/>
        </p:nvSpPr>
        <p:spPr>
          <a:xfrm>
            <a:off x="2829480" y="462844"/>
            <a:ext cx="7097481"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Direct Deposit</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5128" name="Picture 8" descr="Image result for Candy Cor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 y="0"/>
            <a:ext cx="2190114" cy="21042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5860" y="525704"/>
            <a:ext cx="869149" cy="1323439"/>
          </a:xfrm>
          <a:prstGeom prst="rect">
            <a:avLst/>
          </a:prstGeom>
          <a:noFill/>
        </p:spPr>
        <p:txBody>
          <a:bodyPr wrap="none" rtlCol="0">
            <a:spAutoFit/>
          </a:bodyPr>
          <a:lstStyle/>
          <a:p>
            <a:r>
              <a:rPr lang="en-US" sz="8000" b="1" dirty="0">
                <a:latin typeface="Arial Black" panose="020B0A04020102020204" pitchFamily="34" charset="0"/>
              </a:rPr>
              <a:t>6</a:t>
            </a:r>
          </a:p>
        </p:txBody>
      </p:sp>
      <p:sp>
        <p:nvSpPr>
          <p:cNvPr id="7" name="TextBox 6"/>
          <p:cNvSpPr txBox="1"/>
          <p:nvPr/>
        </p:nvSpPr>
        <p:spPr>
          <a:xfrm>
            <a:off x="609600" y="2456795"/>
            <a:ext cx="11582400" cy="440120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Authority:  M7220.29C, Coast Guard Pay Manual (Section 9.A.4.a)</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Member’s Responsibility:</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Keep your account up to date</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Make sure you have the correct routing number and account number</a:t>
            </a: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Know that this will not affect your allotments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3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1"/>
            <a:ext cx="12184082" cy="2068287"/>
          </a:xfrm>
          <a:prstGeom prst="rect">
            <a:avLst/>
          </a:prstGeom>
        </p:spPr>
      </p:pic>
      <p:sp>
        <p:nvSpPr>
          <p:cNvPr id="5" name="TextBox 4"/>
          <p:cNvSpPr txBox="1"/>
          <p:nvPr/>
        </p:nvSpPr>
        <p:spPr>
          <a:xfrm>
            <a:off x="2829480" y="462844"/>
            <a:ext cx="7097481"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Direct Deposit</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5128" name="Picture 8" descr="Image result for Candy Cor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 y="0"/>
            <a:ext cx="2190114" cy="21042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5860" y="525704"/>
            <a:ext cx="869149" cy="1323439"/>
          </a:xfrm>
          <a:prstGeom prst="rect">
            <a:avLst/>
          </a:prstGeom>
          <a:noFill/>
        </p:spPr>
        <p:txBody>
          <a:bodyPr wrap="none" rtlCol="0">
            <a:spAutoFit/>
          </a:bodyPr>
          <a:lstStyle/>
          <a:p>
            <a:r>
              <a:rPr lang="en-US" sz="8000" b="1" dirty="0">
                <a:latin typeface="Arial Black" panose="020B0A04020102020204" pitchFamily="34" charset="0"/>
              </a:rPr>
              <a:t>6</a:t>
            </a:r>
          </a:p>
        </p:txBody>
      </p:sp>
      <p:pic>
        <p:nvPicPr>
          <p:cNvPr id="7" name="Picture 2"/>
          <p:cNvPicPr>
            <a:picLocks noChangeAspect="1" noChangeArrowheads="1"/>
          </p:cNvPicPr>
          <p:nvPr/>
        </p:nvPicPr>
        <p:blipFill>
          <a:blip r:embed="rId5" cstate="print"/>
          <a:srcRect/>
          <a:stretch>
            <a:fillRect/>
          </a:stretch>
        </p:blipFill>
        <p:spPr bwMode="auto">
          <a:xfrm>
            <a:off x="1074385" y="2208708"/>
            <a:ext cx="10012390" cy="4451737"/>
          </a:xfrm>
          <a:prstGeom prst="rect">
            <a:avLst/>
          </a:prstGeom>
          <a:noFill/>
          <a:ln w="9525">
            <a:noFill/>
            <a:miter lim="800000"/>
            <a:headEnd/>
            <a:tailEnd/>
          </a:ln>
        </p:spPr>
      </p:pic>
      <p:sp>
        <p:nvSpPr>
          <p:cNvPr id="8" name="Rectangle 7"/>
          <p:cNvSpPr/>
          <p:nvPr/>
        </p:nvSpPr>
        <p:spPr>
          <a:xfrm>
            <a:off x="4551205" y="5034845"/>
            <a:ext cx="1239995" cy="289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6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1"/>
            <a:ext cx="12184082" cy="2068287"/>
          </a:xfrm>
          <a:prstGeom prst="rect">
            <a:avLst/>
          </a:prstGeom>
        </p:spPr>
      </p:pic>
      <p:sp>
        <p:nvSpPr>
          <p:cNvPr id="5" name="TextBox 4"/>
          <p:cNvSpPr txBox="1"/>
          <p:nvPr/>
        </p:nvSpPr>
        <p:spPr>
          <a:xfrm>
            <a:off x="2829480" y="462844"/>
            <a:ext cx="7097481"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Direct Deposit</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5128" name="Picture 8" descr="Image result for Candy Cor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 y="0"/>
            <a:ext cx="2190114" cy="21042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5860" y="525704"/>
            <a:ext cx="869149" cy="1323439"/>
          </a:xfrm>
          <a:prstGeom prst="rect">
            <a:avLst/>
          </a:prstGeom>
          <a:noFill/>
        </p:spPr>
        <p:txBody>
          <a:bodyPr wrap="none" rtlCol="0">
            <a:spAutoFit/>
          </a:bodyPr>
          <a:lstStyle/>
          <a:p>
            <a:r>
              <a:rPr lang="en-US" sz="8000" b="1" dirty="0">
                <a:latin typeface="Arial Black" panose="020B0A04020102020204" pitchFamily="34" charset="0"/>
              </a:rPr>
              <a:t>6</a:t>
            </a:r>
          </a:p>
        </p:txBody>
      </p:sp>
      <p:pic>
        <p:nvPicPr>
          <p:cNvPr id="7" name="Picture 2"/>
          <p:cNvPicPr>
            <a:picLocks noChangeAspect="1" noChangeArrowheads="1"/>
          </p:cNvPicPr>
          <p:nvPr/>
        </p:nvPicPr>
        <p:blipFill>
          <a:blip r:embed="rId5" cstate="print"/>
          <a:srcRect/>
          <a:stretch>
            <a:fillRect/>
          </a:stretch>
        </p:blipFill>
        <p:spPr bwMode="auto">
          <a:xfrm>
            <a:off x="82689" y="2157940"/>
            <a:ext cx="12067915" cy="1691571"/>
          </a:xfrm>
          <a:prstGeom prst="rect">
            <a:avLst/>
          </a:prstGeom>
          <a:noFill/>
          <a:ln w="9525">
            <a:noFill/>
            <a:miter lim="800000"/>
            <a:headEnd/>
            <a:tailEnd/>
          </a:ln>
        </p:spPr>
      </p:pic>
      <p:sp>
        <p:nvSpPr>
          <p:cNvPr id="8" name="Rectangle 7"/>
          <p:cNvSpPr/>
          <p:nvPr/>
        </p:nvSpPr>
        <p:spPr>
          <a:xfrm>
            <a:off x="5645932" y="3158215"/>
            <a:ext cx="3201567" cy="6126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951410" y="3244962"/>
            <a:ext cx="998021" cy="4841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9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1"/>
            <a:ext cx="12184082" cy="2068287"/>
          </a:xfrm>
          <a:prstGeom prst="rect">
            <a:avLst/>
          </a:prstGeom>
        </p:spPr>
      </p:pic>
      <p:sp>
        <p:nvSpPr>
          <p:cNvPr id="5" name="TextBox 4"/>
          <p:cNvSpPr txBox="1"/>
          <p:nvPr/>
        </p:nvSpPr>
        <p:spPr>
          <a:xfrm>
            <a:off x="2829480" y="462844"/>
            <a:ext cx="7097481"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Direct Deposit</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5128" name="Picture 8" descr="Image result for Candy Corn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 y="0"/>
            <a:ext cx="2190114" cy="21042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5860" y="525704"/>
            <a:ext cx="869149" cy="1323439"/>
          </a:xfrm>
          <a:prstGeom prst="rect">
            <a:avLst/>
          </a:prstGeom>
          <a:noFill/>
        </p:spPr>
        <p:txBody>
          <a:bodyPr wrap="none" rtlCol="0">
            <a:spAutoFit/>
          </a:bodyPr>
          <a:lstStyle/>
          <a:p>
            <a:r>
              <a:rPr lang="en-US" sz="8000" b="1" dirty="0">
                <a:latin typeface="Arial Black" panose="020B0A04020102020204" pitchFamily="34" charset="0"/>
              </a:rPr>
              <a:t>6</a:t>
            </a:r>
          </a:p>
        </p:txBody>
      </p:sp>
      <p:pic>
        <p:nvPicPr>
          <p:cNvPr id="7" name="Picture 4"/>
          <p:cNvPicPr>
            <a:picLocks noChangeAspect="1" noChangeArrowheads="1"/>
          </p:cNvPicPr>
          <p:nvPr/>
        </p:nvPicPr>
        <p:blipFill>
          <a:blip r:embed="rId5" cstate="print"/>
          <a:srcRect/>
          <a:stretch>
            <a:fillRect/>
          </a:stretch>
        </p:blipFill>
        <p:spPr bwMode="auto">
          <a:xfrm>
            <a:off x="3281363" y="2081682"/>
            <a:ext cx="5629275" cy="4657725"/>
          </a:xfrm>
          <a:prstGeom prst="rect">
            <a:avLst/>
          </a:prstGeom>
          <a:noFill/>
          <a:ln w="9525">
            <a:noFill/>
            <a:miter lim="800000"/>
            <a:headEnd/>
            <a:tailEnd/>
          </a:ln>
        </p:spPr>
      </p:pic>
      <p:sp>
        <p:nvSpPr>
          <p:cNvPr id="8" name="Rectangle 7"/>
          <p:cNvSpPr/>
          <p:nvPr/>
        </p:nvSpPr>
        <p:spPr>
          <a:xfrm>
            <a:off x="4770788" y="5337985"/>
            <a:ext cx="1525237" cy="1727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64513" y="5834276"/>
            <a:ext cx="1564099" cy="2245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06507" y="6517756"/>
            <a:ext cx="689046" cy="2042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70789" y="5576110"/>
            <a:ext cx="1515711" cy="148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sp>
        <p:nvSpPr>
          <p:cNvPr id="7" name="TextBox 6"/>
          <p:cNvSpPr txBox="1"/>
          <p:nvPr/>
        </p:nvSpPr>
        <p:spPr>
          <a:xfrm>
            <a:off x="350500" y="2286555"/>
            <a:ext cx="11486147" cy="4401205"/>
          </a:xfrm>
          <a:prstGeom prst="rect">
            <a:avLst/>
          </a:prstGeom>
          <a:noFill/>
        </p:spPr>
        <p:txBody>
          <a:bodyPr wrap="square" rtlCol="0">
            <a:spAutoFit/>
          </a:bodyPr>
          <a:lstStyle/>
          <a:p>
            <a:pPr>
              <a:buFont typeface="Arial" pitchFamily="34" charset="0"/>
              <a:buChar char="•"/>
            </a:pPr>
            <a:r>
              <a:rPr lang="en-US" sz="2800" dirty="0" smtClean="0">
                <a:latin typeface="Arial" panose="020B0604020202020204" pitchFamily="34" charset="0"/>
                <a:cs typeface="Arial" panose="020B0604020202020204" pitchFamily="34" charset="0"/>
              </a:rPr>
              <a:t> Must be in a pay status</a:t>
            </a:r>
          </a:p>
          <a:p>
            <a:pPr>
              <a:buFont typeface="Arial" pitchFamily="34" charset="0"/>
              <a:buChar char="•"/>
            </a:pPr>
            <a:r>
              <a:rPr lang="en-US" sz="2800" dirty="0" smtClean="0">
                <a:latin typeface="Arial" panose="020B0604020202020204" pitchFamily="34" charset="0"/>
                <a:cs typeface="Arial" panose="020B0604020202020204" pitchFamily="34" charset="0"/>
              </a:rPr>
              <a:t> Must have a TSP Address (can be done during Accession)</a:t>
            </a:r>
          </a:p>
          <a:p>
            <a:pPr>
              <a:buFont typeface="Arial" pitchFamily="34" charset="0"/>
              <a:buChar char="•"/>
            </a:pPr>
            <a:r>
              <a:rPr lang="en-US" sz="2800" dirty="0" smtClean="0">
                <a:latin typeface="Arial" panose="020B0604020202020204" pitchFamily="34" charset="0"/>
                <a:cs typeface="Arial" panose="020B0604020202020204" pitchFamily="34" charset="0"/>
              </a:rPr>
              <a:t> Must contribute via Payroll Deduction</a:t>
            </a:r>
          </a:p>
          <a:p>
            <a:pPr>
              <a:buFont typeface="Arial" pitchFamily="34" charset="0"/>
              <a:buChar char="•"/>
            </a:pPr>
            <a:r>
              <a:rPr lang="en-US" sz="2800" dirty="0" smtClean="0">
                <a:latin typeface="Arial" panose="020B0604020202020204" pitchFamily="34" charset="0"/>
                <a:cs typeface="Arial" panose="020B0604020202020204" pitchFamily="34" charset="0"/>
              </a:rPr>
              <a:t> Currently no matching funds for Military Members (This will change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under the Blended Retirement System (BRS))</a:t>
            </a:r>
          </a:p>
          <a:p>
            <a:pPr>
              <a:buFont typeface="Arial" pitchFamily="34" charset="0"/>
              <a:buChar char="•"/>
            </a:pPr>
            <a:r>
              <a:rPr lang="en-US" sz="2800" dirty="0" smtClean="0">
                <a:latin typeface="Arial" panose="020B0604020202020204" pitchFamily="34" charset="0"/>
                <a:cs typeface="Arial" panose="020B0604020202020204" pitchFamily="34" charset="0"/>
              </a:rPr>
              <a:t> Minimum Contribution is:  1%</a:t>
            </a:r>
          </a:p>
          <a:p>
            <a:pPr>
              <a:buFont typeface="Arial" pitchFamily="34" charset="0"/>
              <a:buChar char="•"/>
            </a:pPr>
            <a:r>
              <a:rPr lang="en-US" sz="2800" dirty="0" smtClean="0">
                <a:latin typeface="Arial" panose="020B0604020202020204" pitchFamily="34" charset="0"/>
                <a:cs typeface="Arial" panose="020B0604020202020204" pitchFamily="34" charset="0"/>
              </a:rPr>
              <a:t> Maximum Contribution is:  Subject to Internal Revenue Code (IRC)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limits (currently $18,000.00)</a:t>
            </a:r>
          </a:p>
          <a:p>
            <a:pPr>
              <a:buFont typeface="Arial" pitchFamily="34" charset="0"/>
              <a:buChar char="•"/>
            </a:pPr>
            <a:r>
              <a:rPr lang="en-US" sz="2800" dirty="0" smtClean="0">
                <a:latin typeface="Arial" panose="020B0604020202020204" pitchFamily="34" charset="0"/>
                <a:cs typeface="Arial" panose="020B0604020202020204" pitchFamily="34" charset="0"/>
              </a:rPr>
              <a:t> Special Pay Contributions are allowed (must contribute from Basic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Pay first)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0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sp>
        <p:nvSpPr>
          <p:cNvPr id="7" name="TextBox 6"/>
          <p:cNvSpPr txBox="1"/>
          <p:nvPr/>
        </p:nvSpPr>
        <p:spPr>
          <a:xfrm>
            <a:off x="781586" y="2356883"/>
            <a:ext cx="11296999" cy="4124206"/>
          </a:xfrm>
          <a:prstGeom prst="rect">
            <a:avLst/>
          </a:prstGeom>
          <a:noFill/>
        </p:spPr>
        <p:txBody>
          <a:bodyPr wrap="square" rtlCol="0">
            <a:spAutoFit/>
          </a:bodyPr>
          <a:lstStyle/>
          <a:p>
            <a:r>
              <a:rPr lang="en-US" sz="2500" dirty="0" smtClean="0">
                <a:latin typeface="Arial" panose="020B0604020202020204" pitchFamily="34" charset="0"/>
                <a:cs typeface="Arial" panose="020B0604020202020204" pitchFamily="34" charset="0"/>
              </a:rPr>
              <a:t>CATCH UP CONTRIBUTIONS: THE OVER 50 CROWD</a:t>
            </a:r>
          </a:p>
          <a:p>
            <a:endParaRPr lang="en-US" sz="1200" dirty="0" smtClean="0">
              <a:latin typeface="Arial" panose="020B0604020202020204" pitchFamily="34" charset="0"/>
              <a:cs typeface="Arial" panose="020B0604020202020204" pitchFamily="34" charset="0"/>
            </a:endParaRPr>
          </a:p>
          <a:p>
            <a:pPr>
              <a:buFont typeface="Arial" pitchFamily="34" charset="0"/>
              <a:buChar char="•"/>
            </a:pPr>
            <a:r>
              <a:rPr lang="en-US" sz="2500" dirty="0" smtClean="0">
                <a:latin typeface="Arial" panose="020B0604020202020204" pitchFamily="34" charset="0"/>
                <a:cs typeface="Arial" panose="020B0604020202020204" pitchFamily="34" charset="0"/>
              </a:rPr>
              <a:t> Allows you to exceed the yearly cap</a:t>
            </a:r>
          </a:p>
          <a:p>
            <a:pPr>
              <a:buFont typeface="Arial" pitchFamily="34" charset="0"/>
              <a:buChar char="•"/>
            </a:pPr>
            <a:r>
              <a:rPr lang="en-US" sz="2500" dirty="0" smtClean="0">
                <a:latin typeface="Arial" panose="020B0604020202020204" pitchFamily="34" charset="0"/>
                <a:cs typeface="Arial" panose="020B0604020202020204" pitchFamily="34" charset="0"/>
              </a:rPr>
              <a:t> </a:t>
            </a:r>
            <a:r>
              <a:rPr lang="en-US" sz="2500" smtClean="0">
                <a:latin typeface="Arial" panose="020B0604020202020204" pitchFamily="34" charset="0"/>
                <a:cs typeface="Arial" panose="020B0604020202020204" pitchFamily="34" charset="0"/>
              </a:rPr>
              <a:t>Payroll </a:t>
            </a:r>
            <a:r>
              <a:rPr lang="en-US" sz="2500" smtClean="0">
                <a:latin typeface="Arial" panose="020B0604020202020204" pitchFamily="34" charset="0"/>
                <a:cs typeface="Arial" panose="020B0604020202020204" pitchFamily="34" charset="0"/>
              </a:rPr>
              <a:t>Deduction</a:t>
            </a:r>
            <a:endParaRPr lang="en-US" sz="2500" dirty="0" smtClean="0">
              <a:latin typeface="Arial" panose="020B0604020202020204" pitchFamily="34" charset="0"/>
              <a:cs typeface="Arial" panose="020B0604020202020204" pitchFamily="34" charset="0"/>
            </a:endParaRPr>
          </a:p>
          <a:p>
            <a:pPr>
              <a:buFont typeface="Arial" pitchFamily="34" charset="0"/>
              <a:buChar char="•"/>
            </a:pPr>
            <a:r>
              <a:rPr lang="en-US" sz="2500" dirty="0" smtClean="0">
                <a:latin typeface="Arial" panose="020B0604020202020204" pitchFamily="34" charset="0"/>
                <a:cs typeface="Arial" panose="020B0604020202020204" pitchFamily="34" charset="0"/>
              </a:rPr>
              <a:t> Cannot be made from tax-exempt money</a:t>
            </a:r>
          </a:p>
          <a:p>
            <a:pPr>
              <a:buFont typeface="Arial" pitchFamily="34" charset="0"/>
              <a:buChar char="•"/>
            </a:pPr>
            <a:r>
              <a:rPr lang="en-US" sz="2500" dirty="0" smtClean="0">
                <a:latin typeface="Arial" panose="020B0604020202020204" pitchFamily="34" charset="0"/>
                <a:cs typeface="Arial" panose="020B0604020202020204" pitchFamily="34" charset="0"/>
              </a:rPr>
              <a:t> Only from Base Pay</a:t>
            </a:r>
          </a:p>
          <a:p>
            <a:pPr>
              <a:buFont typeface="Arial" pitchFamily="34" charset="0"/>
              <a:buChar char="•"/>
            </a:pPr>
            <a:r>
              <a:rPr lang="en-US" sz="2500" dirty="0" smtClean="0">
                <a:latin typeface="Arial" panose="020B0604020202020204" pitchFamily="34" charset="0"/>
                <a:cs typeface="Arial" panose="020B0604020202020204" pitchFamily="34" charset="0"/>
              </a:rPr>
              <a:t> Reserve members who also have a Civilian TSP account do not get two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Catch-up amounts</a:t>
            </a:r>
          </a:p>
          <a:p>
            <a:pPr>
              <a:buFont typeface="Arial" pitchFamily="34" charset="0"/>
              <a:buChar char="•"/>
            </a:pPr>
            <a:r>
              <a:rPr lang="en-US" sz="2500" dirty="0" smtClean="0">
                <a:latin typeface="Arial" panose="020B0604020202020204" pitchFamily="34" charset="0"/>
                <a:cs typeface="Arial" panose="020B0604020202020204" pitchFamily="34" charset="0"/>
              </a:rPr>
              <a:t> If you turn 50 in 2018 you can start your catch-up amounts on 1 Jan 2018</a:t>
            </a:r>
          </a:p>
          <a:p>
            <a:pPr>
              <a:buFont typeface="Arial" pitchFamily="34" charset="0"/>
              <a:buChar char="•"/>
            </a:pPr>
            <a:r>
              <a:rPr lang="en-US" sz="2500" dirty="0" smtClean="0">
                <a:latin typeface="Arial" panose="020B0604020202020204" pitchFamily="34" charset="0"/>
                <a:cs typeface="Arial" panose="020B0604020202020204" pitchFamily="34" charset="0"/>
              </a:rPr>
              <a:t> Current limit is $6,000.00 </a:t>
            </a:r>
          </a:p>
          <a:p>
            <a:pPr>
              <a:buFont typeface="Arial" pitchFamily="34" charset="0"/>
              <a:buChar char="•"/>
            </a:pPr>
            <a:r>
              <a:rPr lang="en-US" sz="2500" dirty="0" smtClean="0">
                <a:latin typeface="Arial" panose="020B0604020202020204" pitchFamily="34" charset="0"/>
                <a:cs typeface="Arial" panose="020B0604020202020204" pitchFamily="34" charset="0"/>
              </a:rPr>
              <a:t> Must make new election each Calendar Year</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0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sp>
        <p:nvSpPr>
          <p:cNvPr id="7" name="TextBox 6"/>
          <p:cNvSpPr txBox="1"/>
          <p:nvPr/>
        </p:nvSpPr>
        <p:spPr>
          <a:xfrm>
            <a:off x="297711" y="2091061"/>
            <a:ext cx="11585944" cy="2308324"/>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TRADITIONAL VS. ROTH</a:t>
            </a:r>
          </a:p>
          <a:p>
            <a:pPr>
              <a:buFont typeface="Arial" pitchFamily="34" charset="0"/>
              <a:buChar char="•"/>
            </a:pPr>
            <a:r>
              <a:rPr lang="en-US" sz="2400" dirty="0" smtClean="0">
                <a:latin typeface="Arial" panose="020B0604020202020204" pitchFamily="34" charset="0"/>
                <a:cs typeface="Arial" panose="020B0604020202020204" pitchFamily="34" charset="0"/>
              </a:rPr>
              <a:t> Traditional TSP account is established from </a:t>
            </a:r>
            <a:r>
              <a:rPr lang="en-US" sz="2400" u="sng" dirty="0" smtClean="0">
                <a:latin typeface="Arial" panose="020B0604020202020204" pitchFamily="34" charset="0"/>
                <a:cs typeface="Arial" panose="020B0604020202020204" pitchFamily="34" charset="0"/>
              </a:rPr>
              <a:t>pre-tax contributions</a:t>
            </a:r>
            <a:endParaRPr lang="en-US" sz="2400" dirty="0" smtClean="0">
              <a:latin typeface="Arial" panose="020B0604020202020204" pitchFamily="34" charset="0"/>
              <a:cs typeface="Arial" panose="020B0604020202020204" pitchFamily="34" charset="0"/>
            </a:endParaRPr>
          </a:p>
          <a:p>
            <a:pPr>
              <a:buFont typeface="Arial" pitchFamily="34" charset="0"/>
              <a:buChar char="•"/>
            </a:pPr>
            <a:r>
              <a:rPr lang="en-US" sz="2400" dirty="0" smtClean="0">
                <a:latin typeface="Arial" panose="020B0604020202020204" pitchFamily="34" charset="0"/>
                <a:cs typeface="Arial" panose="020B0604020202020204" pitchFamily="34" charset="0"/>
              </a:rPr>
              <a:t> Roth TSP account is established from money on which taxes have been paid</a:t>
            </a:r>
          </a:p>
          <a:p>
            <a:pPr>
              <a:buFont typeface="Arial" pitchFamily="34" charset="0"/>
              <a:buChar char="•"/>
            </a:pPr>
            <a:r>
              <a:rPr lang="en-US" sz="2400" dirty="0" smtClean="0">
                <a:latin typeface="Arial" panose="020B0604020202020204" pitchFamily="34" charset="0"/>
                <a:cs typeface="Arial" panose="020B0604020202020204" pitchFamily="34" charset="0"/>
              </a:rPr>
              <a:t> When you withdraw from Traditional TSP you will pay taxes on the money before it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is sent to you</a:t>
            </a:r>
          </a:p>
          <a:p>
            <a:pPr>
              <a:buFont typeface="Arial" pitchFamily="34" charset="0"/>
              <a:buChar char="•"/>
            </a:pPr>
            <a:r>
              <a:rPr lang="en-US" sz="2400" dirty="0" smtClean="0">
                <a:latin typeface="Arial" panose="020B0604020202020204" pitchFamily="34" charset="0"/>
                <a:cs typeface="Arial" panose="020B0604020202020204" pitchFamily="34" charset="0"/>
              </a:rPr>
              <a:t> When you withdraw from a Roth TSP, you will pay no taxes</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297714" y="4508203"/>
            <a:ext cx="11596577" cy="2031325"/>
          </a:xfrm>
          <a:prstGeom prst="rect">
            <a:avLst/>
          </a:prstGeom>
          <a:noFill/>
        </p:spPr>
        <p:txBody>
          <a:bodyPr wrap="square" rtlCol="0">
            <a:spAutoFit/>
          </a:bodyPr>
          <a:lstStyle/>
          <a:p>
            <a:r>
              <a:rPr lang="en-US" sz="2100" dirty="0" smtClean="0">
                <a:latin typeface="Arial" panose="020B0604020202020204" pitchFamily="34" charset="0"/>
                <a:cs typeface="Arial" panose="020B0604020202020204" pitchFamily="34" charset="0"/>
              </a:rPr>
              <a:t>TRADITIONAL CONTRIBUTION:  $5,000 </a:t>
            </a:r>
          </a:p>
          <a:p>
            <a:r>
              <a:rPr lang="en-US" sz="2100" dirty="0" smtClean="0">
                <a:latin typeface="Arial" panose="020B0604020202020204" pitchFamily="34" charset="0"/>
                <a:cs typeface="Arial" panose="020B0604020202020204" pitchFamily="34" charset="0"/>
              </a:rPr>
              <a:t>UPON RETIREMENT:                    $25,000</a:t>
            </a:r>
          </a:p>
          <a:p>
            <a:r>
              <a:rPr lang="en-US" sz="2100" dirty="0" smtClean="0">
                <a:latin typeface="Arial" panose="020B0604020202020204" pitchFamily="34" charset="0"/>
                <a:cs typeface="Arial" panose="020B0604020202020204" pitchFamily="34" charset="0"/>
              </a:rPr>
              <a:t>TAXED AT THE MARGINAL RATE OF 28%, THEN YOU OWE $7,000 IN TAXES</a:t>
            </a:r>
          </a:p>
          <a:p>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ROTH:  SAME DEAL</a:t>
            </a:r>
          </a:p>
          <a:p>
            <a:r>
              <a:rPr lang="en-US" sz="2100" dirty="0" smtClean="0">
                <a:latin typeface="Arial" panose="020B0604020202020204" pitchFamily="34" charset="0"/>
                <a:cs typeface="Arial" panose="020B0604020202020204" pitchFamily="34" charset="0"/>
              </a:rPr>
              <a:t>UPON RETIREMENT:  NO TAXES ON EITHER THE CONTRIBUTION OR THE FULL AMOUNT</a:t>
            </a:r>
          </a:p>
        </p:txBody>
      </p:sp>
    </p:spTree>
    <p:extLst>
      <p:ext uri="{BB962C8B-B14F-4D97-AF65-F5344CB8AC3E}">
        <p14:creationId xmlns:p14="http://schemas.microsoft.com/office/powerpoint/2010/main" val="2841789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1104195" y="2225810"/>
            <a:ext cx="9963813" cy="4408908"/>
          </a:xfrm>
          <a:prstGeom prst="rect">
            <a:avLst/>
          </a:prstGeom>
          <a:noFill/>
          <a:ln w="9525">
            <a:noFill/>
            <a:miter lim="800000"/>
            <a:headEnd/>
            <a:tailEnd/>
          </a:ln>
        </p:spPr>
      </p:pic>
      <p:pic>
        <p:nvPicPr>
          <p:cNvPr id="6152" name="Picture 8" descr="Image result for Halloween Trick or Treat Candy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13605" y="6105316"/>
            <a:ext cx="972795" cy="3231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spTree>
    <p:extLst>
      <p:ext uri="{BB962C8B-B14F-4D97-AF65-F5344CB8AC3E}">
        <p14:creationId xmlns:p14="http://schemas.microsoft.com/office/powerpoint/2010/main" val="31855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 y="0"/>
            <a:ext cx="12192001" cy="2046514"/>
          </a:xfrm>
          <a:prstGeom prst="rect">
            <a:avLst/>
          </a:prstGeom>
        </p:spPr>
      </p:pic>
      <p:sp>
        <p:nvSpPr>
          <p:cNvPr id="5" name="TextBox 4"/>
          <p:cNvSpPr txBox="1"/>
          <p:nvPr/>
        </p:nvSpPr>
        <p:spPr>
          <a:xfrm>
            <a:off x="2133600" y="11120"/>
            <a:ext cx="9878698" cy="2123658"/>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Overview of</a:t>
            </a:r>
          </a:p>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 Self Service</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3082" name="Picture 10" descr="Image result for orange maple leaf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209800" cy="22476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7785" y="551104"/>
            <a:ext cx="1553630" cy="1323439"/>
          </a:xfrm>
          <a:prstGeom prst="rect">
            <a:avLst/>
          </a:prstGeom>
          <a:noFill/>
        </p:spPr>
        <p:txBody>
          <a:bodyPr wrap="none" rtlCol="0">
            <a:spAutoFit/>
          </a:bodyPr>
          <a:lstStyle/>
          <a:p>
            <a:r>
              <a:rPr lang="en-US" sz="8000" b="1" dirty="0" smtClean="0">
                <a:solidFill>
                  <a:srgbClr val="FF5757"/>
                </a:solidFill>
                <a:latin typeface="Arial Black" panose="020B0A04020102020204" pitchFamily="34" charset="0"/>
              </a:rPr>
              <a:t>10</a:t>
            </a:r>
            <a:endParaRPr lang="en-US" sz="8000" b="1" dirty="0">
              <a:solidFill>
                <a:srgbClr val="FF5757"/>
              </a:solidFill>
              <a:latin typeface="Arial Black" panose="020B0A04020102020204" pitchFamily="34" charset="0"/>
            </a:endParaRPr>
          </a:p>
        </p:txBody>
      </p:sp>
      <p:pic>
        <p:nvPicPr>
          <p:cNvPr id="7" name="Picture 6"/>
          <p:cNvPicPr>
            <a:picLocks noChangeAspect="1"/>
          </p:cNvPicPr>
          <p:nvPr/>
        </p:nvPicPr>
        <p:blipFill>
          <a:blip r:embed="rId5"/>
          <a:stretch>
            <a:fillRect/>
          </a:stretch>
        </p:blipFill>
        <p:spPr>
          <a:xfrm>
            <a:off x="81344" y="2080924"/>
            <a:ext cx="12008816" cy="4744742"/>
          </a:xfrm>
          <a:prstGeom prst="rect">
            <a:avLst/>
          </a:prstGeom>
        </p:spPr>
      </p:pic>
      <p:sp>
        <p:nvSpPr>
          <p:cNvPr id="8" name="Rectangle 7"/>
          <p:cNvSpPr/>
          <p:nvPr/>
        </p:nvSpPr>
        <p:spPr>
          <a:xfrm>
            <a:off x="6834233" y="3306457"/>
            <a:ext cx="5199723" cy="2936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04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pic>
        <p:nvPicPr>
          <p:cNvPr id="7" name="Picture 2"/>
          <p:cNvPicPr>
            <a:picLocks noChangeAspect="1" noChangeArrowheads="1"/>
          </p:cNvPicPr>
          <p:nvPr/>
        </p:nvPicPr>
        <p:blipFill>
          <a:blip r:embed="rId5" cstate="print"/>
          <a:srcRect/>
          <a:stretch>
            <a:fillRect/>
          </a:stretch>
        </p:blipFill>
        <p:spPr bwMode="auto">
          <a:xfrm>
            <a:off x="4143600" y="2088753"/>
            <a:ext cx="3915882" cy="4673795"/>
          </a:xfrm>
          <a:prstGeom prst="rect">
            <a:avLst/>
          </a:prstGeom>
          <a:noFill/>
          <a:ln w="9525">
            <a:noFill/>
            <a:miter lim="800000"/>
            <a:headEnd/>
            <a:tailEnd/>
          </a:ln>
        </p:spPr>
      </p:pic>
      <p:sp>
        <p:nvSpPr>
          <p:cNvPr id="8" name="Rectangle 7"/>
          <p:cNvSpPr/>
          <p:nvPr/>
        </p:nvSpPr>
        <p:spPr>
          <a:xfrm>
            <a:off x="4145209" y="4444410"/>
            <a:ext cx="3042400" cy="3960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0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pic>
        <p:nvPicPr>
          <p:cNvPr id="7" name="Picture 2"/>
          <p:cNvPicPr>
            <a:picLocks noChangeAspect="1" noChangeArrowheads="1"/>
          </p:cNvPicPr>
          <p:nvPr/>
        </p:nvPicPr>
        <p:blipFill>
          <a:blip r:embed="rId5" cstate="print"/>
          <a:srcRect/>
          <a:stretch>
            <a:fillRect/>
          </a:stretch>
        </p:blipFill>
        <p:spPr bwMode="auto">
          <a:xfrm>
            <a:off x="2720845" y="2109039"/>
            <a:ext cx="6752764" cy="4489676"/>
          </a:xfrm>
          <a:prstGeom prst="rect">
            <a:avLst/>
          </a:prstGeom>
          <a:noFill/>
          <a:ln w="9525">
            <a:noFill/>
            <a:miter lim="800000"/>
            <a:headEnd/>
            <a:tailEnd/>
          </a:ln>
        </p:spPr>
      </p:pic>
      <p:sp>
        <p:nvSpPr>
          <p:cNvPr id="8" name="Rectangle 7"/>
          <p:cNvSpPr/>
          <p:nvPr/>
        </p:nvSpPr>
        <p:spPr>
          <a:xfrm>
            <a:off x="2719695" y="3157870"/>
            <a:ext cx="5212193" cy="32457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19696" y="4540102"/>
            <a:ext cx="5509903" cy="4161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06453" y="4965405"/>
            <a:ext cx="5310496" cy="3568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623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pic>
        <p:nvPicPr>
          <p:cNvPr id="7" name="Picture 2"/>
          <p:cNvPicPr>
            <a:picLocks noChangeAspect="1" noChangeArrowheads="1"/>
          </p:cNvPicPr>
          <p:nvPr/>
        </p:nvPicPr>
        <p:blipFill>
          <a:blip r:embed="rId5" cstate="print"/>
          <a:srcRect/>
          <a:stretch>
            <a:fillRect/>
          </a:stretch>
        </p:blipFill>
        <p:spPr bwMode="auto">
          <a:xfrm>
            <a:off x="3271174" y="2125643"/>
            <a:ext cx="5638911" cy="4598724"/>
          </a:xfrm>
          <a:prstGeom prst="rect">
            <a:avLst/>
          </a:prstGeom>
          <a:noFill/>
          <a:ln w="9525">
            <a:noFill/>
            <a:miter lim="800000"/>
            <a:headEnd/>
            <a:tailEnd/>
          </a:ln>
        </p:spPr>
      </p:pic>
      <p:sp>
        <p:nvSpPr>
          <p:cNvPr id="8" name="Rectangle 7"/>
          <p:cNvSpPr/>
          <p:nvPr/>
        </p:nvSpPr>
        <p:spPr>
          <a:xfrm>
            <a:off x="3475170" y="5816009"/>
            <a:ext cx="799118" cy="2173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2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pic>
        <p:nvPicPr>
          <p:cNvPr id="7" name="Picture 3"/>
          <p:cNvPicPr>
            <a:picLocks noChangeAspect="1" noChangeArrowheads="1"/>
          </p:cNvPicPr>
          <p:nvPr/>
        </p:nvPicPr>
        <p:blipFill>
          <a:blip r:embed="rId5" cstate="print"/>
          <a:srcRect/>
          <a:stretch>
            <a:fillRect/>
          </a:stretch>
        </p:blipFill>
        <p:spPr bwMode="auto">
          <a:xfrm>
            <a:off x="2520031" y="2127019"/>
            <a:ext cx="7156026" cy="4550227"/>
          </a:xfrm>
          <a:prstGeom prst="rect">
            <a:avLst/>
          </a:prstGeom>
          <a:noFill/>
          <a:ln w="9525">
            <a:noFill/>
            <a:miter lim="800000"/>
            <a:headEnd/>
            <a:tailEnd/>
          </a:ln>
        </p:spPr>
      </p:pic>
      <p:sp>
        <p:nvSpPr>
          <p:cNvPr id="8" name="Rectangle 7"/>
          <p:cNvSpPr/>
          <p:nvPr/>
        </p:nvSpPr>
        <p:spPr>
          <a:xfrm>
            <a:off x="5687671" y="5326912"/>
            <a:ext cx="3754041" cy="3189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8413" y="6347637"/>
            <a:ext cx="967921" cy="261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52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pic>
        <p:nvPicPr>
          <p:cNvPr id="7" name="Picture 2"/>
          <p:cNvPicPr>
            <a:picLocks noChangeAspect="1" noChangeArrowheads="1"/>
          </p:cNvPicPr>
          <p:nvPr/>
        </p:nvPicPr>
        <p:blipFill>
          <a:blip r:embed="rId5" cstate="print"/>
          <a:srcRect/>
          <a:stretch>
            <a:fillRect/>
          </a:stretch>
        </p:blipFill>
        <p:spPr bwMode="auto">
          <a:xfrm>
            <a:off x="2635216" y="2136743"/>
            <a:ext cx="6878149" cy="4593665"/>
          </a:xfrm>
          <a:prstGeom prst="rect">
            <a:avLst/>
          </a:prstGeom>
          <a:noFill/>
          <a:ln w="9525">
            <a:noFill/>
            <a:miter lim="800000"/>
            <a:headEnd/>
            <a:tailEnd/>
          </a:ln>
        </p:spPr>
      </p:pic>
      <p:sp>
        <p:nvSpPr>
          <p:cNvPr id="8" name="Rectangle 7"/>
          <p:cNvSpPr/>
          <p:nvPr/>
        </p:nvSpPr>
        <p:spPr>
          <a:xfrm>
            <a:off x="2643777" y="3200400"/>
            <a:ext cx="5415702" cy="3542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5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pic>
        <p:nvPicPr>
          <p:cNvPr id="7" name="Picture 6"/>
          <p:cNvPicPr/>
          <p:nvPr/>
        </p:nvPicPr>
        <p:blipFill>
          <a:blip r:embed="rId5" cstate="print"/>
          <a:srcRect/>
          <a:stretch>
            <a:fillRect/>
          </a:stretch>
        </p:blipFill>
        <p:spPr bwMode="auto">
          <a:xfrm>
            <a:off x="1937026" y="2589039"/>
            <a:ext cx="8323392" cy="1981186"/>
          </a:xfrm>
          <a:prstGeom prst="rect">
            <a:avLst/>
          </a:prstGeom>
          <a:noFill/>
          <a:ln w="9525">
            <a:noFill/>
            <a:miter lim="800000"/>
            <a:headEnd/>
            <a:tailEnd/>
          </a:ln>
        </p:spPr>
      </p:pic>
      <p:sp>
        <p:nvSpPr>
          <p:cNvPr id="8" name="TextBox 7"/>
          <p:cNvSpPr txBox="1"/>
          <p:nvPr/>
        </p:nvSpPr>
        <p:spPr>
          <a:xfrm>
            <a:off x="2775849" y="2145349"/>
            <a:ext cx="6633410"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BENEFICIARY FORM</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3435440" y="4832588"/>
            <a:ext cx="5325788"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Thrift Savings Plan Service Office</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P.O. Box 385021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Birmingham, AL 35238</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5375784" y="6293166"/>
            <a:ext cx="1407788"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hlinkClick r:id="rId6"/>
              </a:rPr>
              <a:t>TSP-3</a:t>
            </a:r>
            <a:endParaRPr lang="en-US" sz="2400" dirty="0">
              <a:latin typeface="Arial" panose="020B0604020202020204" pitchFamily="34" charset="0"/>
              <a:cs typeface="Arial" panose="020B0604020202020204" pitchFamily="34" charset="0"/>
            </a:endParaRPr>
          </a:p>
        </p:txBody>
      </p:sp>
      <p:sp>
        <p:nvSpPr>
          <p:cNvPr id="12" name="Rectangle 11"/>
          <p:cNvSpPr/>
          <p:nvPr/>
        </p:nvSpPr>
        <p:spPr>
          <a:xfrm>
            <a:off x="3384888" y="4812632"/>
            <a:ext cx="4812814" cy="13395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6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pic>
        <p:nvPicPr>
          <p:cNvPr id="7" name="Picture 2"/>
          <p:cNvPicPr>
            <a:picLocks noChangeAspect="1" noChangeArrowheads="1"/>
          </p:cNvPicPr>
          <p:nvPr/>
        </p:nvPicPr>
        <p:blipFill>
          <a:blip r:embed="rId5" cstate="print"/>
          <a:srcRect/>
          <a:stretch>
            <a:fillRect/>
          </a:stretch>
        </p:blipFill>
        <p:spPr bwMode="auto">
          <a:xfrm>
            <a:off x="1902481" y="2608420"/>
            <a:ext cx="8379202" cy="4062113"/>
          </a:xfrm>
          <a:prstGeom prst="rect">
            <a:avLst/>
          </a:prstGeom>
          <a:noFill/>
          <a:ln w="9525">
            <a:noFill/>
            <a:miter lim="800000"/>
            <a:headEnd/>
            <a:tailEnd/>
          </a:ln>
        </p:spPr>
      </p:pic>
      <p:sp>
        <p:nvSpPr>
          <p:cNvPr id="8" name="TextBox 7"/>
          <p:cNvSpPr txBox="1"/>
          <p:nvPr/>
        </p:nvSpPr>
        <p:spPr>
          <a:xfrm>
            <a:off x="1935312" y="2142367"/>
            <a:ext cx="8303842"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UNDER THE BLENDED RETIREMENT SYSTEM (BRS)</a:t>
            </a:r>
            <a:endParaRPr lang="en-US" sz="2400" dirty="0">
              <a:latin typeface="Arial" panose="020B0604020202020204" pitchFamily="34" charset="0"/>
              <a:cs typeface="Arial" panose="020B0604020202020204" pitchFamily="34" charset="0"/>
            </a:endParaRPr>
          </a:p>
        </p:txBody>
      </p:sp>
      <p:sp>
        <p:nvSpPr>
          <p:cNvPr id="10" name="Rectangle 9"/>
          <p:cNvSpPr/>
          <p:nvPr/>
        </p:nvSpPr>
        <p:spPr>
          <a:xfrm>
            <a:off x="2790361" y="4591828"/>
            <a:ext cx="5609359" cy="2568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85702" y="6094397"/>
            <a:ext cx="5603386" cy="2568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08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B0F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dirty="0">
              <a:solidFill>
                <a:schemeClr val="tx1"/>
              </a:solidFill>
              <a:latin typeface="Arial Black" pitchFamily="34" charset="0"/>
              <a:hlinkClick r:id="rId3"/>
            </a:endParaRPr>
          </a:p>
          <a:p>
            <a:pPr algn="ctr" fontAlgn="auto">
              <a:spcBef>
                <a:spcPts val="0"/>
              </a:spcBef>
              <a:spcAft>
                <a:spcPts val="0"/>
              </a:spcAft>
              <a:defRPr/>
            </a:pPr>
            <a:endParaRPr lang="en-US" sz="4400" dirty="0" smtClean="0">
              <a:solidFill>
                <a:schemeClr val="tx1"/>
              </a:solidFill>
              <a:latin typeface="Arial Black" pitchFamily="34" charset="0"/>
              <a:hlinkClick r:id="rId3"/>
            </a:endParaRPr>
          </a:p>
          <a:p>
            <a:pPr algn="ctr" fontAlgn="auto">
              <a:spcBef>
                <a:spcPts val="0"/>
              </a:spcBef>
              <a:spcAft>
                <a:spcPts val="0"/>
              </a:spcAft>
              <a:defRPr/>
            </a:pPr>
            <a:endParaRPr lang="en-US" sz="4400" dirty="0">
              <a:solidFill>
                <a:schemeClr val="tx1"/>
              </a:solidFill>
              <a:latin typeface="Arial Black" pitchFamily="34" charset="0"/>
              <a:hlinkClick r:id="rId3"/>
            </a:endParaRPr>
          </a:p>
          <a:p>
            <a:pPr algn="ctr" fontAlgn="auto">
              <a:spcBef>
                <a:spcPts val="0"/>
              </a:spcBef>
              <a:spcAft>
                <a:spcPts val="0"/>
              </a:spcAft>
              <a:defRPr/>
            </a:pPr>
            <a:endParaRPr lang="en-US" sz="5400" dirty="0" smtClean="0">
              <a:solidFill>
                <a:schemeClr val="tx1"/>
              </a:solidFill>
              <a:latin typeface="Arial Black" pitchFamily="34" charset="0"/>
              <a:hlinkClick r:id="rId3"/>
            </a:endParaRPr>
          </a:p>
          <a:p>
            <a:pPr algn="ctr" fontAlgn="auto">
              <a:spcBef>
                <a:spcPts val="0"/>
              </a:spcBef>
              <a:spcAft>
                <a:spcPts val="0"/>
              </a:spcAft>
              <a:defRPr/>
            </a:pPr>
            <a:r>
              <a:rPr lang="en-US" sz="5400" dirty="0" smtClean="0">
                <a:solidFill>
                  <a:schemeClr val="tx1"/>
                </a:solidFill>
                <a:latin typeface="Arial Black" pitchFamily="34" charset="0"/>
                <a:hlinkClick r:id="rId3"/>
              </a:rPr>
              <a:t>THRIFT </a:t>
            </a:r>
            <a:r>
              <a:rPr lang="en-US" sz="5400" dirty="0">
                <a:solidFill>
                  <a:schemeClr val="tx1"/>
                </a:solidFill>
                <a:latin typeface="Arial Black" pitchFamily="34" charset="0"/>
                <a:hlinkClick r:id="rId3"/>
              </a:rPr>
              <a:t>SAVINGS PLAN</a:t>
            </a:r>
            <a:endParaRPr lang="en-US" sz="5400" dirty="0">
              <a:solidFill>
                <a:schemeClr val="tx1"/>
              </a:solidFill>
              <a:latin typeface="Arial Black" pitchFamily="34" charset="0"/>
            </a:endParaRPr>
          </a:p>
          <a:p>
            <a:pPr algn="ctr" fontAlgn="auto">
              <a:spcBef>
                <a:spcPts val="0"/>
              </a:spcBef>
              <a:spcAft>
                <a:spcPts val="0"/>
              </a:spcAft>
              <a:defRPr/>
            </a:pPr>
            <a:endParaRPr lang="en-US" sz="5400" dirty="0">
              <a:solidFill>
                <a:schemeClr val="tx1"/>
              </a:solidFill>
              <a:latin typeface="Arial Black" pitchFamily="34" charset="0"/>
            </a:endParaRPr>
          </a:p>
          <a:p>
            <a:pPr algn="ctr" fontAlgn="auto">
              <a:spcBef>
                <a:spcPts val="0"/>
              </a:spcBef>
              <a:spcAft>
                <a:spcPts val="0"/>
              </a:spcAft>
              <a:defRPr/>
            </a:pPr>
            <a:r>
              <a:rPr lang="en-US" sz="5400" dirty="0" smtClean="0">
                <a:solidFill>
                  <a:schemeClr val="tx1"/>
                </a:solidFill>
                <a:latin typeface="Arial Black" pitchFamily="34" charset="0"/>
                <a:hlinkClick r:id="rId4"/>
              </a:rPr>
              <a:t>DIRECT </a:t>
            </a:r>
            <a:r>
              <a:rPr lang="en-US" sz="5400" dirty="0">
                <a:solidFill>
                  <a:schemeClr val="tx1"/>
                </a:solidFill>
                <a:latin typeface="Arial Black" pitchFamily="34" charset="0"/>
                <a:hlinkClick r:id="rId4"/>
              </a:rPr>
              <a:t>DEPOSIT</a:t>
            </a:r>
            <a:endParaRPr lang="en-US" sz="5400" dirty="0">
              <a:solidFill>
                <a:schemeClr val="tx1"/>
              </a:solidFill>
              <a:latin typeface="Arial Black" pitchFamily="34" charset="0"/>
            </a:endParaRPr>
          </a:p>
          <a:p>
            <a:pPr algn="ctr" fontAlgn="auto">
              <a:spcBef>
                <a:spcPts val="0"/>
              </a:spcBef>
              <a:spcAft>
                <a:spcPts val="0"/>
              </a:spcAft>
              <a:defRPr/>
            </a:pPr>
            <a:endParaRPr lang="en-US" sz="4400" dirty="0" smtClean="0">
              <a:solidFill>
                <a:schemeClr val="tx1"/>
              </a:solidFill>
              <a:latin typeface="Arial Black" pitchFamily="34" charset="0"/>
            </a:endParaRPr>
          </a:p>
          <a:p>
            <a:pPr algn="ctr" fontAlgn="auto">
              <a:spcBef>
                <a:spcPts val="0"/>
              </a:spcBef>
              <a:spcAft>
                <a:spcPts val="0"/>
              </a:spcAft>
              <a:defRPr/>
            </a:pPr>
            <a:r>
              <a:rPr lang="en-US" sz="4400" dirty="0" smtClean="0">
                <a:solidFill>
                  <a:schemeClr val="tx1"/>
                </a:solidFill>
                <a:latin typeface="Arial Black" pitchFamily="34" charset="0"/>
                <a:hlinkClick r:id="rId5"/>
              </a:rPr>
              <a:t>www.TSP.gov</a:t>
            </a:r>
            <a:endParaRPr lang="en-US" sz="4400" dirty="0">
              <a:solidFill>
                <a:schemeClr val="tx1"/>
              </a:solidFill>
              <a:latin typeface="Arial Black" pitchFamily="34" charset="0"/>
            </a:endParaRPr>
          </a:p>
        </p:txBody>
      </p:sp>
      <p:pic>
        <p:nvPicPr>
          <p:cNvPr id="3" name="Picture 2"/>
          <p:cNvPicPr>
            <a:picLocks noChangeAspect="1"/>
          </p:cNvPicPr>
          <p:nvPr/>
        </p:nvPicPr>
        <p:blipFill>
          <a:blip r:embed="rId6"/>
          <a:stretch>
            <a:fillRect/>
          </a:stretch>
        </p:blipFill>
        <p:spPr>
          <a:xfrm>
            <a:off x="-1" y="0"/>
            <a:ext cx="12192001" cy="2068286"/>
          </a:xfrm>
          <a:prstGeom prst="rect">
            <a:avLst/>
          </a:prstGeom>
        </p:spPr>
      </p:pic>
      <p:sp>
        <p:nvSpPr>
          <p:cNvPr id="5" name="TextBox 4"/>
          <p:cNvSpPr txBox="1"/>
          <p:nvPr/>
        </p:nvSpPr>
        <p:spPr>
          <a:xfrm>
            <a:off x="2479525" y="530578"/>
            <a:ext cx="8969828"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Thrift Savings Plan</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6152" name="Picture 8" descr="Image result for Halloween Trick or Treat Candy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 y="0"/>
            <a:ext cx="1597025" cy="22747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0015" y="517802"/>
            <a:ext cx="931665" cy="1862048"/>
          </a:xfrm>
          <a:prstGeom prst="rect">
            <a:avLst/>
          </a:prstGeom>
          <a:noFill/>
        </p:spPr>
        <p:txBody>
          <a:bodyPr wrap="none" rtlCol="0">
            <a:spAutoFit/>
          </a:bodyPr>
          <a:lstStyle/>
          <a:p>
            <a:r>
              <a:rPr lang="en-US" sz="11500" b="1" dirty="0">
                <a:solidFill>
                  <a:srgbClr val="B0FE62"/>
                </a:solidFill>
              </a:rPr>
              <a:t>5</a:t>
            </a:r>
          </a:p>
        </p:txBody>
      </p:sp>
    </p:spTree>
    <p:extLst>
      <p:ext uri="{BB962C8B-B14F-4D97-AF65-F5344CB8AC3E}">
        <p14:creationId xmlns:p14="http://schemas.microsoft.com/office/powerpoint/2010/main" val="909688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AD9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0"/>
            <a:ext cx="12192000" cy="2068286"/>
          </a:xfrm>
          <a:prstGeom prst="rect">
            <a:avLst/>
          </a:prstGeom>
        </p:spPr>
      </p:pic>
      <p:sp>
        <p:nvSpPr>
          <p:cNvPr id="5" name="TextBox 4"/>
          <p:cNvSpPr txBox="1"/>
          <p:nvPr/>
        </p:nvSpPr>
        <p:spPr>
          <a:xfrm>
            <a:off x="3261675" y="406400"/>
            <a:ext cx="5667836" cy="1200329"/>
          </a:xfrm>
          <a:prstGeom prst="rect">
            <a:avLst/>
          </a:prstGeom>
          <a:noFill/>
        </p:spPr>
        <p:txBody>
          <a:bodyPr wrap="square" rtlCol="0">
            <a:spAutoFit/>
          </a:bodyPr>
          <a:lstStyle/>
          <a:p>
            <a:r>
              <a:rPr lang="en-US" sz="72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Pay Slips</a:t>
            </a:r>
            <a:endParaRPr lang="en-US" sz="72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682979" y="438213"/>
            <a:ext cx="869149" cy="1323439"/>
          </a:xfrm>
          <a:prstGeom prst="rect">
            <a:avLst/>
          </a:prstGeom>
          <a:noFill/>
        </p:spPr>
        <p:txBody>
          <a:bodyPr wrap="none" rtlCol="0">
            <a:spAutoFit/>
          </a:bodyPr>
          <a:lstStyle/>
          <a:p>
            <a:r>
              <a:rPr lang="en-US" sz="8000" b="1" dirty="0">
                <a:ln>
                  <a:solidFill>
                    <a:schemeClr val="tx1"/>
                  </a:solidFill>
                </a:ln>
                <a:solidFill>
                  <a:srgbClr val="7AD9E6"/>
                </a:solidFill>
                <a:latin typeface="Arial Black" panose="020B0A04020102020204" pitchFamily="34" charset="0"/>
              </a:rPr>
              <a:t>4</a:t>
            </a:r>
          </a:p>
        </p:txBody>
      </p:sp>
      <p:pic>
        <p:nvPicPr>
          <p:cNvPr id="8" name="Picture 2"/>
          <p:cNvPicPr>
            <a:picLocks noChangeAspect="1" noChangeArrowheads="1"/>
          </p:cNvPicPr>
          <p:nvPr/>
        </p:nvPicPr>
        <p:blipFill>
          <a:blip r:embed="rId4" cstate="print"/>
          <a:srcRect/>
          <a:stretch>
            <a:fillRect/>
          </a:stretch>
        </p:blipFill>
        <p:spPr bwMode="auto">
          <a:xfrm>
            <a:off x="1985462" y="2121067"/>
            <a:ext cx="8218689" cy="4560470"/>
          </a:xfrm>
          <a:prstGeom prst="rect">
            <a:avLst/>
          </a:prstGeom>
          <a:noFill/>
          <a:ln w="9525">
            <a:noFill/>
            <a:miter lim="800000"/>
            <a:headEnd/>
            <a:tailEnd/>
          </a:ln>
        </p:spPr>
      </p:pic>
      <p:sp>
        <p:nvSpPr>
          <p:cNvPr id="9" name="Rectangle 8"/>
          <p:cNvSpPr/>
          <p:nvPr/>
        </p:nvSpPr>
        <p:spPr>
          <a:xfrm>
            <a:off x="7202905" y="4195011"/>
            <a:ext cx="2406316" cy="385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06832">
            <a:off x="199827" y="4775200"/>
            <a:ext cx="3530087" cy="1744194"/>
          </a:xfrm>
          <a:prstGeom prst="rect">
            <a:avLst/>
          </a:prstGeom>
        </p:spPr>
      </p:pic>
    </p:spTree>
    <p:extLst>
      <p:ext uri="{BB962C8B-B14F-4D97-AF65-F5344CB8AC3E}">
        <p14:creationId xmlns:p14="http://schemas.microsoft.com/office/powerpoint/2010/main" val="4150808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AD9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0"/>
            <a:ext cx="12192000" cy="2068286"/>
          </a:xfrm>
          <a:prstGeom prst="rect">
            <a:avLst/>
          </a:prstGeom>
        </p:spPr>
      </p:pic>
      <p:sp>
        <p:nvSpPr>
          <p:cNvPr id="5" name="TextBox 4"/>
          <p:cNvSpPr txBox="1"/>
          <p:nvPr/>
        </p:nvSpPr>
        <p:spPr>
          <a:xfrm>
            <a:off x="3261675" y="406400"/>
            <a:ext cx="5667836" cy="1200329"/>
          </a:xfrm>
          <a:prstGeom prst="rect">
            <a:avLst/>
          </a:prstGeom>
          <a:noFill/>
        </p:spPr>
        <p:txBody>
          <a:bodyPr wrap="square" rtlCol="0">
            <a:spAutoFit/>
          </a:bodyPr>
          <a:lstStyle/>
          <a:p>
            <a:r>
              <a:rPr lang="en-US" sz="72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Pay Slips</a:t>
            </a:r>
            <a:endParaRPr lang="en-US" sz="72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682979" y="438213"/>
            <a:ext cx="869149" cy="1323439"/>
          </a:xfrm>
          <a:prstGeom prst="rect">
            <a:avLst/>
          </a:prstGeom>
          <a:noFill/>
        </p:spPr>
        <p:txBody>
          <a:bodyPr wrap="none" rtlCol="0">
            <a:spAutoFit/>
          </a:bodyPr>
          <a:lstStyle/>
          <a:p>
            <a:r>
              <a:rPr lang="en-US" sz="8000" b="1" dirty="0">
                <a:ln>
                  <a:solidFill>
                    <a:schemeClr val="tx1"/>
                  </a:solidFill>
                </a:ln>
                <a:solidFill>
                  <a:srgbClr val="7AD9E6"/>
                </a:solidFill>
                <a:latin typeface="Arial Black" panose="020B0A04020102020204" pitchFamily="34" charset="0"/>
              </a:rPr>
              <a:t>4</a:t>
            </a:r>
          </a:p>
        </p:txBody>
      </p:sp>
      <p:pic>
        <p:nvPicPr>
          <p:cNvPr id="3" name="Picture 2"/>
          <p:cNvPicPr>
            <a:picLocks noChangeAspect="1"/>
          </p:cNvPicPr>
          <p:nvPr/>
        </p:nvPicPr>
        <p:blipFill>
          <a:blip r:embed="rId4"/>
          <a:stretch>
            <a:fillRect/>
          </a:stretch>
        </p:blipFill>
        <p:spPr>
          <a:xfrm>
            <a:off x="1772356" y="2125662"/>
            <a:ext cx="8649396" cy="4647672"/>
          </a:xfrm>
          <a:prstGeom prst="rect">
            <a:avLst/>
          </a:prstGeom>
        </p:spPr>
      </p:pic>
      <p:sp>
        <p:nvSpPr>
          <p:cNvPr id="9" name="Rectangle 8"/>
          <p:cNvSpPr/>
          <p:nvPr/>
        </p:nvSpPr>
        <p:spPr>
          <a:xfrm>
            <a:off x="1829394" y="3133855"/>
            <a:ext cx="913806" cy="385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24321">
            <a:off x="9222356" y="5116370"/>
            <a:ext cx="2811452" cy="1389121"/>
          </a:xfrm>
          <a:prstGeom prst="rect">
            <a:avLst/>
          </a:prstGeom>
        </p:spPr>
      </p:pic>
    </p:spTree>
    <p:extLst>
      <p:ext uri="{BB962C8B-B14F-4D97-AF65-F5344CB8AC3E}">
        <p14:creationId xmlns:p14="http://schemas.microsoft.com/office/powerpoint/2010/main" val="267584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 y="0"/>
            <a:ext cx="12192001" cy="2046514"/>
          </a:xfrm>
          <a:prstGeom prst="rect">
            <a:avLst/>
          </a:prstGeom>
        </p:spPr>
      </p:pic>
      <p:sp>
        <p:nvSpPr>
          <p:cNvPr id="5" name="TextBox 4"/>
          <p:cNvSpPr txBox="1"/>
          <p:nvPr/>
        </p:nvSpPr>
        <p:spPr>
          <a:xfrm>
            <a:off x="2133600" y="11120"/>
            <a:ext cx="9878698" cy="2123658"/>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Overview of</a:t>
            </a:r>
          </a:p>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 Self Service</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3082" name="Picture 10" descr="Image result for orange maple leaf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209800" cy="22476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7784" y="551104"/>
            <a:ext cx="1553630" cy="1323439"/>
          </a:xfrm>
          <a:prstGeom prst="rect">
            <a:avLst/>
          </a:prstGeom>
          <a:noFill/>
        </p:spPr>
        <p:txBody>
          <a:bodyPr wrap="none" rtlCol="0">
            <a:spAutoFit/>
          </a:bodyPr>
          <a:lstStyle>
            <a:defPPr>
              <a:defRPr lang="en-US"/>
            </a:defPPr>
            <a:lvl1pPr>
              <a:defRPr sz="8000" b="1">
                <a:solidFill>
                  <a:srgbClr val="FF5757"/>
                </a:solidFill>
                <a:latin typeface="Arial Black" panose="020B0A04020102020204" pitchFamily="34" charset="0"/>
              </a:defRPr>
            </a:lvl1pPr>
          </a:lstStyle>
          <a:p>
            <a:r>
              <a:rPr lang="en-US" dirty="0"/>
              <a:t>10</a:t>
            </a:r>
          </a:p>
        </p:txBody>
      </p:sp>
      <p:pic>
        <p:nvPicPr>
          <p:cNvPr id="9" name="Picture 8"/>
          <p:cNvPicPr>
            <a:picLocks noChangeAspect="1"/>
          </p:cNvPicPr>
          <p:nvPr/>
        </p:nvPicPr>
        <p:blipFill>
          <a:blip r:embed="rId5" cstate="print"/>
          <a:stretch>
            <a:fillRect/>
          </a:stretch>
        </p:blipFill>
        <p:spPr>
          <a:xfrm>
            <a:off x="96253" y="2510591"/>
            <a:ext cx="11991975" cy="4050630"/>
          </a:xfrm>
          <a:prstGeom prst="rect">
            <a:avLst/>
          </a:prstGeom>
          <a:noFill/>
        </p:spPr>
      </p:pic>
      <p:sp>
        <p:nvSpPr>
          <p:cNvPr id="8" name="Rectangle 7"/>
          <p:cNvSpPr/>
          <p:nvPr/>
        </p:nvSpPr>
        <p:spPr>
          <a:xfrm>
            <a:off x="151212" y="2787170"/>
            <a:ext cx="1034122" cy="4301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882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AD9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0"/>
            <a:ext cx="12192000" cy="2068286"/>
          </a:xfrm>
          <a:prstGeom prst="rect">
            <a:avLst/>
          </a:prstGeom>
        </p:spPr>
      </p:pic>
      <p:sp>
        <p:nvSpPr>
          <p:cNvPr id="5" name="TextBox 4"/>
          <p:cNvSpPr txBox="1"/>
          <p:nvPr/>
        </p:nvSpPr>
        <p:spPr>
          <a:xfrm>
            <a:off x="3261675" y="406400"/>
            <a:ext cx="5667836" cy="1200329"/>
          </a:xfrm>
          <a:prstGeom prst="rect">
            <a:avLst/>
          </a:prstGeom>
          <a:noFill/>
        </p:spPr>
        <p:txBody>
          <a:bodyPr wrap="square" rtlCol="0">
            <a:spAutoFit/>
          </a:bodyPr>
          <a:lstStyle/>
          <a:p>
            <a:r>
              <a:rPr lang="en-US" sz="72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Pay Slips</a:t>
            </a:r>
            <a:endParaRPr lang="en-US" sz="72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671690" y="449503"/>
            <a:ext cx="869149" cy="1323439"/>
          </a:xfrm>
          <a:prstGeom prst="rect">
            <a:avLst/>
          </a:prstGeom>
          <a:noFill/>
        </p:spPr>
        <p:txBody>
          <a:bodyPr wrap="none" rtlCol="0">
            <a:spAutoFit/>
          </a:bodyPr>
          <a:lstStyle>
            <a:defPPr>
              <a:defRPr lang="en-US"/>
            </a:defPPr>
            <a:lvl1pPr>
              <a:defRPr sz="8000" b="1">
                <a:ln>
                  <a:solidFill>
                    <a:schemeClr val="tx1"/>
                  </a:solidFill>
                </a:ln>
                <a:solidFill>
                  <a:schemeClr val="bg1"/>
                </a:solidFill>
                <a:latin typeface="Arial Black" panose="020B0A04020102020204" pitchFamily="34" charset="0"/>
              </a:defRPr>
            </a:lvl1pPr>
          </a:lstStyle>
          <a:p>
            <a:r>
              <a:rPr lang="en-US" dirty="0">
                <a:solidFill>
                  <a:srgbClr val="7AD9E6"/>
                </a:solidFill>
              </a:rPr>
              <a:t>4</a:t>
            </a:r>
          </a:p>
        </p:txBody>
      </p:sp>
      <p:pic>
        <p:nvPicPr>
          <p:cNvPr id="8" name="Picture 2"/>
          <p:cNvPicPr>
            <a:picLocks noChangeAspect="1" noChangeArrowheads="1"/>
          </p:cNvPicPr>
          <p:nvPr/>
        </p:nvPicPr>
        <p:blipFill>
          <a:blip r:embed="rId4" cstate="print"/>
          <a:srcRect/>
          <a:stretch>
            <a:fillRect/>
          </a:stretch>
        </p:blipFill>
        <p:spPr bwMode="auto">
          <a:xfrm>
            <a:off x="64169" y="2512592"/>
            <a:ext cx="12060612" cy="3174331"/>
          </a:xfrm>
          <a:prstGeom prst="rect">
            <a:avLst/>
          </a:prstGeom>
          <a:noFill/>
          <a:ln w="9525">
            <a:noFill/>
            <a:miter lim="800000"/>
            <a:headEnd/>
            <a:tailEnd/>
          </a:ln>
        </p:spPr>
      </p:pic>
      <p:sp>
        <p:nvSpPr>
          <p:cNvPr id="9" name="Rectangle 8"/>
          <p:cNvSpPr/>
          <p:nvPr/>
        </p:nvSpPr>
        <p:spPr>
          <a:xfrm>
            <a:off x="90904" y="4669144"/>
            <a:ext cx="2189451" cy="738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21971" y="4900566"/>
            <a:ext cx="2037051" cy="472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31215" y="4415144"/>
            <a:ext cx="5502741" cy="1251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7605" y="5757273"/>
            <a:ext cx="2227769" cy="1100727"/>
          </a:xfrm>
          <a:prstGeom prst="rect">
            <a:avLst/>
          </a:prstGeom>
        </p:spPr>
      </p:pic>
    </p:spTree>
    <p:extLst>
      <p:ext uri="{BB962C8B-B14F-4D97-AF65-F5344CB8AC3E}">
        <p14:creationId xmlns:p14="http://schemas.microsoft.com/office/powerpoint/2010/main" val="25729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AD9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0"/>
            <a:ext cx="12192000" cy="2068286"/>
          </a:xfrm>
          <a:prstGeom prst="rect">
            <a:avLst/>
          </a:prstGeom>
        </p:spPr>
      </p:pic>
      <p:sp>
        <p:nvSpPr>
          <p:cNvPr id="5" name="TextBox 4"/>
          <p:cNvSpPr txBox="1"/>
          <p:nvPr/>
        </p:nvSpPr>
        <p:spPr>
          <a:xfrm>
            <a:off x="3261675" y="406400"/>
            <a:ext cx="5667836" cy="1200329"/>
          </a:xfrm>
          <a:prstGeom prst="rect">
            <a:avLst/>
          </a:prstGeom>
          <a:noFill/>
        </p:spPr>
        <p:txBody>
          <a:bodyPr wrap="square" rtlCol="0">
            <a:spAutoFit/>
          </a:bodyPr>
          <a:lstStyle/>
          <a:p>
            <a:r>
              <a:rPr lang="en-US" sz="72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Pay Slips</a:t>
            </a:r>
            <a:endParaRPr lang="en-US" sz="72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671691" y="449503"/>
            <a:ext cx="869149" cy="1323439"/>
          </a:xfrm>
          <a:prstGeom prst="rect">
            <a:avLst/>
          </a:prstGeom>
          <a:noFill/>
        </p:spPr>
        <p:txBody>
          <a:bodyPr wrap="none" rtlCol="0">
            <a:spAutoFit/>
          </a:bodyPr>
          <a:lstStyle>
            <a:defPPr>
              <a:defRPr lang="en-US"/>
            </a:defPPr>
            <a:lvl1pPr>
              <a:defRPr sz="8000" b="1">
                <a:ln>
                  <a:solidFill>
                    <a:schemeClr val="tx1"/>
                  </a:solidFill>
                </a:ln>
                <a:solidFill>
                  <a:schemeClr val="bg1"/>
                </a:solidFill>
                <a:latin typeface="Arial Black" panose="020B0A04020102020204" pitchFamily="34" charset="0"/>
              </a:defRPr>
            </a:lvl1pPr>
          </a:lstStyle>
          <a:p>
            <a:r>
              <a:rPr lang="en-US" dirty="0">
                <a:solidFill>
                  <a:srgbClr val="7AD9E6"/>
                </a:solidFill>
              </a:rPr>
              <a:t>4</a:t>
            </a:r>
          </a:p>
        </p:txBody>
      </p:sp>
      <p:pic>
        <p:nvPicPr>
          <p:cNvPr id="8" name="Picture 2"/>
          <p:cNvPicPr>
            <a:picLocks noChangeAspect="1" noChangeArrowheads="1"/>
          </p:cNvPicPr>
          <p:nvPr/>
        </p:nvPicPr>
        <p:blipFill>
          <a:blip r:embed="rId4" cstate="print"/>
          <a:srcRect/>
          <a:stretch>
            <a:fillRect/>
          </a:stretch>
        </p:blipFill>
        <p:spPr bwMode="auto">
          <a:xfrm>
            <a:off x="24063" y="2640678"/>
            <a:ext cx="12143026" cy="3647824"/>
          </a:xfrm>
          <a:prstGeom prst="rect">
            <a:avLst/>
          </a:prstGeom>
          <a:noFill/>
          <a:ln w="9525">
            <a:noFill/>
            <a:miter lim="800000"/>
            <a:headEnd/>
            <a:tailEnd/>
          </a:ln>
        </p:spPr>
      </p:pic>
      <p:sp>
        <p:nvSpPr>
          <p:cNvPr id="9" name="Rectangle 8"/>
          <p:cNvSpPr/>
          <p:nvPr/>
        </p:nvSpPr>
        <p:spPr>
          <a:xfrm>
            <a:off x="22577" y="2885498"/>
            <a:ext cx="6141155" cy="18445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578" y="4730044"/>
            <a:ext cx="6141155" cy="1557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75023" y="2895599"/>
            <a:ext cx="5983112" cy="1834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63733" y="4731233"/>
            <a:ext cx="5994401" cy="1556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206" y="2156178"/>
            <a:ext cx="902482" cy="44591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8451" y="2139244"/>
            <a:ext cx="902482" cy="445911"/>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6717" y="6366933"/>
            <a:ext cx="902482" cy="445911"/>
          </a:xfrm>
          <a:prstGeom prst="rect">
            <a:avLst/>
          </a:prstGeom>
        </p:spPr>
      </p:pic>
    </p:spTree>
    <p:extLst>
      <p:ext uri="{BB962C8B-B14F-4D97-AF65-F5344CB8AC3E}">
        <p14:creationId xmlns:p14="http://schemas.microsoft.com/office/powerpoint/2010/main" val="2393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7AD9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0"/>
            <a:ext cx="12192000" cy="1456267"/>
          </a:xfrm>
          <a:prstGeom prst="rect">
            <a:avLst/>
          </a:prstGeom>
        </p:spPr>
      </p:pic>
      <p:sp>
        <p:nvSpPr>
          <p:cNvPr id="5" name="TextBox 4"/>
          <p:cNvSpPr txBox="1"/>
          <p:nvPr/>
        </p:nvSpPr>
        <p:spPr>
          <a:xfrm>
            <a:off x="3261675" y="67733"/>
            <a:ext cx="5667836" cy="1200329"/>
          </a:xfrm>
          <a:prstGeom prst="rect">
            <a:avLst/>
          </a:prstGeom>
          <a:noFill/>
        </p:spPr>
        <p:txBody>
          <a:bodyPr wrap="square" rtlCol="0">
            <a:spAutoFit/>
          </a:bodyPr>
          <a:lstStyle/>
          <a:p>
            <a:r>
              <a:rPr lang="en-US" sz="72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Pay Slips</a:t>
            </a:r>
            <a:endParaRPr lang="en-US" sz="72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705557" y="67733"/>
            <a:ext cx="869149" cy="1323439"/>
          </a:xfrm>
          <a:prstGeom prst="rect">
            <a:avLst/>
          </a:prstGeom>
          <a:noFill/>
        </p:spPr>
        <p:txBody>
          <a:bodyPr wrap="none" rtlCol="0">
            <a:spAutoFit/>
          </a:bodyPr>
          <a:lstStyle>
            <a:defPPr>
              <a:defRPr lang="en-US"/>
            </a:defPPr>
            <a:lvl1pPr>
              <a:defRPr sz="8000" b="1">
                <a:ln>
                  <a:solidFill>
                    <a:schemeClr val="tx1"/>
                  </a:solidFill>
                </a:ln>
                <a:solidFill>
                  <a:schemeClr val="bg1"/>
                </a:solidFill>
                <a:latin typeface="Arial Black" panose="020B0A04020102020204" pitchFamily="34" charset="0"/>
              </a:defRPr>
            </a:lvl1pPr>
          </a:lstStyle>
          <a:p>
            <a:r>
              <a:rPr lang="en-US" dirty="0">
                <a:solidFill>
                  <a:srgbClr val="7AD9E6"/>
                </a:solidFill>
              </a:rPr>
              <a:t>4</a:t>
            </a:r>
          </a:p>
        </p:txBody>
      </p:sp>
      <p:pic>
        <p:nvPicPr>
          <p:cNvPr id="8" name="Picture 2"/>
          <p:cNvPicPr>
            <a:picLocks noChangeAspect="1" noChangeArrowheads="1"/>
          </p:cNvPicPr>
          <p:nvPr/>
        </p:nvPicPr>
        <p:blipFill>
          <a:blip r:embed="rId4" cstate="print"/>
          <a:srcRect/>
          <a:stretch>
            <a:fillRect/>
          </a:stretch>
        </p:blipFill>
        <p:spPr bwMode="auto">
          <a:xfrm>
            <a:off x="166688" y="1494924"/>
            <a:ext cx="11858625" cy="5314950"/>
          </a:xfrm>
          <a:prstGeom prst="rect">
            <a:avLst/>
          </a:prstGeom>
          <a:noFill/>
          <a:ln w="9525">
            <a:noFill/>
            <a:miter lim="800000"/>
            <a:headEnd/>
            <a:tailEnd/>
          </a:ln>
        </p:spPr>
      </p:pic>
      <p:sp>
        <p:nvSpPr>
          <p:cNvPr id="9" name="Rectangle 8"/>
          <p:cNvSpPr/>
          <p:nvPr/>
        </p:nvSpPr>
        <p:spPr>
          <a:xfrm>
            <a:off x="180622" y="1490132"/>
            <a:ext cx="11819467" cy="733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0624" y="2269066"/>
            <a:ext cx="5091288" cy="26641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27513" y="2274711"/>
            <a:ext cx="6372576" cy="2658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9334" y="5429956"/>
            <a:ext cx="7608709" cy="2427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3690" y="5672666"/>
            <a:ext cx="9883422" cy="4459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9335" y="6118577"/>
            <a:ext cx="10306754" cy="654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00000">
            <a:off x="10292095" y="5612582"/>
            <a:ext cx="1606393" cy="793709"/>
          </a:xfrm>
          <a:prstGeom prst="rect">
            <a:avLst/>
          </a:prstGeom>
        </p:spPr>
      </p:pic>
    </p:spTree>
    <p:extLst>
      <p:ext uri="{BB962C8B-B14F-4D97-AF65-F5344CB8AC3E}">
        <p14:creationId xmlns:p14="http://schemas.microsoft.com/office/powerpoint/2010/main" val="355619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6993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0"/>
            <a:ext cx="12192000" cy="2024744"/>
          </a:xfrm>
          <a:prstGeom prst="rect">
            <a:avLst/>
          </a:prstGeom>
        </p:spPr>
      </p:pic>
      <p:pic>
        <p:nvPicPr>
          <p:cNvPr id="8" name="Picture 4" descr="Image result for fall leaf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355742" cy="2521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04162" y="587022"/>
            <a:ext cx="10515599"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Personal Data Extract</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769434" y="483317"/>
            <a:ext cx="869149" cy="1323439"/>
          </a:xfrm>
          <a:prstGeom prst="rect">
            <a:avLst/>
          </a:prstGeom>
          <a:noFill/>
        </p:spPr>
        <p:txBody>
          <a:bodyPr wrap="none" rtlCol="0">
            <a:spAutoFit/>
          </a:bodyPr>
          <a:lstStyle/>
          <a:p>
            <a:r>
              <a:rPr lang="en-US" sz="8000" b="1" dirty="0">
                <a:solidFill>
                  <a:srgbClr val="6993F1"/>
                </a:solidFill>
                <a:latin typeface="Arial Black" panose="020B0A04020102020204" pitchFamily="34" charset="0"/>
              </a:rPr>
              <a:t>3</a:t>
            </a:r>
          </a:p>
        </p:txBody>
      </p:sp>
      <p:pic>
        <p:nvPicPr>
          <p:cNvPr id="9" name="Picture 2"/>
          <p:cNvPicPr>
            <a:picLocks noChangeAspect="1" noChangeArrowheads="1"/>
          </p:cNvPicPr>
          <p:nvPr/>
        </p:nvPicPr>
        <p:blipFill>
          <a:blip r:embed="rId5" cstate="print"/>
          <a:srcRect/>
          <a:stretch>
            <a:fillRect/>
          </a:stretch>
        </p:blipFill>
        <p:spPr bwMode="auto">
          <a:xfrm>
            <a:off x="1985462" y="2163400"/>
            <a:ext cx="8218689" cy="4560470"/>
          </a:xfrm>
          <a:prstGeom prst="rect">
            <a:avLst/>
          </a:prstGeom>
          <a:noFill/>
          <a:ln w="9525">
            <a:noFill/>
            <a:miter lim="800000"/>
            <a:headEnd/>
            <a:tailEnd/>
          </a:ln>
        </p:spPr>
      </p:pic>
      <p:sp>
        <p:nvSpPr>
          <p:cNvPr id="10" name="Rectangle 9"/>
          <p:cNvSpPr/>
          <p:nvPr/>
        </p:nvSpPr>
        <p:spPr>
          <a:xfrm>
            <a:off x="7218947" y="5786745"/>
            <a:ext cx="970548" cy="385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736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6993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0"/>
            <a:ext cx="12192000" cy="2024744"/>
          </a:xfrm>
          <a:prstGeom prst="rect">
            <a:avLst/>
          </a:prstGeom>
        </p:spPr>
      </p:pic>
      <p:pic>
        <p:nvPicPr>
          <p:cNvPr id="8" name="Picture 4" descr="Image result for fall leaf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355742" cy="2521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5451" y="587022"/>
            <a:ext cx="10515599"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Personal Data Extract</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769435" y="483316"/>
            <a:ext cx="869149" cy="1323439"/>
          </a:xfrm>
          <a:prstGeom prst="rect">
            <a:avLst/>
          </a:prstGeom>
          <a:noFill/>
        </p:spPr>
        <p:txBody>
          <a:bodyPr wrap="none" rtlCol="0">
            <a:spAutoFit/>
          </a:bodyPr>
          <a:lstStyle>
            <a:defPPr>
              <a:defRPr lang="en-US"/>
            </a:defPPr>
            <a:lvl1pPr>
              <a:defRPr sz="8000" b="1">
                <a:solidFill>
                  <a:srgbClr val="6993F1"/>
                </a:solidFill>
                <a:latin typeface="Arial Black" panose="020B0A04020102020204" pitchFamily="34" charset="0"/>
              </a:defRPr>
            </a:lvl1pPr>
          </a:lstStyle>
          <a:p>
            <a:r>
              <a:rPr lang="en-US" dirty="0"/>
              <a:t>3</a:t>
            </a:r>
          </a:p>
        </p:txBody>
      </p:sp>
      <p:pic>
        <p:nvPicPr>
          <p:cNvPr id="9" name="Picture 2"/>
          <p:cNvPicPr>
            <a:picLocks noChangeAspect="1" noChangeArrowheads="1"/>
          </p:cNvPicPr>
          <p:nvPr/>
        </p:nvPicPr>
        <p:blipFill>
          <a:blip r:embed="rId5" cstate="print"/>
          <a:srcRect/>
          <a:stretch>
            <a:fillRect/>
          </a:stretch>
        </p:blipFill>
        <p:spPr bwMode="auto">
          <a:xfrm>
            <a:off x="37271" y="2089312"/>
            <a:ext cx="12154729" cy="4722645"/>
          </a:xfrm>
          <a:prstGeom prst="rect">
            <a:avLst/>
          </a:prstGeom>
          <a:noFill/>
          <a:ln w="9525">
            <a:noFill/>
            <a:miter lim="800000"/>
            <a:headEnd/>
            <a:tailEnd/>
          </a:ln>
        </p:spPr>
      </p:pic>
      <p:sp>
        <p:nvSpPr>
          <p:cNvPr id="10" name="Rectangle 9"/>
          <p:cNvSpPr/>
          <p:nvPr/>
        </p:nvSpPr>
        <p:spPr>
          <a:xfrm>
            <a:off x="9059036" y="3449944"/>
            <a:ext cx="2241142" cy="410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856" y="4605867"/>
            <a:ext cx="6005987" cy="423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500" y="5051778"/>
            <a:ext cx="6005987" cy="423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144" y="5937955"/>
            <a:ext cx="6005987" cy="4233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61833" y="4154311"/>
            <a:ext cx="6130167" cy="4459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61834" y="5475112"/>
            <a:ext cx="6130166" cy="897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15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6993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0"/>
            <a:ext cx="12192000" cy="1377244"/>
          </a:xfrm>
          <a:prstGeom prst="rect">
            <a:avLst/>
          </a:prstGeom>
        </p:spPr>
      </p:pic>
      <p:pic>
        <p:nvPicPr>
          <p:cNvPr id="8" name="Picture 4" descr="Image result for fall leaf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1" y="0"/>
            <a:ext cx="1704621" cy="18245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1" y="225778"/>
            <a:ext cx="10515599" cy="1107996"/>
          </a:xfrm>
          <a:prstGeom prst="rect">
            <a:avLst/>
          </a:prstGeom>
          <a:noFill/>
        </p:spPr>
        <p:txBody>
          <a:bodyPr wrap="square" rtlCol="0">
            <a:spAutoFit/>
          </a:bodyPr>
          <a:lstStyle/>
          <a:p>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Personal Data Extract</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sp>
        <p:nvSpPr>
          <p:cNvPr id="7" name="TextBox 6"/>
          <p:cNvSpPr txBox="1"/>
          <p:nvPr/>
        </p:nvSpPr>
        <p:spPr>
          <a:xfrm>
            <a:off x="679124" y="268827"/>
            <a:ext cx="748923" cy="1107996"/>
          </a:xfrm>
          <a:prstGeom prst="rect">
            <a:avLst/>
          </a:prstGeom>
          <a:noFill/>
        </p:spPr>
        <p:txBody>
          <a:bodyPr wrap="none" rtlCol="0">
            <a:spAutoFit/>
          </a:bodyPr>
          <a:lstStyle>
            <a:defPPr>
              <a:defRPr lang="en-US"/>
            </a:defPPr>
            <a:lvl1pPr>
              <a:defRPr sz="8000" b="1">
                <a:solidFill>
                  <a:srgbClr val="6993F1"/>
                </a:solidFill>
                <a:latin typeface="Arial Black" panose="020B0A04020102020204" pitchFamily="34" charset="0"/>
              </a:defRPr>
            </a:lvl1pPr>
          </a:lstStyle>
          <a:p>
            <a:r>
              <a:rPr lang="en-US" sz="6600" dirty="0"/>
              <a:t>3</a:t>
            </a:r>
          </a:p>
        </p:txBody>
      </p:sp>
      <p:pic>
        <p:nvPicPr>
          <p:cNvPr id="9" name="Picture 2"/>
          <p:cNvPicPr>
            <a:picLocks noChangeAspect="1" noChangeArrowheads="1"/>
          </p:cNvPicPr>
          <p:nvPr/>
        </p:nvPicPr>
        <p:blipFill>
          <a:blip r:embed="rId5" cstate="print"/>
          <a:srcRect/>
          <a:stretch>
            <a:fillRect/>
          </a:stretch>
        </p:blipFill>
        <p:spPr bwMode="auto">
          <a:xfrm>
            <a:off x="1323475" y="1427208"/>
            <a:ext cx="9537032" cy="5310475"/>
          </a:xfrm>
          <a:prstGeom prst="rect">
            <a:avLst/>
          </a:prstGeom>
          <a:noFill/>
          <a:ln w="9525">
            <a:noFill/>
            <a:miter lim="800000"/>
            <a:headEnd/>
            <a:tailEnd/>
          </a:ln>
        </p:spPr>
      </p:pic>
      <p:sp>
        <p:nvSpPr>
          <p:cNvPr id="11" name="Rectangle 10"/>
          <p:cNvSpPr/>
          <p:nvPr/>
        </p:nvSpPr>
        <p:spPr>
          <a:xfrm>
            <a:off x="1348724" y="1734032"/>
            <a:ext cx="9477320" cy="2183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501" y="3917244"/>
            <a:ext cx="9516831" cy="1326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37434" y="5260622"/>
            <a:ext cx="9516831" cy="14562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5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644926" y="1948070"/>
            <a:ext cx="9069457" cy="4591878"/>
          </a:xfrm>
          <a:prstGeom prst="rect">
            <a:avLst/>
          </a:prstGeom>
        </p:spPr>
      </p:pic>
      <p:pic>
        <p:nvPicPr>
          <p:cNvPr id="4" name="Picture 3"/>
          <p:cNvPicPr>
            <a:picLocks noChangeAspect="1"/>
          </p:cNvPicPr>
          <p:nvPr/>
        </p:nvPicPr>
        <p:blipFill>
          <a:blip r:embed="rId4"/>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sp>
        <p:nvSpPr>
          <p:cNvPr id="8" name="Rectangle 7"/>
          <p:cNvSpPr/>
          <p:nvPr/>
        </p:nvSpPr>
        <p:spPr>
          <a:xfrm>
            <a:off x="3180522" y="2363924"/>
            <a:ext cx="1789043" cy="3180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62574" y="6227064"/>
            <a:ext cx="952426" cy="164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499282" y="2370020"/>
            <a:ext cx="1789043" cy="3180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7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3" grpId="0" animBg="1"/>
      <p:bldP spid="1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2146850" y="1943100"/>
            <a:ext cx="7871791" cy="4733801"/>
          </a:xfrm>
          <a:prstGeom prst="rect">
            <a:avLst/>
          </a:prstGeom>
        </p:spPr>
      </p:pic>
      <p:pic>
        <p:nvPicPr>
          <p:cNvPr id="4" name="Picture 3"/>
          <p:cNvPicPr>
            <a:picLocks noChangeAspect="1"/>
          </p:cNvPicPr>
          <p:nvPr/>
        </p:nvPicPr>
        <p:blipFill>
          <a:blip r:embed="rId4"/>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sp>
        <p:nvSpPr>
          <p:cNvPr id="8" name="Rectangle 7"/>
          <p:cNvSpPr/>
          <p:nvPr/>
        </p:nvSpPr>
        <p:spPr>
          <a:xfrm>
            <a:off x="2165670" y="2716695"/>
            <a:ext cx="2552104" cy="16432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5177" y="4784035"/>
            <a:ext cx="1759132" cy="18752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71765" y="5158145"/>
            <a:ext cx="2784547" cy="6417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13554" y="4784035"/>
            <a:ext cx="1124160" cy="18694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41131" y="4784035"/>
            <a:ext cx="1059029" cy="18814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04413" y="4784037"/>
            <a:ext cx="1093027" cy="18694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9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3" grpId="0" animBg="1"/>
      <p:bldP spid="13" grpId="1" animBg="1"/>
      <p:bldP spid="12" grpId="0" animBg="1"/>
      <p:bldP spid="12" grpId="1" animBg="1"/>
      <p:bldP spid="14" grpId="0" animBg="1"/>
      <p:bldP spid="14" grpId="1"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58766" y="2035768"/>
            <a:ext cx="12008816" cy="4744742"/>
          </a:xfrm>
          <a:prstGeom prst="rect">
            <a:avLst/>
          </a:prstGeom>
        </p:spPr>
      </p:pic>
      <p:sp>
        <p:nvSpPr>
          <p:cNvPr id="8" name="Rectangle 7"/>
          <p:cNvSpPr/>
          <p:nvPr/>
        </p:nvSpPr>
        <p:spPr>
          <a:xfrm>
            <a:off x="7830458" y="3457303"/>
            <a:ext cx="1952172" cy="27257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82630" y="3450045"/>
            <a:ext cx="2206170" cy="27330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57362" y="2942730"/>
            <a:ext cx="752351" cy="2522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0" grpId="0" animBg="1"/>
      <p:bldP spid="10"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862965" y="2553203"/>
            <a:ext cx="10560548" cy="3492595"/>
          </a:xfrm>
          <a:prstGeom prst="rect">
            <a:avLst/>
          </a:prstGeom>
        </p:spPr>
      </p:pic>
      <p:sp>
        <p:nvSpPr>
          <p:cNvPr id="8" name="Rectangle 7"/>
          <p:cNvSpPr/>
          <p:nvPr/>
        </p:nvSpPr>
        <p:spPr>
          <a:xfrm>
            <a:off x="3395675" y="3859236"/>
            <a:ext cx="1230113" cy="4223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47414" y="4725944"/>
            <a:ext cx="2441245" cy="3193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9552" y="4764025"/>
            <a:ext cx="2402019" cy="3351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45401" y="5551126"/>
            <a:ext cx="2088255" cy="35482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44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1" grpId="0" animBg="1"/>
      <p:bldP spid="11"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 y="0"/>
            <a:ext cx="12192001" cy="2046514"/>
          </a:xfrm>
          <a:prstGeom prst="rect">
            <a:avLst/>
          </a:prstGeom>
        </p:spPr>
      </p:pic>
      <p:sp>
        <p:nvSpPr>
          <p:cNvPr id="5" name="TextBox 4"/>
          <p:cNvSpPr txBox="1"/>
          <p:nvPr/>
        </p:nvSpPr>
        <p:spPr>
          <a:xfrm>
            <a:off x="2133600" y="11120"/>
            <a:ext cx="9878698" cy="2123658"/>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Overview of</a:t>
            </a:r>
          </a:p>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 Self Service</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3082" name="Picture 10" descr="Image result for orange maple leaf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209800" cy="22476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7784" y="551103"/>
            <a:ext cx="1553630" cy="1323439"/>
          </a:xfrm>
          <a:prstGeom prst="rect">
            <a:avLst/>
          </a:prstGeom>
          <a:noFill/>
        </p:spPr>
        <p:txBody>
          <a:bodyPr wrap="none" rtlCol="0">
            <a:spAutoFit/>
          </a:bodyPr>
          <a:lstStyle>
            <a:defPPr>
              <a:defRPr lang="en-US"/>
            </a:defPPr>
            <a:lvl1pPr>
              <a:defRPr sz="8000" b="1">
                <a:solidFill>
                  <a:srgbClr val="FF5757"/>
                </a:solidFill>
                <a:latin typeface="Arial Black" panose="020B0A04020102020204" pitchFamily="34" charset="0"/>
              </a:defRPr>
            </a:lvl1pPr>
          </a:lstStyle>
          <a:p>
            <a:r>
              <a:rPr lang="en-US" dirty="0"/>
              <a:t>10</a:t>
            </a:r>
          </a:p>
        </p:txBody>
      </p:sp>
      <p:pic>
        <p:nvPicPr>
          <p:cNvPr id="9" name="Picture 8"/>
          <p:cNvPicPr>
            <a:picLocks noChangeAspect="1"/>
          </p:cNvPicPr>
          <p:nvPr/>
        </p:nvPicPr>
        <p:blipFill>
          <a:blip r:embed="rId5" cstate="print"/>
          <a:stretch>
            <a:fillRect/>
          </a:stretch>
        </p:blipFill>
        <p:spPr>
          <a:xfrm>
            <a:off x="152400" y="2398295"/>
            <a:ext cx="11831053" cy="4219073"/>
          </a:xfrm>
          <a:prstGeom prst="rect">
            <a:avLst/>
          </a:prstGeom>
          <a:noFill/>
          <a:ln>
            <a:solidFill>
              <a:srgbClr val="FF0000"/>
            </a:solidFill>
          </a:ln>
        </p:spPr>
      </p:pic>
      <p:sp>
        <p:nvSpPr>
          <p:cNvPr id="8" name="Rectangle 7"/>
          <p:cNvSpPr/>
          <p:nvPr/>
        </p:nvSpPr>
        <p:spPr>
          <a:xfrm>
            <a:off x="185079" y="2572680"/>
            <a:ext cx="887366" cy="3624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3576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pic>
        <p:nvPicPr>
          <p:cNvPr id="8" name="Picture 7"/>
          <p:cNvPicPr>
            <a:picLocks noChangeAspect="1"/>
          </p:cNvPicPr>
          <p:nvPr/>
        </p:nvPicPr>
        <p:blipFill>
          <a:blip r:embed="rId5"/>
          <a:stretch>
            <a:fillRect/>
          </a:stretch>
        </p:blipFill>
        <p:spPr>
          <a:xfrm>
            <a:off x="68791" y="2026710"/>
            <a:ext cx="12054017" cy="4424892"/>
          </a:xfrm>
          <a:prstGeom prst="rect">
            <a:avLst/>
          </a:prstGeom>
        </p:spPr>
      </p:pic>
      <p:sp>
        <p:nvSpPr>
          <p:cNvPr id="10" name="Rectangle 9"/>
          <p:cNvSpPr/>
          <p:nvPr/>
        </p:nvSpPr>
        <p:spPr>
          <a:xfrm>
            <a:off x="80270" y="4847939"/>
            <a:ext cx="2115401" cy="5278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50540" y="3763060"/>
            <a:ext cx="1373934" cy="4982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160" y="5942243"/>
            <a:ext cx="2755293" cy="4846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50120" y="4270004"/>
            <a:ext cx="2385006" cy="4982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3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152191" y="1990840"/>
            <a:ext cx="5852610" cy="4867160"/>
          </a:xfrm>
          <a:prstGeom prst="rect">
            <a:avLst/>
          </a:prstGeom>
        </p:spPr>
      </p:pic>
      <p:pic>
        <p:nvPicPr>
          <p:cNvPr id="4" name="Picture 3"/>
          <p:cNvPicPr>
            <a:picLocks noChangeAspect="1"/>
          </p:cNvPicPr>
          <p:nvPr/>
        </p:nvPicPr>
        <p:blipFill>
          <a:blip r:embed="rId4"/>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sp>
        <p:nvSpPr>
          <p:cNvPr id="11" name="Rectangle 10"/>
          <p:cNvSpPr/>
          <p:nvPr/>
        </p:nvSpPr>
        <p:spPr>
          <a:xfrm>
            <a:off x="5564179" y="4521344"/>
            <a:ext cx="2475850" cy="7085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72745" y="2831496"/>
            <a:ext cx="1405753" cy="2462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a:stretch>
            <a:fillRect/>
          </a:stretch>
        </p:blipFill>
        <p:spPr>
          <a:xfrm>
            <a:off x="8224411" y="2872995"/>
            <a:ext cx="3499274" cy="2763529"/>
          </a:xfrm>
          <a:prstGeom prst="rect">
            <a:avLst/>
          </a:prstGeom>
        </p:spPr>
      </p:pic>
    </p:spTree>
    <p:extLst>
      <p:ext uri="{BB962C8B-B14F-4D97-AF65-F5344CB8AC3E}">
        <p14:creationId xmlns:p14="http://schemas.microsoft.com/office/powerpoint/2010/main" val="7593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231412" y="2012911"/>
            <a:ext cx="5718826" cy="4622065"/>
          </a:xfrm>
          <a:prstGeom prst="rect">
            <a:avLst/>
          </a:prstGeom>
        </p:spPr>
      </p:pic>
      <p:pic>
        <p:nvPicPr>
          <p:cNvPr id="4" name="Picture 3"/>
          <p:cNvPicPr>
            <a:picLocks noChangeAspect="1"/>
          </p:cNvPicPr>
          <p:nvPr/>
        </p:nvPicPr>
        <p:blipFill>
          <a:blip r:embed="rId4"/>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sp>
        <p:nvSpPr>
          <p:cNvPr id="11" name="Rectangle 10"/>
          <p:cNvSpPr/>
          <p:nvPr/>
        </p:nvSpPr>
        <p:spPr>
          <a:xfrm>
            <a:off x="4605173" y="4755520"/>
            <a:ext cx="3234133" cy="9316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33877" y="6065349"/>
            <a:ext cx="1115821" cy="3131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61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018371" y="1996067"/>
            <a:ext cx="8218449" cy="4717431"/>
          </a:xfrm>
          <a:prstGeom prst="rect">
            <a:avLst/>
          </a:prstGeom>
        </p:spPr>
      </p:pic>
      <p:pic>
        <p:nvPicPr>
          <p:cNvPr id="4" name="Picture 3"/>
          <p:cNvPicPr>
            <a:picLocks noChangeAspect="1"/>
          </p:cNvPicPr>
          <p:nvPr/>
        </p:nvPicPr>
        <p:blipFill>
          <a:blip r:embed="rId4"/>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spTree>
    <p:extLst>
      <p:ext uri="{BB962C8B-B14F-4D97-AF65-F5344CB8AC3E}">
        <p14:creationId xmlns:p14="http://schemas.microsoft.com/office/powerpoint/2010/main" val="686891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pic>
        <p:nvPicPr>
          <p:cNvPr id="7" name="Picture 6"/>
          <p:cNvPicPr>
            <a:picLocks noChangeAspect="1"/>
          </p:cNvPicPr>
          <p:nvPr/>
        </p:nvPicPr>
        <p:blipFill>
          <a:blip r:embed="rId5"/>
          <a:stretch>
            <a:fillRect/>
          </a:stretch>
        </p:blipFill>
        <p:spPr>
          <a:xfrm>
            <a:off x="109537" y="2252795"/>
            <a:ext cx="12017748" cy="3221252"/>
          </a:xfrm>
          <a:prstGeom prst="rect">
            <a:avLst/>
          </a:prstGeom>
        </p:spPr>
      </p:pic>
      <p:sp>
        <p:nvSpPr>
          <p:cNvPr id="9" name="Rectangle 8"/>
          <p:cNvSpPr/>
          <p:nvPr/>
        </p:nvSpPr>
        <p:spPr>
          <a:xfrm>
            <a:off x="128693" y="2759450"/>
            <a:ext cx="1650380" cy="7308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20425" y="4054198"/>
            <a:ext cx="2987001" cy="13333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299104" y="3668751"/>
            <a:ext cx="1564887" cy="3122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8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1"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pic>
        <p:nvPicPr>
          <p:cNvPr id="8" name="Picture 7"/>
          <p:cNvPicPr>
            <a:picLocks noChangeAspect="1"/>
          </p:cNvPicPr>
          <p:nvPr/>
        </p:nvPicPr>
        <p:blipFill>
          <a:blip r:embed="rId5"/>
          <a:stretch>
            <a:fillRect/>
          </a:stretch>
        </p:blipFill>
        <p:spPr>
          <a:xfrm>
            <a:off x="79375" y="2021418"/>
            <a:ext cx="12036738" cy="4108449"/>
          </a:xfrm>
          <a:prstGeom prst="rect">
            <a:avLst/>
          </a:prstGeom>
        </p:spPr>
      </p:pic>
      <p:sp>
        <p:nvSpPr>
          <p:cNvPr id="10" name="Rectangle 9"/>
          <p:cNvSpPr/>
          <p:nvPr/>
        </p:nvSpPr>
        <p:spPr>
          <a:xfrm>
            <a:off x="109182" y="3457304"/>
            <a:ext cx="4244454" cy="7189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808" y="5520392"/>
            <a:ext cx="1839276" cy="5938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26906" y="2777192"/>
            <a:ext cx="4365009" cy="6211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29181" y="5536314"/>
            <a:ext cx="4378657" cy="5642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6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animBg="1"/>
      <p:bldP spid="13" grpId="1"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pic>
        <p:nvPicPr>
          <p:cNvPr id="3" name="Picture 2"/>
          <p:cNvPicPr>
            <a:picLocks noChangeAspect="1"/>
          </p:cNvPicPr>
          <p:nvPr/>
        </p:nvPicPr>
        <p:blipFill>
          <a:blip r:embed="rId5"/>
          <a:stretch>
            <a:fillRect/>
          </a:stretch>
        </p:blipFill>
        <p:spPr>
          <a:xfrm>
            <a:off x="60315" y="2822305"/>
            <a:ext cx="12087081" cy="2284955"/>
          </a:xfrm>
          <a:prstGeom prst="rect">
            <a:avLst/>
          </a:prstGeom>
        </p:spPr>
      </p:pic>
      <p:sp>
        <p:nvSpPr>
          <p:cNvPr id="11" name="Rectangle 10"/>
          <p:cNvSpPr/>
          <p:nvPr/>
        </p:nvSpPr>
        <p:spPr>
          <a:xfrm>
            <a:off x="11329638" y="3825406"/>
            <a:ext cx="777357" cy="12260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64498" y="3824868"/>
            <a:ext cx="1710128" cy="12600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6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0"/>
            <a:ext cx="12199558" cy="1968286"/>
          </a:xfrm>
          <a:prstGeom prst="rect">
            <a:avLst/>
          </a:prstGeom>
        </p:spPr>
      </p:pic>
      <p:sp>
        <p:nvSpPr>
          <p:cNvPr id="5" name="TextBox 4"/>
          <p:cNvSpPr txBox="1"/>
          <p:nvPr/>
        </p:nvSpPr>
        <p:spPr>
          <a:xfrm>
            <a:off x="2111834" y="0"/>
            <a:ext cx="7990108" cy="1107996"/>
          </a:xfrm>
          <a:prstGeom prst="rect">
            <a:avLst/>
          </a:prstGeom>
          <a:noFill/>
        </p:spPr>
        <p:txBody>
          <a:bodyPr wrap="square" rtlCol="0">
            <a:spAutoFit/>
          </a:bodyPr>
          <a:lstStyle/>
          <a:p>
            <a:r>
              <a:rPr lang="en-US" sz="6600" dirty="0" smtClean="0">
                <a:solidFill>
                  <a:schemeClr val="bg1"/>
                </a:solidFill>
                <a:effectLst>
                  <a:innerShdw blurRad="63500" dist="50800" dir="10800000">
                    <a:prstClr val="black"/>
                  </a:innerShdw>
                </a:effectLst>
                <a:latin typeface="Arial Black" panose="020B0A04020102020204" pitchFamily="34" charset="0"/>
              </a:rPr>
              <a:t>Reserve Specific</a:t>
            </a:r>
            <a:endParaRPr lang="en-US" sz="6600" dirty="0">
              <a:solidFill>
                <a:schemeClr val="bg1"/>
              </a:solidFill>
              <a:effectLst>
                <a:innerShdw blurRad="63500" dist="50800" dir="10800000">
                  <a:prstClr val="black"/>
                </a:innerShdw>
              </a:effectLst>
              <a:latin typeface="Arial Black" panose="020B0A04020102020204" pitchFamily="34" charset="0"/>
            </a:endParaRPr>
          </a:p>
        </p:txBody>
      </p:sp>
      <p:pic>
        <p:nvPicPr>
          <p:cNvPr id="9224" name="Picture 8" descr="Image result for scary mummy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5"/>
            <a:ext cx="2278251" cy="20490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1411" y="278974"/>
            <a:ext cx="635430"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2</a:t>
            </a:r>
            <a:endParaRPr lang="en-US" dirty="0">
              <a:solidFill>
                <a:srgbClr val="CC00FF"/>
              </a:solidFill>
              <a:latin typeface="Calibri" panose="020F0502020204030204" pitchFamily="34" charset="0"/>
            </a:endParaRPr>
          </a:p>
        </p:txBody>
      </p:sp>
      <p:pic>
        <p:nvPicPr>
          <p:cNvPr id="7" name="Picture 6"/>
          <p:cNvPicPr>
            <a:picLocks noChangeAspect="1"/>
          </p:cNvPicPr>
          <p:nvPr/>
        </p:nvPicPr>
        <p:blipFill>
          <a:blip r:embed="rId5"/>
          <a:stretch>
            <a:fillRect/>
          </a:stretch>
        </p:blipFill>
        <p:spPr>
          <a:xfrm>
            <a:off x="1883345" y="2025684"/>
            <a:ext cx="8439150" cy="4740876"/>
          </a:xfrm>
          <a:prstGeom prst="rect">
            <a:avLst/>
          </a:prstGeom>
        </p:spPr>
      </p:pic>
      <p:sp>
        <p:nvSpPr>
          <p:cNvPr id="11" name="Rectangle 10"/>
          <p:cNvSpPr/>
          <p:nvPr/>
        </p:nvSpPr>
        <p:spPr>
          <a:xfrm>
            <a:off x="1905222" y="6178462"/>
            <a:ext cx="8419396" cy="5811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28946" y="3251844"/>
            <a:ext cx="5685486" cy="11982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53450" y="2499643"/>
            <a:ext cx="4806165" cy="2088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4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0"/>
            <a:ext cx="12187014" cy="1890794"/>
          </a:xfrm>
          <a:prstGeom prst="rect">
            <a:avLst/>
          </a:prstGeom>
        </p:spPr>
      </p:pic>
      <p:sp>
        <p:nvSpPr>
          <p:cNvPr id="5" name="TextBox 4"/>
          <p:cNvSpPr txBox="1"/>
          <p:nvPr/>
        </p:nvSpPr>
        <p:spPr>
          <a:xfrm>
            <a:off x="1965079" y="474133"/>
            <a:ext cx="10080166"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Year End Forms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4" name="Picture 3"/>
          <p:cNvPicPr>
            <a:picLocks noChangeAspect="1"/>
          </p:cNvPicPr>
          <p:nvPr/>
        </p:nvPicPr>
        <p:blipFill>
          <a:blip r:embed="rId4"/>
          <a:stretch>
            <a:fillRect/>
          </a:stretch>
        </p:blipFill>
        <p:spPr>
          <a:xfrm>
            <a:off x="1764063" y="1938866"/>
            <a:ext cx="8666298" cy="4804331"/>
          </a:xfrm>
          <a:prstGeom prst="rect">
            <a:avLst/>
          </a:prstGeom>
        </p:spPr>
      </p:pic>
      <p:sp>
        <p:nvSpPr>
          <p:cNvPr id="9" name="Rectangle 8"/>
          <p:cNvSpPr/>
          <p:nvPr/>
        </p:nvSpPr>
        <p:spPr>
          <a:xfrm>
            <a:off x="8645236" y="5618613"/>
            <a:ext cx="1693564" cy="3111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99436" y="5784867"/>
            <a:ext cx="6388599" cy="9484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45235" y="5923412"/>
            <a:ext cx="1693564" cy="4773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5924" y="123568"/>
            <a:ext cx="1285083" cy="1297459"/>
          </a:xfrm>
          <a:prstGeom prst="rect">
            <a:avLst/>
          </a:prstGeom>
        </p:spPr>
      </p:pic>
      <p:sp>
        <p:nvSpPr>
          <p:cNvPr id="8" name="TextBox 7"/>
          <p:cNvSpPr txBox="1"/>
          <p:nvPr/>
        </p:nvSpPr>
        <p:spPr>
          <a:xfrm>
            <a:off x="400382" y="300248"/>
            <a:ext cx="914399"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1</a:t>
            </a:r>
            <a:endParaRPr lang="en-US" sz="5400" dirty="0">
              <a:solidFill>
                <a:srgbClr val="CC00FF"/>
              </a:solidFill>
              <a:latin typeface="Calibri" panose="020F0502020204030204" pitchFamily="34" charset="0"/>
            </a:endParaRPr>
          </a:p>
        </p:txBody>
      </p:sp>
    </p:spTree>
    <p:extLst>
      <p:ext uri="{BB962C8B-B14F-4D97-AF65-F5344CB8AC3E}">
        <p14:creationId xmlns:p14="http://schemas.microsoft.com/office/powerpoint/2010/main" val="359152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0"/>
            <a:ext cx="12187014" cy="1890794"/>
          </a:xfrm>
          <a:prstGeom prst="rect">
            <a:avLst/>
          </a:prstGeom>
        </p:spPr>
      </p:pic>
      <p:pic>
        <p:nvPicPr>
          <p:cNvPr id="9" name="Picture 8"/>
          <p:cNvPicPr>
            <a:picLocks noChangeAspect="1"/>
          </p:cNvPicPr>
          <p:nvPr/>
        </p:nvPicPr>
        <p:blipFill>
          <a:blip r:embed="rId4"/>
          <a:stretch>
            <a:fillRect/>
          </a:stretch>
        </p:blipFill>
        <p:spPr>
          <a:xfrm>
            <a:off x="2825213" y="1926167"/>
            <a:ext cx="6547379" cy="4686300"/>
          </a:xfrm>
          <a:prstGeom prst="rect">
            <a:avLst/>
          </a:prstGeom>
        </p:spPr>
      </p:pic>
      <p:sp>
        <p:nvSpPr>
          <p:cNvPr id="10" name="Rectangle 9"/>
          <p:cNvSpPr/>
          <p:nvPr/>
        </p:nvSpPr>
        <p:spPr>
          <a:xfrm>
            <a:off x="3268016" y="3388031"/>
            <a:ext cx="5737438" cy="6159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3943" y="5909559"/>
            <a:ext cx="6388600" cy="6436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80002" y="3614454"/>
            <a:ext cx="914399"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1</a:t>
            </a:r>
            <a:endParaRPr lang="en-US" sz="5400" dirty="0">
              <a:solidFill>
                <a:srgbClr val="CC00FF"/>
              </a:solidFill>
              <a:latin typeface="Calibri" panose="020F0502020204030204" pitchFamily="34" charset="0"/>
            </a:endParaRPr>
          </a:p>
        </p:txBody>
      </p:sp>
      <p:sp>
        <p:nvSpPr>
          <p:cNvPr id="16" name="TextBox 15"/>
          <p:cNvSpPr txBox="1"/>
          <p:nvPr/>
        </p:nvSpPr>
        <p:spPr>
          <a:xfrm>
            <a:off x="10235291" y="4969120"/>
            <a:ext cx="914399"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1</a:t>
            </a:r>
            <a:endParaRPr lang="en-US" sz="5400" dirty="0">
              <a:solidFill>
                <a:srgbClr val="CC00FF"/>
              </a:solidFill>
              <a:latin typeface="Calibri" panose="020F0502020204030204" pitchFamily="34" charset="0"/>
            </a:endParaRPr>
          </a:p>
        </p:txBody>
      </p:sp>
      <p:sp>
        <p:nvSpPr>
          <p:cNvPr id="13" name="TextBox 12"/>
          <p:cNvSpPr txBox="1"/>
          <p:nvPr/>
        </p:nvSpPr>
        <p:spPr>
          <a:xfrm>
            <a:off x="1965079" y="474133"/>
            <a:ext cx="10080166"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Year End Forms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35924" y="123568"/>
            <a:ext cx="1285083" cy="1297459"/>
          </a:xfrm>
          <a:prstGeom prst="rect">
            <a:avLst/>
          </a:prstGeom>
        </p:spPr>
      </p:pic>
      <p:sp>
        <p:nvSpPr>
          <p:cNvPr id="17" name="TextBox 16"/>
          <p:cNvSpPr txBox="1"/>
          <p:nvPr/>
        </p:nvSpPr>
        <p:spPr>
          <a:xfrm>
            <a:off x="400382" y="300248"/>
            <a:ext cx="914399" cy="1323439"/>
          </a:xfrm>
          <a:prstGeom prst="rect">
            <a:avLst/>
          </a:prstGeom>
          <a:noFill/>
        </p:spPr>
        <p:txBody>
          <a:bodyPr wrap="square" rtlCol="0">
            <a:spAutoFit/>
          </a:bodyPr>
          <a:lstStyle/>
          <a:p>
            <a:r>
              <a:rPr lang="en-US" sz="8000" dirty="0" smtClean="0">
                <a:solidFill>
                  <a:srgbClr val="CC00FF"/>
                </a:solidFill>
                <a:latin typeface="Arial Black" panose="020B0A04020102020204" pitchFamily="34" charset="0"/>
              </a:rPr>
              <a:t>1</a:t>
            </a:r>
            <a:endParaRPr lang="en-US" sz="5400" dirty="0">
              <a:solidFill>
                <a:srgbClr val="CC00FF"/>
              </a:solidFill>
              <a:latin typeface="Calibri" panose="020F0502020204030204" pitchFamily="34" charset="0"/>
            </a:endParaRPr>
          </a:p>
        </p:txBody>
      </p:sp>
    </p:spTree>
    <p:extLst>
      <p:ext uri="{BB962C8B-B14F-4D97-AF65-F5344CB8AC3E}">
        <p14:creationId xmlns:p14="http://schemas.microsoft.com/office/powerpoint/2010/main" val="2286386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72" y="1774"/>
            <a:ext cx="12188528" cy="2088284"/>
          </a:xfrm>
          <a:prstGeom prst="rect">
            <a:avLst/>
          </a:prstGeom>
        </p:spPr>
      </p:pic>
      <p:sp>
        <p:nvSpPr>
          <p:cNvPr id="5" name="TextBox 4"/>
          <p:cNvSpPr txBox="1"/>
          <p:nvPr/>
        </p:nvSpPr>
        <p:spPr>
          <a:xfrm>
            <a:off x="2456004" y="479612"/>
            <a:ext cx="9735995"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DA User Access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4098" name="Picture 2" descr="Image result for red maple leaf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 y="0"/>
            <a:ext cx="2335017" cy="1996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0358" y="494659"/>
            <a:ext cx="869149" cy="1323439"/>
          </a:xfrm>
          <a:prstGeom prst="rect">
            <a:avLst/>
          </a:prstGeom>
          <a:noFill/>
        </p:spPr>
        <p:txBody>
          <a:bodyPr wrap="none" rtlCol="0">
            <a:spAutoFit/>
          </a:bodyPr>
          <a:lstStyle/>
          <a:p>
            <a:r>
              <a:rPr lang="en-US" sz="8000" b="1" dirty="0">
                <a:solidFill>
                  <a:srgbClr val="FFCC00"/>
                </a:solidFill>
                <a:latin typeface="Arial Black" panose="020B0A04020102020204" pitchFamily="34" charset="0"/>
              </a:rPr>
              <a:t>9</a:t>
            </a:r>
          </a:p>
        </p:txBody>
      </p:sp>
      <p:pic>
        <p:nvPicPr>
          <p:cNvPr id="7" name="Picture 6"/>
          <p:cNvPicPr>
            <a:picLocks noChangeAspect="1"/>
          </p:cNvPicPr>
          <p:nvPr/>
        </p:nvPicPr>
        <p:blipFill>
          <a:blip r:embed="rId5"/>
          <a:stretch>
            <a:fillRect/>
          </a:stretch>
        </p:blipFill>
        <p:spPr>
          <a:xfrm>
            <a:off x="92633" y="2103502"/>
            <a:ext cx="12008816" cy="4744742"/>
          </a:xfrm>
          <a:prstGeom prst="rect">
            <a:avLst/>
          </a:prstGeom>
        </p:spPr>
      </p:pic>
      <p:sp>
        <p:nvSpPr>
          <p:cNvPr id="9" name="Rectangle 8"/>
          <p:cNvSpPr/>
          <p:nvPr/>
        </p:nvSpPr>
        <p:spPr>
          <a:xfrm>
            <a:off x="1735814" y="3036711"/>
            <a:ext cx="600985" cy="229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8603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
        <p:nvSpPr>
          <p:cNvPr id="5" name="Title 1"/>
          <p:cNvSpPr txBox="1">
            <a:spLocks/>
          </p:cNvSpPr>
          <p:nvPr/>
        </p:nvSpPr>
        <p:spPr>
          <a:xfrm>
            <a:off x="2008917" y="1986171"/>
            <a:ext cx="8104909" cy="28767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900" dirty="0" smtClean="0">
                <a:solidFill>
                  <a:srgbClr val="FFFF00"/>
                </a:solidFill>
                <a:effectLst>
                  <a:reflection blurRad="63500" stA="55000" endA="50" endPos="85000" dir="5400000" sy="-100000" algn="bl" rotWithShape="0"/>
                </a:effectLst>
                <a:latin typeface="Arial Black" panose="020B0A04020102020204" pitchFamily="34" charset="0"/>
              </a:rPr>
              <a:t>Q&amp;A</a:t>
            </a:r>
            <a:endParaRPr lang="en-US" sz="23900" dirty="0">
              <a:solidFill>
                <a:srgbClr val="FFFF00"/>
              </a:solidFill>
              <a:effectLst>
                <a:reflection blurRad="63500" stA="55000" endA="50" endPos="85000" dir="5400000" sy="-100000" algn="bl" rotWithShape="0"/>
              </a:effectLst>
              <a:latin typeface="Arial Black" panose="020B0A04020102020204" pitchFamily="34" charset="0"/>
            </a:endParaRPr>
          </a:p>
        </p:txBody>
      </p:sp>
    </p:spTree>
    <p:extLst>
      <p:ext uri="{BB962C8B-B14F-4D97-AF65-F5344CB8AC3E}">
        <p14:creationId xmlns:p14="http://schemas.microsoft.com/office/powerpoint/2010/main" val="34878951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e fall border im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1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range top 10 tues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7345" y="0"/>
            <a:ext cx="8215746" cy="4627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C:\Users\SEThompsonx\AppData\Local\Microsoft\Windows\Temporary Internet Files\Content.Word\ppclogtrans.gif"/>
          <p:cNvPicPr>
            <a:picLocks noChangeAspect="1" noChangeArrowheads="1"/>
          </p:cNvPicPr>
          <p:nvPr/>
        </p:nvPicPr>
        <p:blipFill>
          <a:blip r:embed="rId6" cstate="print">
            <a:extLst>
              <a:ext uri="{28A0092B-C50C-407E-A947-70E740481C1C}">
                <a14:useLocalDpi xmlns:a14="http://schemas.microsoft.com/office/drawing/2010/main" val="0"/>
              </a:ext>
            </a:extLst>
          </a:blip>
          <a:srcRect l="772" t="467"/>
          <a:stretch>
            <a:fillRect/>
          </a:stretch>
        </p:blipFill>
        <p:spPr bwMode="auto">
          <a:xfrm>
            <a:off x="1492899" y="4105469"/>
            <a:ext cx="3019184" cy="265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p:nvPr/>
        </p:nvSpPr>
        <p:spPr>
          <a:xfrm>
            <a:off x="4257821" y="4024989"/>
            <a:ext cx="7934179"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smtClean="0">
                <a:solidFill>
                  <a:schemeClr val="bg1">
                    <a:lumMod val="95000"/>
                  </a:schemeClr>
                </a:solidFill>
                <a:effectLst>
                  <a:glow rad="127000">
                    <a:schemeClr val="tx1">
                      <a:lumMod val="65000"/>
                      <a:lumOff val="35000"/>
                    </a:schemeClr>
                  </a:glow>
                </a:effectLst>
                <a:latin typeface="Arial Black" panose="020B0A04020102020204" pitchFamily="34" charset="0"/>
              </a:rPr>
              <a:t>FEATURING THE</a:t>
            </a:r>
          </a:p>
          <a:p>
            <a:pPr algn="ctr"/>
            <a:r>
              <a:rPr lang="en-US" sz="3600" b="1" dirty="0" smtClean="0">
                <a:solidFill>
                  <a:schemeClr val="bg1">
                    <a:lumMod val="95000"/>
                  </a:schemeClr>
                </a:solidFill>
                <a:effectLst>
                  <a:glow rad="127000">
                    <a:schemeClr val="tx1">
                      <a:lumMod val="65000"/>
                      <a:lumOff val="35000"/>
                    </a:schemeClr>
                  </a:glow>
                </a:effectLst>
                <a:latin typeface="Arial Black" panose="020B0A04020102020204" pitchFamily="34" charset="0"/>
              </a:rPr>
              <a:t> PPC PROCEDURES &amp;</a:t>
            </a:r>
          </a:p>
          <a:p>
            <a:pPr algn="ctr"/>
            <a:r>
              <a:rPr lang="en-US" sz="3600" b="1" dirty="0" smtClean="0">
                <a:solidFill>
                  <a:schemeClr val="bg1">
                    <a:lumMod val="95000"/>
                  </a:schemeClr>
                </a:solidFill>
                <a:effectLst>
                  <a:glow rad="127000">
                    <a:schemeClr val="tx1">
                      <a:lumMod val="65000"/>
                      <a:lumOff val="35000"/>
                    </a:schemeClr>
                  </a:glow>
                </a:effectLst>
                <a:latin typeface="Arial Black" panose="020B0A04020102020204" pitchFamily="34" charset="0"/>
              </a:rPr>
              <a:t>DEVELOPMENT STAFF</a:t>
            </a:r>
          </a:p>
          <a:p>
            <a:pPr algn="ctr"/>
            <a:r>
              <a:rPr lang="en-US" sz="3600" b="1" u="sng" dirty="0" smtClean="0">
                <a:solidFill>
                  <a:schemeClr val="bg1">
                    <a:lumMod val="95000"/>
                  </a:schemeClr>
                </a:solidFill>
                <a:effectLst>
                  <a:glow rad="127000">
                    <a:schemeClr val="tx1">
                      <a:lumMod val="65000"/>
                      <a:lumOff val="35000"/>
                    </a:schemeClr>
                  </a:glow>
                </a:effectLst>
                <a:latin typeface="Arial Black" panose="020B0A04020102020204" pitchFamily="34" charset="0"/>
              </a:rPr>
              <a:t>PPC-PF-PD@uscg.mil</a:t>
            </a:r>
          </a:p>
          <a:p>
            <a:pPr algn="ctr"/>
            <a:endParaRPr lang="en-US" sz="3600" b="1" dirty="0" smtClean="0">
              <a:solidFill>
                <a:schemeClr val="bg1">
                  <a:lumMod val="95000"/>
                </a:schemeClr>
              </a:solidFill>
              <a:effectLst>
                <a:glow rad="127000">
                  <a:schemeClr val="tx1">
                    <a:lumMod val="65000"/>
                    <a:lumOff val="35000"/>
                  </a:schemeClr>
                </a:glow>
              </a:effectLst>
              <a:latin typeface="Arial Black" panose="020B0A04020102020204" pitchFamily="34" charset="0"/>
            </a:endParaRPr>
          </a:p>
        </p:txBody>
      </p:sp>
    </p:spTree>
    <p:extLst>
      <p:ext uri="{BB962C8B-B14F-4D97-AF65-F5344CB8AC3E}">
        <p14:creationId xmlns:p14="http://schemas.microsoft.com/office/powerpoint/2010/main" val="3896892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72" y="1774"/>
            <a:ext cx="12188528" cy="2088284"/>
          </a:xfrm>
          <a:prstGeom prst="rect">
            <a:avLst/>
          </a:prstGeom>
        </p:spPr>
      </p:pic>
      <p:sp>
        <p:nvSpPr>
          <p:cNvPr id="5" name="TextBox 4"/>
          <p:cNvSpPr txBox="1"/>
          <p:nvPr/>
        </p:nvSpPr>
        <p:spPr>
          <a:xfrm>
            <a:off x="2456004" y="479612"/>
            <a:ext cx="9735995"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DA User Access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4098" name="Picture 2" descr="Image result for red maple leaf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 y="0"/>
            <a:ext cx="2335017" cy="1996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0358" y="494659"/>
            <a:ext cx="869149" cy="1323439"/>
          </a:xfrm>
          <a:prstGeom prst="rect">
            <a:avLst/>
          </a:prstGeom>
          <a:noFill/>
        </p:spPr>
        <p:txBody>
          <a:bodyPr wrap="none" rtlCol="0">
            <a:spAutoFit/>
          </a:bodyPr>
          <a:lstStyle/>
          <a:p>
            <a:r>
              <a:rPr lang="en-US" sz="8000" b="1" dirty="0">
                <a:solidFill>
                  <a:srgbClr val="FFCC00"/>
                </a:solidFill>
                <a:latin typeface="Arial Black" panose="020B0A04020102020204" pitchFamily="34" charset="0"/>
              </a:rPr>
              <a:t>9</a:t>
            </a:r>
          </a:p>
        </p:txBody>
      </p:sp>
      <p:pic>
        <p:nvPicPr>
          <p:cNvPr id="7" name="Picture 2"/>
          <p:cNvPicPr>
            <a:picLocks noChangeAspect="1" noChangeArrowheads="1"/>
          </p:cNvPicPr>
          <p:nvPr/>
        </p:nvPicPr>
        <p:blipFill>
          <a:blip r:embed="rId5" cstate="print"/>
          <a:srcRect/>
          <a:stretch>
            <a:fillRect/>
          </a:stretch>
        </p:blipFill>
        <p:spPr bwMode="auto">
          <a:xfrm>
            <a:off x="318416" y="2449095"/>
            <a:ext cx="11533270" cy="3898231"/>
          </a:xfrm>
          <a:prstGeom prst="rect">
            <a:avLst/>
          </a:prstGeom>
          <a:noFill/>
          <a:ln w="9525">
            <a:solidFill>
              <a:srgbClr val="FF0000"/>
            </a:solidFill>
            <a:miter lim="800000"/>
            <a:headEnd/>
            <a:tailEnd/>
          </a:ln>
        </p:spPr>
      </p:pic>
      <p:sp>
        <p:nvSpPr>
          <p:cNvPr id="9" name="Rectangle 8"/>
          <p:cNvSpPr/>
          <p:nvPr/>
        </p:nvSpPr>
        <p:spPr>
          <a:xfrm>
            <a:off x="448882" y="5757333"/>
            <a:ext cx="3163562" cy="5020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64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72" y="1774"/>
            <a:ext cx="12188528" cy="2088284"/>
          </a:xfrm>
          <a:prstGeom prst="rect">
            <a:avLst/>
          </a:prstGeom>
        </p:spPr>
      </p:pic>
      <p:sp>
        <p:nvSpPr>
          <p:cNvPr id="5" name="TextBox 4"/>
          <p:cNvSpPr txBox="1"/>
          <p:nvPr/>
        </p:nvSpPr>
        <p:spPr>
          <a:xfrm>
            <a:off x="2456004" y="479612"/>
            <a:ext cx="9735995"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DA User Access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4098" name="Picture 2" descr="Image result for red maple leaf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 y="0"/>
            <a:ext cx="2335017" cy="1996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0358" y="494659"/>
            <a:ext cx="869149" cy="1323439"/>
          </a:xfrm>
          <a:prstGeom prst="rect">
            <a:avLst/>
          </a:prstGeom>
          <a:noFill/>
        </p:spPr>
        <p:txBody>
          <a:bodyPr wrap="none" rtlCol="0">
            <a:spAutoFit/>
          </a:bodyPr>
          <a:lstStyle/>
          <a:p>
            <a:r>
              <a:rPr lang="en-US" sz="8000" b="1" dirty="0">
                <a:solidFill>
                  <a:srgbClr val="FFCC00"/>
                </a:solidFill>
                <a:latin typeface="Arial Black" panose="020B0A04020102020204" pitchFamily="34" charset="0"/>
              </a:rPr>
              <a:t>9</a:t>
            </a:r>
          </a:p>
        </p:txBody>
      </p:sp>
      <p:pic>
        <p:nvPicPr>
          <p:cNvPr id="7" name="Picture 2"/>
          <p:cNvPicPr>
            <a:picLocks noChangeAspect="1" noChangeArrowheads="1"/>
          </p:cNvPicPr>
          <p:nvPr/>
        </p:nvPicPr>
        <p:blipFill>
          <a:blip r:embed="rId5" cstate="print"/>
          <a:srcRect/>
          <a:stretch>
            <a:fillRect/>
          </a:stretch>
        </p:blipFill>
        <p:spPr bwMode="auto">
          <a:xfrm>
            <a:off x="353612" y="2518749"/>
            <a:ext cx="11488616" cy="3880338"/>
          </a:xfrm>
          <a:prstGeom prst="rect">
            <a:avLst/>
          </a:prstGeom>
          <a:noFill/>
          <a:ln w="9525">
            <a:noFill/>
            <a:miter lim="800000"/>
            <a:headEnd/>
            <a:tailEnd/>
          </a:ln>
        </p:spPr>
      </p:pic>
      <p:sp>
        <p:nvSpPr>
          <p:cNvPr id="10" name="Rectangle 9"/>
          <p:cNvSpPr/>
          <p:nvPr/>
        </p:nvSpPr>
        <p:spPr>
          <a:xfrm>
            <a:off x="379960" y="4899378"/>
            <a:ext cx="2181726" cy="4726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79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72" y="1774"/>
            <a:ext cx="12188528" cy="2088284"/>
          </a:xfrm>
          <a:prstGeom prst="rect">
            <a:avLst/>
          </a:prstGeom>
        </p:spPr>
      </p:pic>
      <p:sp>
        <p:nvSpPr>
          <p:cNvPr id="5" name="TextBox 4"/>
          <p:cNvSpPr txBox="1"/>
          <p:nvPr/>
        </p:nvSpPr>
        <p:spPr>
          <a:xfrm>
            <a:off x="2456004" y="479612"/>
            <a:ext cx="9735995" cy="1107996"/>
          </a:xfrm>
          <a:prstGeom prst="rect">
            <a:avLst/>
          </a:prstGeom>
          <a:noFill/>
        </p:spPr>
        <p:txBody>
          <a:bodyPr wrap="square" rtlCol="0">
            <a:spAutoFit/>
          </a:bodyPr>
          <a:lstStyle/>
          <a:p>
            <a:pPr algn="ctr"/>
            <a:r>
              <a:rPr lang="en-US" sz="6600" dirty="0" smtClean="0">
                <a:ln>
                  <a:solidFill>
                    <a:schemeClr val="tx1"/>
                  </a:solidFill>
                </a:ln>
                <a:solidFill>
                  <a:schemeClr val="bg1"/>
                </a:solidFill>
                <a:effectLst>
                  <a:innerShdw blurRad="63500" dist="50800" dir="10800000">
                    <a:prstClr val="black"/>
                  </a:innerShdw>
                </a:effectLst>
                <a:latin typeface="Arial Black" panose="020B0A04020102020204" pitchFamily="34" charset="0"/>
              </a:rPr>
              <a:t>DA User Access</a:t>
            </a:r>
            <a:endParaRPr lang="en-US" sz="6600" dirty="0">
              <a:ln>
                <a:solidFill>
                  <a:schemeClr val="tx1"/>
                </a:solidFill>
              </a:ln>
              <a:solidFill>
                <a:schemeClr val="bg1"/>
              </a:solidFill>
              <a:effectLst>
                <a:innerShdw blurRad="63500" dist="50800" dir="10800000">
                  <a:prstClr val="black"/>
                </a:innerShdw>
              </a:effectLst>
              <a:latin typeface="Arial Black" panose="020B0A04020102020204" pitchFamily="34" charset="0"/>
            </a:endParaRPr>
          </a:p>
        </p:txBody>
      </p:sp>
      <p:pic>
        <p:nvPicPr>
          <p:cNvPr id="4098" name="Picture 2" descr="Image result for red maple leaf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 y="0"/>
            <a:ext cx="2335017" cy="19964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10358" y="494659"/>
            <a:ext cx="869149" cy="1323439"/>
          </a:xfrm>
          <a:prstGeom prst="rect">
            <a:avLst/>
          </a:prstGeom>
          <a:noFill/>
        </p:spPr>
        <p:txBody>
          <a:bodyPr wrap="none" rtlCol="0">
            <a:spAutoFit/>
          </a:bodyPr>
          <a:lstStyle/>
          <a:p>
            <a:r>
              <a:rPr lang="en-US" sz="8000" b="1" dirty="0">
                <a:solidFill>
                  <a:srgbClr val="FFCC00"/>
                </a:solidFill>
                <a:latin typeface="Arial Black" panose="020B0A04020102020204" pitchFamily="34" charset="0"/>
              </a:rPr>
              <a:t>9</a:t>
            </a:r>
          </a:p>
        </p:txBody>
      </p:sp>
      <p:pic>
        <p:nvPicPr>
          <p:cNvPr id="7" name="Picture 2"/>
          <p:cNvPicPr>
            <a:picLocks noChangeAspect="1" noChangeArrowheads="1"/>
          </p:cNvPicPr>
          <p:nvPr/>
        </p:nvPicPr>
        <p:blipFill>
          <a:blip r:embed="rId5" cstate="print"/>
          <a:srcRect/>
          <a:stretch>
            <a:fillRect/>
          </a:stretch>
        </p:blipFill>
        <p:spPr bwMode="auto">
          <a:xfrm>
            <a:off x="398585" y="2321169"/>
            <a:ext cx="11394829" cy="4243754"/>
          </a:xfrm>
          <a:prstGeom prst="rect">
            <a:avLst/>
          </a:prstGeom>
          <a:noFill/>
          <a:ln w="9525">
            <a:noFill/>
            <a:miter lim="800000"/>
            <a:headEnd/>
            <a:tailEnd/>
          </a:ln>
        </p:spPr>
      </p:pic>
    </p:spTree>
    <p:extLst>
      <p:ext uri="{BB962C8B-B14F-4D97-AF65-F5344CB8AC3E}">
        <p14:creationId xmlns:p14="http://schemas.microsoft.com/office/powerpoint/2010/main" val="37037113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1&quot;/&gt;&lt;property id=&quot;20307&quot; value=&quot;271&quot;/&gt;&lt;/object&gt;&lt;object type=&quot;3&quot; unique_id=&quot;10005&quot;&gt;&lt;property id=&quot;20148&quot; value=&quot;5&quot;/&gt;&lt;property id=&quot;20300&quot; value=&quot;Slide 2&quot;/&gt;&lt;property id=&quot;20307&quot; value=&quot;272&quot;/&gt;&lt;/object&gt;&lt;object type=&quot;3&quot; unique_id=&quot;11772&quot;&gt;&lt;property id=&quot;20148&quot; value=&quot;5&quot;/&gt;&lt;property id=&quot;20300&quot; value=&quot;Slide 60&quot;/&gt;&lt;property id=&quot;20307&quot; value=&quot;289&quot;/&gt;&lt;/object&gt;&lt;object type=&quot;3&quot; unique_id=&quot;11773&quot;&gt;&lt;property id=&quot;20148&quot; value=&quot;5&quot;/&gt;&lt;property id=&quot;20300&quot; value=&quot;Slide 61&quot;/&gt;&lt;property id=&quot;20307&quot; value=&quot;290&quot;/&gt;&lt;/object&gt;&lt;object type=&quot;3&quot; unique_id=&quot;16242&quot;&gt;&lt;property id=&quot;20148&quot; value=&quot;5&quot;/&gt;&lt;property id=&quot;20300&quot; value=&quot;Slide 3&quot;/&gt;&lt;property id=&quot;20307&quot; value=&quot;337&quot;/&gt;&lt;/object&gt;&lt;object type=&quot;3&quot; unique_id=&quot;16243&quot;&gt;&lt;property id=&quot;20148&quot; value=&quot;5&quot;/&gt;&lt;property id=&quot;20300&quot; value=&quot;Slide 6&quot;/&gt;&lt;property id=&quot;20307&quot; value=&quot;338&quot;/&gt;&lt;/object&gt;&lt;object type=&quot;3&quot; unique_id=&quot;16244&quot;&gt;&lt;property id=&quot;20148&quot; value=&quot;5&quot;/&gt;&lt;property id=&quot;20300&quot; value=&quot;Slide 12&quot;/&gt;&lt;property id=&quot;20307&quot; value=&quot;339&quot;/&gt;&lt;/object&gt;&lt;object type=&quot;3&quot; unique_id=&quot;16245&quot;&gt;&lt;property id=&quot;20148&quot; value=&quot;5&quot;/&gt;&lt;property id=&quot;20300&quot; value=&quot;Slide 19&quot;/&gt;&lt;property id=&quot;20307&quot; value=&quot;340&quot;/&gt;&lt;/object&gt;&lt;object type=&quot;3&quot; unique_id=&quot;16246&quot;&gt;&lt;property id=&quot;20148&quot; value=&quot;5&quot;/&gt;&lt;property id=&quot;20300&quot; value=&quot;Slide 22&quot;/&gt;&lt;property id=&quot;20307&quot; value=&quot;341&quot;/&gt;&lt;/object&gt;&lt;object type=&quot;3&quot; unique_id=&quot;16247&quot;&gt;&lt;property id=&quot;20148&quot; value=&quot;5&quot;/&gt;&lt;property id=&quot;20300&quot; value=&quot;Slide 26&quot;/&gt;&lt;property id=&quot;20307&quot; value=&quot;342&quot;/&gt;&lt;/object&gt;&lt;object type=&quot;3&quot; unique_id=&quot;16248&quot;&gt;&lt;property id=&quot;20148&quot; value=&quot;5&quot;/&gt;&lt;property id=&quot;20300&quot; value=&quot;Slide 38&quot;/&gt;&lt;property id=&quot;20307&quot; value=&quot;344&quot;/&gt;&lt;/object&gt;&lt;object type=&quot;3&quot; unique_id=&quot;16249&quot;&gt;&lt;property id=&quot;20148&quot; value=&quot;5&quot;/&gt;&lt;property id=&quot;20300&quot; value=&quot;Slide 43&quot;/&gt;&lt;property id=&quot;20307&quot; value=&quot;345&quot;/&gt;&lt;/object&gt;&lt;object type=&quot;3&quot; unique_id=&quot;16250&quot;&gt;&lt;property id=&quot;20148&quot; value=&quot;5&quot;/&gt;&lt;property id=&quot;20300&quot; value=&quot;Slide 46&quot;/&gt;&lt;property id=&quot;20307&quot; value=&quot;346&quot;/&gt;&lt;/object&gt;&lt;object type=&quot;3&quot; unique_id=&quot;16251&quot;&gt;&lt;property id=&quot;20148&quot; value=&quot;5&quot;/&gt;&lt;property id=&quot;20300&quot; value=&quot;Slide 58&quot;/&gt;&lt;property id=&quot;20307&quot; value=&quot;347&quot;/&gt;&lt;/object&gt;&lt;object type=&quot;3&quot; unique_id=&quot;16406&quot;&gt;&lt;property id=&quot;20148&quot; value=&quot;5&quot;/&gt;&lt;property id=&quot;20300&quot; value=&quot;Slide 50&quot;/&gt;&lt;property id=&quot;20307&quot; value=&quot;348&quot;/&gt;&lt;/object&gt;&lt;object type=&quot;3&quot; unique_id=&quot;16407&quot;&gt;&lt;property id=&quot;20148&quot; value=&quot;5&quot;/&gt;&lt;property id=&quot;20300&quot; value=&quot;Slide 55&quot;/&gt;&lt;property id=&quot;20307&quot; value=&quot;349&quot;/&gt;&lt;/object&gt;&lt;object type=&quot;3&quot; unique_id=&quot;16465&quot;&gt;&lt;property id=&quot;20148&quot; value=&quot;5&quot;/&gt;&lt;property id=&quot;20300&quot; value=&quot;Slide 59&quot;/&gt;&lt;property id=&quot;20307&quot; value=&quot;350&quot;/&gt;&lt;/object&gt;&lt;object type=&quot;3&quot; unique_id=&quot;86693&quot;&gt;&lt;property id=&quot;20148&quot; value=&quot;5&quot;/&gt;&lt;property id=&quot;20300&quot; value=&quot;Slide 47&quot;/&gt;&lt;property id=&quot;20307&quot; value=&quot;352&quot;/&gt;&lt;/object&gt;&lt;object type=&quot;3&quot; unique_id=&quot;86694&quot;&gt;&lt;property id=&quot;20148&quot; value=&quot;5&quot;/&gt;&lt;property id=&quot;20300&quot; value=&quot;Slide 48&quot;/&gt;&lt;property id=&quot;20307&quot; value=&quot;351&quot;/&gt;&lt;/object&gt;&lt;object type=&quot;3&quot; unique_id=&quot;86696&quot;&gt;&lt;property id=&quot;20148&quot; value=&quot;5&quot;/&gt;&lt;property id=&quot;20300&quot; value=&quot;Slide 13&quot;/&gt;&lt;property id=&quot;20307&quot; value=&quot;353&quot;/&gt;&lt;/object&gt;&lt;object type=&quot;3&quot; unique_id=&quot;86697&quot;&gt;&lt;property id=&quot;20148&quot; value=&quot;5&quot;/&gt;&lt;property id=&quot;20300&quot; value=&quot;Slide 14&quot;/&gt;&lt;property id=&quot;20307&quot; value=&quot;359&quot;/&gt;&lt;/object&gt;&lt;object type=&quot;3&quot; unique_id=&quot;86698&quot;&gt;&lt;property id=&quot;20148&quot; value=&quot;5&quot;/&gt;&lt;property id=&quot;20300&quot; value=&quot;Slide 15&quot;/&gt;&lt;property id=&quot;20307&quot; value=&quot;360&quot;/&gt;&lt;/object&gt;&lt;object type=&quot;3&quot; unique_id=&quot;86699&quot;&gt;&lt;property id=&quot;20148&quot; value=&quot;5&quot;/&gt;&lt;property id=&quot;20300&quot; value=&quot;Slide 16&quot;/&gt;&lt;property id=&quot;20307&quot; value=&quot;358&quot;/&gt;&lt;/object&gt;&lt;object type=&quot;3&quot; unique_id=&quot;86700&quot;&gt;&lt;property id=&quot;20148&quot; value=&quot;5&quot;/&gt;&lt;property id=&quot;20300&quot; value=&quot;Slide 17&quot;/&gt;&lt;property id=&quot;20307&quot; value=&quot;354&quot;/&gt;&lt;/object&gt;&lt;object type=&quot;3&quot; unique_id=&quot;86701&quot;&gt;&lt;property id=&quot;20148&quot; value=&quot;5&quot;/&gt;&lt;property id=&quot;20300&quot; value=&quot;Slide 18&quot;/&gt;&lt;property id=&quot;20307&quot; value=&quot;355&quot;/&gt;&lt;/object&gt;&lt;object type=&quot;3&quot; unique_id=&quot;86702&quot;&gt;&lt;property id=&quot;20148&quot; value=&quot;5&quot;/&gt;&lt;property id=&quot;20300&quot; value=&quot;Slide 20&quot;/&gt;&lt;property id=&quot;20307&quot; value=&quot;356&quot;/&gt;&lt;/object&gt;&lt;object type=&quot;3&quot; unique_id=&quot;86703&quot;&gt;&lt;property id=&quot;20148&quot; value=&quot;5&quot;/&gt;&lt;property id=&quot;20300&quot; value=&quot;Slide 21&quot;/&gt;&lt;property id=&quot;20307&quot; value=&quot;357&quot;/&gt;&lt;/object&gt;&lt;object type=&quot;3&quot; unique_id=&quot;86945&quot;&gt;&lt;property id=&quot;20148&quot; value=&quot;5&quot;/&gt;&lt;property id=&quot;20300&quot; value=&quot;Slide 40&quot;/&gt;&lt;property id=&quot;20307&quot; value=&quot;361&quot;/&gt;&lt;/object&gt;&lt;object type=&quot;3&quot; unique_id=&quot;86946&quot;&gt;&lt;property id=&quot;20148&quot; value=&quot;5&quot;/&gt;&lt;property id=&quot;20300&quot; value=&quot;Slide 41&quot;/&gt;&lt;property id=&quot;20307&quot; value=&quot;362&quot;/&gt;&lt;/object&gt;&lt;object type=&quot;3&quot; unique_id=&quot;86947&quot;&gt;&lt;property id=&quot;20148&quot; value=&quot;5&quot;/&gt;&lt;property id=&quot;20300&quot; value=&quot;Slide 42&quot;/&gt;&lt;property id=&quot;20307&quot; value=&quot;363&quot;/&gt;&lt;/object&gt;&lt;object type=&quot;3&quot; unique_id=&quot;87080&quot;&gt;&lt;property id=&quot;20148&quot; value=&quot;5&quot;/&gt;&lt;property id=&quot;20300&quot; value=&quot;Slide 44&quot;/&gt;&lt;property id=&quot;20307&quot; value=&quot;364&quot;/&gt;&lt;/object&gt;&lt;object type=&quot;3&quot; unique_id=&quot;87081&quot;&gt;&lt;property id=&quot;20148&quot; value=&quot;5&quot;/&gt;&lt;property id=&quot;20300&quot; value=&quot;Slide 45&quot;/&gt;&lt;property id=&quot;20307&quot; value=&quot;365&quot;/&gt;&lt;/object&gt;&lt;object type=&quot;3&quot; unique_id=&quot;87327&quot;&gt;&lt;property id=&quot;20148&quot; value=&quot;5&quot;/&gt;&lt;property id=&quot;20300&quot; value=&quot;Slide 39&quot;/&gt;&lt;property id=&quot;20307&quot; value=&quot;366&quot;/&gt;&lt;/object&gt;&lt;object type=&quot;3&quot; unique_id=&quot;87473&quot;&gt;&lt;property id=&quot;20148&quot; value=&quot;5&quot;/&gt;&lt;property id=&quot;20300&quot; value=&quot;Slide 49&quot;/&gt;&lt;property id=&quot;20307&quot; value=&quot;367&quot;/&gt;&lt;/object&gt;&lt;object type=&quot;3&quot; unique_id=&quot;87788&quot;&gt;&lt;property id=&quot;20148&quot; value=&quot;5&quot;/&gt;&lt;property id=&quot;20300&quot; value=&quot;Slide 4&quot;/&gt;&lt;property id=&quot;20307&quot; value=&quot;368&quot;/&gt;&lt;/object&gt;&lt;object type=&quot;3&quot; unique_id=&quot;87789&quot;&gt;&lt;property id=&quot;20148&quot; value=&quot;5&quot;/&gt;&lt;property id=&quot;20300&quot; value=&quot;Slide 5&quot;/&gt;&lt;property id=&quot;20307&quot; value=&quot;369&quot;/&gt;&lt;/object&gt;&lt;object type=&quot;3&quot; unique_id=&quot;88063&quot;&gt;&lt;property id=&quot;20148&quot; value=&quot;5&quot;/&gt;&lt;property id=&quot;20300&quot; value=&quot;Slide 7&quot;/&gt;&lt;property id=&quot;20307&quot; value=&quot;372&quot;/&gt;&lt;/object&gt;&lt;object type=&quot;3&quot; unique_id=&quot;88064&quot;&gt;&lt;property id=&quot;20148&quot; value=&quot;5&quot;/&gt;&lt;property id=&quot;20300&quot; value=&quot;Slide 8&quot;/&gt;&lt;property id=&quot;20307&quot; value=&quot;371&quot;/&gt;&lt;/object&gt;&lt;object type=&quot;3&quot; unique_id=&quot;88065&quot;&gt;&lt;property id=&quot;20148&quot; value=&quot;5&quot;/&gt;&lt;property id=&quot;20300&quot; value=&quot;Slide 9&quot;/&gt;&lt;property id=&quot;20307&quot; value=&quot;373&quot;/&gt;&lt;/object&gt;&lt;object type=&quot;3&quot; unique_id=&quot;88066&quot;&gt;&lt;property id=&quot;20148&quot; value=&quot;5&quot;/&gt;&lt;property id=&quot;20300&quot; value=&quot;Slide 10&quot;/&gt;&lt;property id=&quot;20307&quot; value=&quot;370&quot;/&gt;&lt;/object&gt;&lt;object type=&quot;3&quot; unique_id=&quot;88067&quot;&gt;&lt;property id=&quot;20148&quot; value=&quot;5&quot;/&gt;&lt;property id=&quot;20300&quot; value=&quot;Slide 11&quot;/&gt;&lt;property id=&quot;20307&quot; value=&quot;374&quot;/&gt;&lt;/object&gt;&lt;object type=&quot;3&quot; unique_id=&quot;88284&quot;&gt;&lt;property id=&quot;20148&quot; value=&quot;5&quot;/&gt;&lt;property id=&quot;20300&quot; value=&quot;Slide 23&quot;/&gt;&lt;property id=&quot;20307&quot; value=&quot;377&quot;/&gt;&lt;/object&gt;&lt;object type=&quot;3&quot; unique_id=&quot;88285&quot;&gt;&lt;property id=&quot;20148&quot; value=&quot;5&quot;/&gt;&lt;property id=&quot;20300&quot; value=&quot;Slide 24&quot;/&gt;&lt;property id=&quot;20307&quot; value=&quot;376&quot;/&gt;&lt;/object&gt;&lt;object type=&quot;3&quot; unique_id=&quot;88286&quot;&gt;&lt;property id=&quot;20148&quot; value=&quot;5&quot;/&gt;&lt;property id=&quot;20300&quot; value=&quot;Slide 25&quot;/&gt;&lt;property id=&quot;20307&quot; value=&quot;375&quot;/&gt;&lt;/object&gt;&lt;object type=&quot;3&quot; unique_id=&quot;88701&quot;&gt;&lt;property id=&quot;20148&quot; value=&quot;5&quot;/&gt;&lt;property id=&quot;20300&quot; value=&quot;Slide 27&quot;/&gt;&lt;property id=&quot;20307&quot; value=&quot;381&quot;/&gt;&lt;/object&gt;&lt;object type=&quot;3&quot; unique_id=&quot;88702&quot;&gt;&lt;property id=&quot;20148&quot; value=&quot;5&quot;/&gt;&lt;property id=&quot;20300&quot; value=&quot;Slide 28&quot;/&gt;&lt;property id=&quot;20307&quot; value=&quot;380&quot;/&gt;&lt;/object&gt;&lt;object type=&quot;3&quot; unique_id=&quot;89256&quot;&gt;&lt;property id=&quot;20148&quot; value=&quot;5&quot;/&gt;&lt;property id=&quot;20300&quot; value=&quot;Slide 29&quot;/&gt;&lt;property id=&quot;20307&quot; value=&quot;383&quot;/&gt;&lt;/object&gt;&lt;object type=&quot;3&quot; unique_id=&quot;89257&quot;&gt;&lt;property id=&quot;20148&quot; value=&quot;5&quot;/&gt;&lt;property id=&quot;20300&quot; value=&quot;Slide 30&quot;/&gt;&lt;property id=&quot;20307&quot; value=&quot;382&quot;/&gt;&lt;/object&gt;&lt;object type=&quot;3&quot; unique_id=&quot;89470&quot;&gt;&lt;property id=&quot;20148&quot; value=&quot;5&quot;/&gt;&lt;property id=&quot;20300&quot; value=&quot;Slide 31&quot;/&gt;&lt;property id=&quot;20307&quot; value=&quot;386&quot;/&gt;&lt;/object&gt;&lt;object type=&quot;3&quot; unique_id=&quot;89471&quot;&gt;&lt;property id=&quot;20148&quot; value=&quot;5&quot;/&gt;&lt;property id=&quot;20300&quot; value=&quot;Slide 32&quot;/&gt;&lt;property id=&quot;20307&quot; value=&quot;385&quot;/&gt;&lt;/object&gt;&lt;object type=&quot;3&quot; unique_id=&quot;89747&quot;&gt;&lt;property id=&quot;20148&quot; value=&quot;5&quot;/&gt;&lt;property id=&quot;20300&quot; value=&quot;Slide 33&quot;/&gt;&lt;property id=&quot;20307&quot; value=&quot;389&quot;/&gt;&lt;/object&gt;&lt;object type=&quot;3&quot; unique_id=&quot;89748&quot;&gt;&lt;property id=&quot;20148&quot; value=&quot;5&quot;/&gt;&lt;property id=&quot;20300&quot; value=&quot;Slide 34&quot;/&gt;&lt;property id=&quot;20307&quot; value=&quot;388&quot;/&gt;&lt;/object&gt;&lt;object type=&quot;3&quot; unique_id=&quot;89749&quot;&gt;&lt;property id=&quot;20148&quot; value=&quot;5&quot;/&gt;&lt;property id=&quot;20300&quot; value=&quot;Slide 35&quot;/&gt;&lt;property id=&quot;20307&quot; value=&quot;387&quot;/&gt;&lt;/object&gt;&lt;object type=&quot;3&quot; unique_id=&quot;90214&quot;&gt;&lt;property id=&quot;20148&quot; value=&quot;5&quot;/&gt;&lt;property id=&quot;20300&quot; value=&quot;Slide 36&quot;/&gt;&lt;property id=&quot;20307&quot; value=&quot;391&quot;/&gt;&lt;/object&gt;&lt;object type=&quot;3&quot; unique_id=&quot;90215&quot;&gt;&lt;property id=&quot;20148&quot; value=&quot;5&quot;/&gt;&lt;property id=&quot;20300&quot; value=&quot;Slide 37&quot;/&gt;&lt;property id=&quot;20307&quot; value=&quot;390&quot;/&gt;&lt;/object&gt;&lt;object type=&quot;3&quot; unique_id=&quot;90730&quot;&gt;&lt;property id=&quot;20148&quot; value=&quot;5&quot;/&gt;&lt;property id=&quot;20300&quot; value=&quot;Slide 51&quot;/&gt;&lt;property id=&quot;20307&quot; value=&quot;392&quot;/&gt;&lt;/object&gt;&lt;object type=&quot;3&quot; unique_id=&quot;90731&quot;&gt;&lt;property id=&quot;20148&quot; value=&quot;5&quot;/&gt;&lt;property id=&quot;20300&quot; value=&quot;Slide 52&quot;/&gt;&lt;property id=&quot;20307&quot; value=&quot;393&quot;/&gt;&lt;/object&gt;&lt;object type=&quot;3&quot; unique_id=&quot;90909&quot;&gt;&lt;property id=&quot;20148&quot; value=&quot;5&quot;/&gt;&lt;property id=&quot;20300&quot; value=&quot;Slide 53&quot;/&gt;&lt;property id=&quot;20307&quot; value=&quot;394&quot;/&gt;&lt;/object&gt;&lt;object type=&quot;3&quot; unique_id=&quot;91090&quot;&gt;&lt;property id=&quot;20148&quot; value=&quot;5&quot;/&gt;&lt;property id=&quot;20300&quot; value=&quot;Slide 54&quot;/&gt;&lt;property id=&quot;20307&quot; value=&quot;395&quot;/&gt;&lt;/object&gt;&lt;object type=&quot;3&quot; unique_id=&quot;91457&quot;&gt;&lt;property id=&quot;20148&quot; value=&quot;5&quot;/&gt;&lt;property id=&quot;20300&quot; value=&quot;Slide 56&quot;/&gt;&lt;property id=&quot;20307&quot; value=&quot;396&quot;/&gt;&lt;/object&gt;&lt;object type=&quot;3&quot; unique_id=&quot;91693&quot;&gt;&lt;property id=&quot;20148&quot; value=&quot;5&quot;/&gt;&lt;property id=&quot;20300&quot; value=&quot;Slide 57&quot;/&gt;&lt;property id=&quot;20307&quot; value=&quot;398&quot;/&gt;&lt;/object&gt;&lt;/object&gt;&lt;object type=&quot;8&quot; unique_id=&quot;10036&quot;&gt;&lt;/object&gt;&lt;/object&gt;&lt;/database&gt;"/>
  <p:tag name="SECTOMILLISECCONVERTED"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4457</TotalTime>
  <Words>5295</Words>
  <Application>Microsoft Office PowerPoint</Application>
  <PresentationFormat>Widescreen</PresentationFormat>
  <Paragraphs>568</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Retirements</dc:title>
  <dc:creator>PPC PD10</dc:creator>
  <cp:lastModifiedBy>PPCPD6</cp:lastModifiedBy>
  <cp:revision>422</cp:revision>
  <cp:lastPrinted>2017-10-10T17:19:26Z</cp:lastPrinted>
  <dcterms:created xsi:type="dcterms:W3CDTF">2017-08-28T14:59:24Z</dcterms:created>
  <dcterms:modified xsi:type="dcterms:W3CDTF">2017-10-17T15:05:17Z</dcterms:modified>
</cp:coreProperties>
</file>