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72" r:id="rId5"/>
    <p:sldId id="426" r:id="rId6"/>
    <p:sldId id="411" r:id="rId7"/>
    <p:sldId id="473" r:id="rId8"/>
    <p:sldId id="474" r:id="rId9"/>
    <p:sldId id="475" r:id="rId10"/>
    <p:sldId id="421" r:id="rId11"/>
    <p:sldId id="465" r:id="rId12"/>
    <p:sldId id="481" r:id="rId13"/>
    <p:sldId id="478" r:id="rId14"/>
    <p:sldId id="415" r:id="rId15"/>
    <p:sldId id="469" r:id="rId16"/>
    <p:sldId id="296" r:id="rId17"/>
    <p:sldId id="414" r:id="rId18"/>
    <p:sldId id="417" r:id="rId19"/>
    <p:sldId id="416" r:id="rId20"/>
    <p:sldId id="420" r:id="rId21"/>
    <p:sldId id="423" r:id="rId22"/>
    <p:sldId id="400" r:id="rId23"/>
    <p:sldId id="482"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land, Jeanette F CIV USARMY MEDCOM PHC (US)" initials="EJFCUMP(" lastIdx="3" clrIdx="0">
    <p:extLst>
      <p:ext uri="{19B8F6BF-5375-455C-9EA6-DF929625EA0E}">
        <p15:presenceInfo xmlns:p15="http://schemas.microsoft.com/office/powerpoint/2012/main" userId="England, Jeanette F CIV USARMY MEDCOM PHC (US)" providerId="None"/>
      </p:ext>
    </p:extLst>
  </p:cmAuthor>
  <p:cmAuthor id="2" name="Osgood, Tamara E MIL USA MEDCOM PHC" initials="OTEMUMP" lastIdx="3" clrIdx="1">
    <p:extLst>
      <p:ext uri="{19B8F6BF-5375-455C-9EA6-DF929625EA0E}">
        <p15:presenceInfo xmlns:p15="http://schemas.microsoft.com/office/powerpoint/2012/main" userId="Osgood, Tamara E MIL USA MEDCOM PH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1500"/>
    <a:srgbClr val="FEDA0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7" autoAdjust="0"/>
    <p:restoredTop sz="69176" autoAdjust="0"/>
  </p:normalViewPr>
  <p:slideViewPr>
    <p:cSldViewPr showGuides="1">
      <p:cViewPr varScale="1">
        <p:scale>
          <a:sx n="45" d="100"/>
          <a:sy n="45" d="100"/>
        </p:scale>
        <p:origin x="204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036"/>
    </p:cViewPr>
  </p:sorterViewPr>
  <p:notesViewPr>
    <p:cSldViewPr>
      <p:cViewPr>
        <p:scale>
          <a:sx n="120" d="100"/>
          <a:sy n="120" d="100"/>
        </p:scale>
        <p:origin x="3066" y="-10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snaped.fns.usda.gov/resources/nutrition-education-materials/seasonal-produce-guid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naped.fns.usda.gov/resources/nutrition-education-materials/seasonal-produce-guid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DFB7A-0A83-4860-8021-63359BF0285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95BC3FE-20C5-4788-A545-9FAE808ACBBA}">
      <dgm:prSet/>
      <dgm:spPr/>
      <dgm:t>
        <a:bodyPr/>
        <a:lstStyle/>
        <a:p>
          <a:r>
            <a:rPr lang="en-US"/>
            <a:t>Grains		</a:t>
          </a:r>
        </a:p>
      </dgm:t>
    </dgm:pt>
    <dgm:pt modelId="{0E14C481-DF4D-4F24-A7B5-42B10A240AF0}" type="parTrans" cxnId="{918F3977-C406-42D4-9F06-3BC5A2B49F82}">
      <dgm:prSet/>
      <dgm:spPr/>
      <dgm:t>
        <a:bodyPr/>
        <a:lstStyle/>
        <a:p>
          <a:endParaRPr lang="en-US"/>
        </a:p>
      </dgm:t>
    </dgm:pt>
    <dgm:pt modelId="{A2B73D6D-0BD9-4B9A-99AA-E42A0B159302}" type="sibTrans" cxnId="{918F3977-C406-42D4-9F06-3BC5A2B49F82}">
      <dgm:prSet/>
      <dgm:spPr/>
      <dgm:t>
        <a:bodyPr/>
        <a:lstStyle/>
        <a:p>
          <a:endParaRPr lang="en-US"/>
        </a:p>
      </dgm:t>
    </dgm:pt>
    <dgm:pt modelId="{1D906A87-47C7-4B59-A516-06B4579DECA2}">
      <dgm:prSet/>
      <dgm:spPr/>
      <dgm:t>
        <a:bodyPr/>
        <a:lstStyle/>
        <a:p>
          <a:r>
            <a:rPr lang="en-US"/>
            <a:t>Buy in bulk when able</a:t>
          </a:r>
        </a:p>
      </dgm:t>
    </dgm:pt>
    <dgm:pt modelId="{5204C376-89B4-4ACE-8E8F-591D3AE8AF55}" type="parTrans" cxnId="{38DB7834-6BEE-48CF-BA6A-97763AFA23FC}">
      <dgm:prSet/>
      <dgm:spPr/>
      <dgm:t>
        <a:bodyPr/>
        <a:lstStyle/>
        <a:p>
          <a:endParaRPr lang="en-US"/>
        </a:p>
      </dgm:t>
    </dgm:pt>
    <dgm:pt modelId="{27C1527C-3AB1-479D-BCCD-D9FEC9996319}" type="sibTrans" cxnId="{38DB7834-6BEE-48CF-BA6A-97763AFA23FC}">
      <dgm:prSet/>
      <dgm:spPr/>
      <dgm:t>
        <a:bodyPr/>
        <a:lstStyle/>
        <a:p>
          <a:endParaRPr lang="en-US"/>
        </a:p>
      </dgm:t>
    </dgm:pt>
    <dgm:pt modelId="{724C4685-AFF0-42AA-B508-AF9FD50CBE3C}">
      <dgm:prSet/>
      <dgm:spPr/>
      <dgm:t>
        <a:bodyPr/>
        <a:lstStyle/>
        <a:p>
          <a:r>
            <a:rPr lang="en-US"/>
            <a:t>Day-old bread</a:t>
          </a:r>
        </a:p>
      </dgm:t>
    </dgm:pt>
    <dgm:pt modelId="{81441E98-8E4B-440D-B0C1-125F2B0C3FD1}" type="parTrans" cxnId="{29CB74B1-4D8F-40FF-AB87-78D10D632EE9}">
      <dgm:prSet/>
      <dgm:spPr/>
      <dgm:t>
        <a:bodyPr/>
        <a:lstStyle/>
        <a:p>
          <a:endParaRPr lang="en-US"/>
        </a:p>
      </dgm:t>
    </dgm:pt>
    <dgm:pt modelId="{FD9A581D-25AE-47C0-AD91-D14797690D0C}" type="sibTrans" cxnId="{29CB74B1-4D8F-40FF-AB87-78D10D632EE9}">
      <dgm:prSet/>
      <dgm:spPr/>
      <dgm:t>
        <a:bodyPr/>
        <a:lstStyle/>
        <a:p>
          <a:endParaRPr lang="en-US"/>
        </a:p>
      </dgm:t>
    </dgm:pt>
    <dgm:pt modelId="{5C1D1316-E5FC-460B-AC09-FF83759931F0}">
      <dgm:prSet/>
      <dgm:spPr/>
      <dgm:t>
        <a:bodyPr/>
        <a:lstStyle/>
        <a:p>
          <a:r>
            <a:rPr lang="en-US"/>
            <a:t>Proteins		</a:t>
          </a:r>
        </a:p>
      </dgm:t>
    </dgm:pt>
    <dgm:pt modelId="{2B716319-3288-47CF-9B0E-9D603072F858}" type="parTrans" cxnId="{CD6F29AF-00A1-4BFB-AE06-C62AB6980309}">
      <dgm:prSet/>
      <dgm:spPr/>
      <dgm:t>
        <a:bodyPr/>
        <a:lstStyle/>
        <a:p>
          <a:endParaRPr lang="en-US"/>
        </a:p>
      </dgm:t>
    </dgm:pt>
    <dgm:pt modelId="{C32151C6-6DEB-4EA1-8FF7-DFB5DB1C936E}" type="sibTrans" cxnId="{CD6F29AF-00A1-4BFB-AE06-C62AB6980309}">
      <dgm:prSet/>
      <dgm:spPr/>
      <dgm:t>
        <a:bodyPr/>
        <a:lstStyle/>
        <a:p>
          <a:endParaRPr lang="en-US"/>
        </a:p>
      </dgm:t>
    </dgm:pt>
    <dgm:pt modelId="{FCD6FD2E-1997-41A6-8890-A841DD7E3869}">
      <dgm:prSet/>
      <dgm:spPr/>
      <dgm:t>
        <a:bodyPr/>
        <a:lstStyle/>
        <a:p>
          <a:r>
            <a:rPr lang="en-US"/>
            <a:t>Meat-free proteins are low-cost and highly nutrient dense</a:t>
          </a:r>
        </a:p>
      </dgm:t>
    </dgm:pt>
    <dgm:pt modelId="{ED4A8912-8037-4451-A1A3-8F58959F9970}" type="parTrans" cxnId="{4223A32E-26BC-479D-B8B9-C0EF25F51F5D}">
      <dgm:prSet/>
      <dgm:spPr/>
      <dgm:t>
        <a:bodyPr/>
        <a:lstStyle/>
        <a:p>
          <a:endParaRPr lang="en-US"/>
        </a:p>
      </dgm:t>
    </dgm:pt>
    <dgm:pt modelId="{61B23335-93A2-4E44-8E3C-42A4E40B4A0A}" type="sibTrans" cxnId="{4223A32E-26BC-479D-B8B9-C0EF25F51F5D}">
      <dgm:prSet/>
      <dgm:spPr/>
      <dgm:t>
        <a:bodyPr/>
        <a:lstStyle/>
        <a:p>
          <a:endParaRPr lang="en-US"/>
        </a:p>
      </dgm:t>
    </dgm:pt>
    <dgm:pt modelId="{D2E039B0-6198-493A-AFF1-1296F39EC344}">
      <dgm:prSet/>
      <dgm:spPr/>
      <dgm:t>
        <a:bodyPr/>
        <a:lstStyle/>
        <a:p>
          <a:r>
            <a:rPr lang="en-US"/>
            <a:t>Look for managers specials or value packs</a:t>
          </a:r>
        </a:p>
      </dgm:t>
    </dgm:pt>
    <dgm:pt modelId="{61A2BFA6-4C49-4E0B-8F0F-A4C6A4D50150}" type="parTrans" cxnId="{E377BBA7-81FE-441D-9BEC-FF138CA0DBAE}">
      <dgm:prSet/>
      <dgm:spPr/>
      <dgm:t>
        <a:bodyPr/>
        <a:lstStyle/>
        <a:p>
          <a:endParaRPr lang="en-US"/>
        </a:p>
      </dgm:t>
    </dgm:pt>
    <dgm:pt modelId="{4C778439-6702-480D-83FB-A2FDA9163EFE}" type="sibTrans" cxnId="{E377BBA7-81FE-441D-9BEC-FF138CA0DBAE}">
      <dgm:prSet/>
      <dgm:spPr/>
      <dgm:t>
        <a:bodyPr/>
        <a:lstStyle/>
        <a:p>
          <a:endParaRPr lang="en-US"/>
        </a:p>
      </dgm:t>
    </dgm:pt>
    <dgm:pt modelId="{B858B4F2-4C8E-4195-8E6D-EDCB5E9D5CDD}">
      <dgm:prSet/>
      <dgm:spPr/>
      <dgm:t>
        <a:bodyPr/>
        <a:lstStyle/>
        <a:p>
          <a:r>
            <a:rPr lang="en-US" dirty="0"/>
            <a:t>Try canned fish </a:t>
          </a:r>
        </a:p>
      </dgm:t>
    </dgm:pt>
    <dgm:pt modelId="{21B6AC6C-8855-4D8B-A170-62C077408212}" type="parTrans" cxnId="{DDA7C000-B32B-4A31-84F5-49CB65F873F9}">
      <dgm:prSet/>
      <dgm:spPr/>
      <dgm:t>
        <a:bodyPr/>
        <a:lstStyle/>
        <a:p>
          <a:endParaRPr lang="en-US"/>
        </a:p>
      </dgm:t>
    </dgm:pt>
    <dgm:pt modelId="{BCCBB8B1-A67D-46F0-BDAE-73CD6D6966FE}" type="sibTrans" cxnId="{DDA7C000-B32B-4A31-84F5-49CB65F873F9}">
      <dgm:prSet/>
      <dgm:spPr/>
      <dgm:t>
        <a:bodyPr/>
        <a:lstStyle/>
        <a:p>
          <a:endParaRPr lang="en-US"/>
        </a:p>
      </dgm:t>
    </dgm:pt>
    <dgm:pt modelId="{6DD66E82-7A21-48D6-8FEF-53D8F4F01245}">
      <dgm:prSet/>
      <dgm:spPr/>
      <dgm:t>
        <a:bodyPr/>
        <a:lstStyle/>
        <a:p>
          <a:r>
            <a:rPr lang="en-US"/>
            <a:t>Fruits and Vegetables</a:t>
          </a:r>
        </a:p>
      </dgm:t>
    </dgm:pt>
    <dgm:pt modelId="{6012D593-2FF1-498A-8BC8-34861F55D9FB}" type="parTrans" cxnId="{71E69E6B-A969-41C4-8502-C06C3991A346}">
      <dgm:prSet/>
      <dgm:spPr/>
      <dgm:t>
        <a:bodyPr/>
        <a:lstStyle/>
        <a:p>
          <a:endParaRPr lang="en-US"/>
        </a:p>
      </dgm:t>
    </dgm:pt>
    <dgm:pt modelId="{FC81F848-131C-42F4-A645-32B44DEC183E}" type="sibTrans" cxnId="{71E69E6B-A969-41C4-8502-C06C3991A346}">
      <dgm:prSet/>
      <dgm:spPr/>
      <dgm:t>
        <a:bodyPr/>
        <a:lstStyle/>
        <a:p>
          <a:endParaRPr lang="en-US"/>
        </a:p>
      </dgm:t>
    </dgm:pt>
    <dgm:pt modelId="{E1FEB88E-816F-4EDE-8F09-D907063FE463}">
      <dgm:prSet/>
      <dgm:spPr/>
      <dgm:t>
        <a:bodyPr/>
        <a:lstStyle/>
        <a:p>
          <a:r>
            <a:rPr lang="en-US" dirty="0"/>
            <a:t>Buy in-season</a:t>
          </a:r>
        </a:p>
      </dgm:t>
    </dgm:pt>
    <dgm:pt modelId="{4ECE2D42-ED49-494E-8169-4429450CBBF0}" type="parTrans" cxnId="{7FE77A19-142D-4505-AD26-BB67D382150C}">
      <dgm:prSet/>
      <dgm:spPr/>
      <dgm:t>
        <a:bodyPr/>
        <a:lstStyle/>
        <a:p>
          <a:endParaRPr lang="en-US"/>
        </a:p>
      </dgm:t>
    </dgm:pt>
    <dgm:pt modelId="{2E8F477A-D41E-4CBF-B6D1-D5A8672947FB}" type="sibTrans" cxnId="{7FE77A19-142D-4505-AD26-BB67D382150C}">
      <dgm:prSet/>
      <dgm:spPr/>
      <dgm:t>
        <a:bodyPr/>
        <a:lstStyle/>
        <a:p>
          <a:endParaRPr lang="en-US"/>
        </a:p>
      </dgm:t>
    </dgm:pt>
    <dgm:pt modelId="{62959639-0235-4AEA-9335-C6CB880FA50E}">
      <dgm:prSet/>
      <dgm:spPr/>
      <dgm:t>
        <a:bodyPr/>
        <a:lstStyle/>
        <a:p>
          <a:r>
            <a:rPr lang="en-US"/>
            <a:t>Buy frozen or canned</a:t>
          </a:r>
        </a:p>
      </dgm:t>
    </dgm:pt>
    <dgm:pt modelId="{9CE4181B-A0F0-419B-B5A1-975273333A52}" type="parTrans" cxnId="{90AE116D-3CA0-4BA6-B672-B639FA430D09}">
      <dgm:prSet/>
      <dgm:spPr/>
      <dgm:t>
        <a:bodyPr/>
        <a:lstStyle/>
        <a:p>
          <a:endParaRPr lang="en-US"/>
        </a:p>
      </dgm:t>
    </dgm:pt>
    <dgm:pt modelId="{219F1EA0-535D-47A8-85E6-E0565A6295AC}" type="sibTrans" cxnId="{90AE116D-3CA0-4BA6-B672-B639FA430D09}">
      <dgm:prSet/>
      <dgm:spPr/>
      <dgm:t>
        <a:bodyPr/>
        <a:lstStyle/>
        <a:p>
          <a:endParaRPr lang="en-US"/>
        </a:p>
      </dgm:t>
    </dgm:pt>
    <dgm:pt modelId="{298922B3-EF7C-441A-BC93-36E670F21EB2}">
      <dgm:prSet/>
      <dgm:spPr/>
      <dgm:t>
        <a:bodyPr/>
        <a:lstStyle/>
        <a:p>
          <a:r>
            <a:rPr lang="en-US">
              <a:hlinkClick xmlns:r="http://schemas.openxmlformats.org/officeDocument/2006/relationships" r:id="rId1"/>
            </a:rPr>
            <a:t>Seasonal Produce Guide | SNAP-Ed (usda.gov)</a:t>
          </a:r>
          <a:endParaRPr lang="en-US"/>
        </a:p>
      </dgm:t>
    </dgm:pt>
    <dgm:pt modelId="{48C85FAD-A1E0-40C0-8ADB-76AEAD74A133}" type="parTrans" cxnId="{6F68EA7B-76E3-42A1-A2A8-314F632E62C7}">
      <dgm:prSet/>
      <dgm:spPr/>
      <dgm:t>
        <a:bodyPr/>
        <a:lstStyle/>
        <a:p>
          <a:endParaRPr lang="en-US"/>
        </a:p>
      </dgm:t>
    </dgm:pt>
    <dgm:pt modelId="{65DBACA9-CEFC-41C3-900B-6DD9BF9B0982}" type="sibTrans" cxnId="{6F68EA7B-76E3-42A1-A2A8-314F632E62C7}">
      <dgm:prSet/>
      <dgm:spPr/>
      <dgm:t>
        <a:bodyPr/>
        <a:lstStyle/>
        <a:p>
          <a:endParaRPr lang="en-US"/>
        </a:p>
      </dgm:t>
    </dgm:pt>
    <dgm:pt modelId="{1A7D518A-C157-4155-BA10-7109C963F32C}">
      <dgm:prSet/>
      <dgm:spPr/>
      <dgm:t>
        <a:bodyPr/>
        <a:lstStyle/>
        <a:p>
          <a:r>
            <a:rPr lang="en-US"/>
            <a:t>Dairy		</a:t>
          </a:r>
        </a:p>
      </dgm:t>
    </dgm:pt>
    <dgm:pt modelId="{D19F8DF4-2596-4DCE-AF1E-200021B0988B}" type="parTrans" cxnId="{19B83390-B12C-482B-8794-7CCDFED56FF8}">
      <dgm:prSet/>
      <dgm:spPr/>
      <dgm:t>
        <a:bodyPr/>
        <a:lstStyle/>
        <a:p>
          <a:endParaRPr lang="en-US"/>
        </a:p>
      </dgm:t>
    </dgm:pt>
    <dgm:pt modelId="{E4258E4B-570C-40E6-935D-CBBC0DFFB444}" type="sibTrans" cxnId="{19B83390-B12C-482B-8794-7CCDFED56FF8}">
      <dgm:prSet/>
      <dgm:spPr/>
      <dgm:t>
        <a:bodyPr/>
        <a:lstStyle/>
        <a:p>
          <a:endParaRPr lang="en-US"/>
        </a:p>
      </dgm:t>
    </dgm:pt>
    <dgm:pt modelId="{970ECB94-C9FB-4CAB-8BB6-A0F83538CDB0}">
      <dgm:prSet/>
      <dgm:spPr/>
      <dgm:t>
        <a:bodyPr/>
        <a:lstStyle/>
        <a:p>
          <a:r>
            <a:rPr lang="en-US"/>
            <a:t>Buy larger size and freeze extras</a:t>
          </a:r>
        </a:p>
      </dgm:t>
    </dgm:pt>
    <dgm:pt modelId="{68C3770A-98D7-4727-98D0-CFD09073EF8A}" type="parTrans" cxnId="{449CBB1F-22F1-45B5-91C8-860BBA78A793}">
      <dgm:prSet/>
      <dgm:spPr/>
      <dgm:t>
        <a:bodyPr/>
        <a:lstStyle/>
        <a:p>
          <a:endParaRPr lang="en-US"/>
        </a:p>
      </dgm:t>
    </dgm:pt>
    <dgm:pt modelId="{E1A405E0-87B2-4291-982D-0BFF89764A4A}" type="sibTrans" cxnId="{449CBB1F-22F1-45B5-91C8-860BBA78A793}">
      <dgm:prSet/>
      <dgm:spPr/>
      <dgm:t>
        <a:bodyPr/>
        <a:lstStyle/>
        <a:p>
          <a:endParaRPr lang="en-US"/>
        </a:p>
      </dgm:t>
    </dgm:pt>
    <dgm:pt modelId="{A32010A7-A0CE-446D-B9C9-13E56EECA910}">
      <dgm:prSet/>
      <dgm:spPr/>
      <dgm:t>
        <a:bodyPr/>
        <a:lstStyle/>
        <a:p>
          <a:r>
            <a:rPr lang="en-US"/>
            <a:t>Check the sell-by dates to find the freshest items that will last the longest</a:t>
          </a:r>
        </a:p>
      </dgm:t>
    </dgm:pt>
    <dgm:pt modelId="{2A91706D-3896-4C32-BBA2-225AA5C35D95}" type="parTrans" cxnId="{C8904A8E-4166-406C-8230-D7DA6BB5D9F9}">
      <dgm:prSet/>
      <dgm:spPr/>
      <dgm:t>
        <a:bodyPr/>
        <a:lstStyle/>
        <a:p>
          <a:endParaRPr lang="en-US"/>
        </a:p>
      </dgm:t>
    </dgm:pt>
    <dgm:pt modelId="{5EBE1D7D-07EE-4AFB-978A-EB0123263544}" type="sibTrans" cxnId="{C8904A8E-4166-406C-8230-D7DA6BB5D9F9}">
      <dgm:prSet/>
      <dgm:spPr/>
      <dgm:t>
        <a:bodyPr/>
        <a:lstStyle/>
        <a:p>
          <a:endParaRPr lang="en-US"/>
        </a:p>
      </dgm:t>
    </dgm:pt>
    <dgm:pt modelId="{40E4E2C7-13EF-4C37-A504-A2FF1E3C9B28}" type="pres">
      <dgm:prSet presAssocID="{FCDDFB7A-0A83-4860-8021-63359BF02854}" presName="linear" presStyleCnt="0">
        <dgm:presLayoutVars>
          <dgm:animLvl val="lvl"/>
          <dgm:resizeHandles val="exact"/>
        </dgm:presLayoutVars>
      </dgm:prSet>
      <dgm:spPr/>
    </dgm:pt>
    <dgm:pt modelId="{6282F739-97AD-47A6-9CD3-8912AAC103FA}" type="pres">
      <dgm:prSet presAssocID="{C95BC3FE-20C5-4788-A545-9FAE808ACBBA}" presName="parentText" presStyleLbl="node1" presStyleIdx="0" presStyleCnt="4">
        <dgm:presLayoutVars>
          <dgm:chMax val="0"/>
          <dgm:bulletEnabled val="1"/>
        </dgm:presLayoutVars>
      </dgm:prSet>
      <dgm:spPr/>
    </dgm:pt>
    <dgm:pt modelId="{A3779337-1376-4CA2-9EE3-C66277CD5B62}" type="pres">
      <dgm:prSet presAssocID="{C95BC3FE-20C5-4788-A545-9FAE808ACBBA}" presName="childText" presStyleLbl="revTx" presStyleIdx="0" presStyleCnt="4">
        <dgm:presLayoutVars>
          <dgm:bulletEnabled val="1"/>
        </dgm:presLayoutVars>
      </dgm:prSet>
      <dgm:spPr/>
    </dgm:pt>
    <dgm:pt modelId="{21928B6A-BCB2-4D6D-A3B5-F70D09C82629}" type="pres">
      <dgm:prSet presAssocID="{5C1D1316-E5FC-460B-AC09-FF83759931F0}" presName="parentText" presStyleLbl="node1" presStyleIdx="1" presStyleCnt="4">
        <dgm:presLayoutVars>
          <dgm:chMax val="0"/>
          <dgm:bulletEnabled val="1"/>
        </dgm:presLayoutVars>
      </dgm:prSet>
      <dgm:spPr/>
    </dgm:pt>
    <dgm:pt modelId="{0B50D814-FB96-4224-BFF5-7FFC360FCCFD}" type="pres">
      <dgm:prSet presAssocID="{5C1D1316-E5FC-460B-AC09-FF83759931F0}" presName="childText" presStyleLbl="revTx" presStyleIdx="1" presStyleCnt="4">
        <dgm:presLayoutVars>
          <dgm:bulletEnabled val="1"/>
        </dgm:presLayoutVars>
      </dgm:prSet>
      <dgm:spPr/>
    </dgm:pt>
    <dgm:pt modelId="{D809B5E0-9242-4600-ABF0-61E9A00ADE38}" type="pres">
      <dgm:prSet presAssocID="{6DD66E82-7A21-48D6-8FEF-53D8F4F01245}" presName="parentText" presStyleLbl="node1" presStyleIdx="2" presStyleCnt="4">
        <dgm:presLayoutVars>
          <dgm:chMax val="0"/>
          <dgm:bulletEnabled val="1"/>
        </dgm:presLayoutVars>
      </dgm:prSet>
      <dgm:spPr/>
    </dgm:pt>
    <dgm:pt modelId="{C754AA4F-F376-403A-8397-6F9825EE6142}" type="pres">
      <dgm:prSet presAssocID="{6DD66E82-7A21-48D6-8FEF-53D8F4F01245}" presName="childText" presStyleLbl="revTx" presStyleIdx="2" presStyleCnt="4">
        <dgm:presLayoutVars>
          <dgm:bulletEnabled val="1"/>
        </dgm:presLayoutVars>
      </dgm:prSet>
      <dgm:spPr/>
    </dgm:pt>
    <dgm:pt modelId="{08E7D39D-89B8-43BA-BDED-49FCB20AD0B5}" type="pres">
      <dgm:prSet presAssocID="{1A7D518A-C157-4155-BA10-7109C963F32C}" presName="parentText" presStyleLbl="node1" presStyleIdx="3" presStyleCnt="4">
        <dgm:presLayoutVars>
          <dgm:chMax val="0"/>
          <dgm:bulletEnabled val="1"/>
        </dgm:presLayoutVars>
      </dgm:prSet>
      <dgm:spPr/>
    </dgm:pt>
    <dgm:pt modelId="{8D3C9117-DF96-4A21-988C-144425E51F46}" type="pres">
      <dgm:prSet presAssocID="{1A7D518A-C157-4155-BA10-7109C963F32C}" presName="childText" presStyleLbl="revTx" presStyleIdx="3" presStyleCnt="4">
        <dgm:presLayoutVars>
          <dgm:bulletEnabled val="1"/>
        </dgm:presLayoutVars>
      </dgm:prSet>
      <dgm:spPr/>
    </dgm:pt>
  </dgm:ptLst>
  <dgm:cxnLst>
    <dgm:cxn modelId="{DDA7C000-B32B-4A31-84F5-49CB65F873F9}" srcId="{5C1D1316-E5FC-460B-AC09-FF83759931F0}" destId="{B858B4F2-4C8E-4195-8E6D-EDCB5E9D5CDD}" srcOrd="2" destOrd="0" parTransId="{21B6AC6C-8855-4D8B-A170-62C077408212}" sibTransId="{BCCBB8B1-A67D-46F0-BDAE-73CD6D6966FE}"/>
    <dgm:cxn modelId="{E8D22D01-9C64-4596-966F-4C81FF7A003B}" type="presOf" srcId="{724C4685-AFF0-42AA-B508-AF9FD50CBE3C}" destId="{A3779337-1376-4CA2-9EE3-C66277CD5B62}" srcOrd="0" destOrd="1" presId="urn:microsoft.com/office/officeart/2005/8/layout/vList2"/>
    <dgm:cxn modelId="{79D4F703-31B7-4326-82D9-4631C3C459B8}" type="presOf" srcId="{E1FEB88E-816F-4EDE-8F09-D907063FE463}" destId="{C754AA4F-F376-403A-8397-6F9825EE6142}" srcOrd="0" destOrd="0" presId="urn:microsoft.com/office/officeart/2005/8/layout/vList2"/>
    <dgm:cxn modelId="{7FE77A19-142D-4505-AD26-BB67D382150C}" srcId="{6DD66E82-7A21-48D6-8FEF-53D8F4F01245}" destId="{E1FEB88E-816F-4EDE-8F09-D907063FE463}" srcOrd="0" destOrd="0" parTransId="{4ECE2D42-ED49-494E-8169-4429450CBBF0}" sibTransId="{2E8F477A-D41E-4CBF-B6D1-D5A8672947FB}"/>
    <dgm:cxn modelId="{449CBB1F-22F1-45B5-91C8-860BBA78A793}" srcId="{1A7D518A-C157-4155-BA10-7109C963F32C}" destId="{970ECB94-C9FB-4CAB-8BB6-A0F83538CDB0}" srcOrd="0" destOrd="0" parTransId="{68C3770A-98D7-4727-98D0-CFD09073EF8A}" sibTransId="{E1A405E0-87B2-4291-982D-0BFF89764A4A}"/>
    <dgm:cxn modelId="{4223A32E-26BC-479D-B8B9-C0EF25F51F5D}" srcId="{5C1D1316-E5FC-460B-AC09-FF83759931F0}" destId="{FCD6FD2E-1997-41A6-8890-A841DD7E3869}" srcOrd="0" destOrd="0" parTransId="{ED4A8912-8037-4451-A1A3-8F58959F9970}" sibTransId="{61B23335-93A2-4E44-8E3C-42A4E40B4A0A}"/>
    <dgm:cxn modelId="{38DB7834-6BEE-48CF-BA6A-97763AFA23FC}" srcId="{C95BC3FE-20C5-4788-A545-9FAE808ACBBA}" destId="{1D906A87-47C7-4B59-A516-06B4579DECA2}" srcOrd="0" destOrd="0" parTransId="{5204C376-89B4-4ACE-8E8F-591D3AE8AF55}" sibTransId="{27C1527C-3AB1-479D-BCCD-D9FEC9996319}"/>
    <dgm:cxn modelId="{9D8A955D-92F4-488F-B085-979EA5122567}" type="presOf" srcId="{6DD66E82-7A21-48D6-8FEF-53D8F4F01245}" destId="{D809B5E0-9242-4600-ABF0-61E9A00ADE38}" srcOrd="0" destOrd="0" presId="urn:microsoft.com/office/officeart/2005/8/layout/vList2"/>
    <dgm:cxn modelId="{D8318666-8E63-4797-B9AE-91B0003E3CCC}" type="presOf" srcId="{D2E039B0-6198-493A-AFF1-1296F39EC344}" destId="{0B50D814-FB96-4224-BFF5-7FFC360FCCFD}" srcOrd="0" destOrd="1" presId="urn:microsoft.com/office/officeart/2005/8/layout/vList2"/>
    <dgm:cxn modelId="{71E69E6B-A969-41C4-8502-C06C3991A346}" srcId="{FCDDFB7A-0A83-4860-8021-63359BF02854}" destId="{6DD66E82-7A21-48D6-8FEF-53D8F4F01245}" srcOrd="2" destOrd="0" parTransId="{6012D593-2FF1-498A-8BC8-34861F55D9FB}" sibTransId="{FC81F848-131C-42F4-A645-32B44DEC183E}"/>
    <dgm:cxn modelId="{90AE116D-3CA0-4BA6-B672-B639FA430D09}" srcId="{6DD66E82-7A21-48D6-8FEF-53D8F4F01245}" destId="{62959639-0235-4AEA-9335-C6CB880FA50E}" srcOrd="1" destOrd="0" parTransId="{9CE4181B-A0F0-419B-B5A1-975273333A52}" sibTransId="{219F1EA0-535D-47A8-85E6-E0565A6295AC}"/>
    <dgm:cxn modelId="{AEAB4E52-3726-46F7-8FFB-09DE27C39729}" type="presOf" srcId="{62959639-0235-4AEA-9335-C6CB880FA50E}" destId="{C754AA4F-F376-403A-8397-6F9825EE6142}" srcOrd="0" destOrd="1" presId="urn:microsoft.com/office/officeart/2005/8/layout/vList2"/>
    <dgm:cxn modelId="{0B101356-A647-408D-80E4-E9CA335CE048}" type="presOf" srcId="{1D906A87-47C7-4B59-A516-06B4579DECA2}" destId="{A3779337-1376-4CA2-9EE3-C66277CD5B62}" srcOrd="0" destOrd="0" presId="urn:microsoft.com/office/officeart/2005/8/layout/vList2"/>
    <dgm:cxn modelId="{918F3977-C406-42D4-9F06-3BC5A2B49F82}" srcId="{FCDDFB7A-0A83-4860-8021-63359BF02854}" destId="{C95BC3FE-20C5-4788-A545-9FAE808ACBBA}" srcOrd="0" destOrd="0" parTransId="{0E14C481-DF4D-4F24-A7B5-42B10A240AF0}" sibTransId="{A2B73D6D-0BD9-4B9A-99AA-E42A0B159302}"/>
    <dgm:cxn modelId="{6F68EA7B-76E3-42A1-A2A8-314F632E62C7}" srcId="{6DD66E82-7A21-48D6-8FEF-53D8F4F01245}" destId="{298922B3-EF7C-441A-BC93-36E670F21EB2}" srcOrd="2" destOrd="0" parTransId="{48C85FAD-A1E0-40C0-8ADB-76AEAD74A133}" sibTransId="{65DBACA9-CEFC-41C3-900B-6DD9BF9B0982}"/>
    <dgm:cxn modelId="{0F3D7E7D-49A5-486C-AAEA-DEE246416973}" type="presOf" srcId="{298922B3-EF7C-441A-BC93-36E670F21EB2}" destId="{C754AA4F-F376-403A-8397-6F9825EE6142}" srcOrd="0" destOrd="2" presId="urn:microsoft.com/office/officeart/2005/8/layout/vList2"/>
    <dgm:cxn modelId="{777F8784-9B78-4EFC-865F-2C84A4B1A907}" type="presOf" srcId="{FCDDFB7A-0A83-4860-8021-63359BF02854}" destId="{40E4E2C7-13EF-4C37-A504-A2FF1E3C9B28}" srcOrd="0" destOrd="0" presId="urn:microsoft.com/office/officeart/2005/8/layout/vList2"/>
    <dgm:cxn modelId="{C8904A8E-4166-406C-8230-D7DA6BB5D9F9}" srcId="{1A7D518A-C157-4155-BA10-7109C963F32C}" destId="{A32010A7-A0CE-446D-B9C9-13E56EECA910}" srcOrd="1" destOrd="0" parTransId="{2A91706D-3896-4C32-BBA2-225AA5C35D95}" sibTransId="{5EBE1D7D-07EE-4AFB-978A-EB0123263544}"/>
    <dgm:cxn modelId="{19B83390-B12C-482B-8794-7CCDFED56FF8}" srcId="{FCDDFB7A-0A83-4860-8021-63359BF02854}" destId="{1A7D518A-C157-4155-BA10-7109C963F32C}" srcOrd="3" destOrd="0" parTransId="{D19F8DF4-2596-4DCE-AF1E-200021B0988B}" sibTransId="{E4258E4B-570C-40E6-935D-CBBC0DFFB444}"/>
    <dgm:cxn modelId="{33C12DA0-AA34-4D48-9818-3A629DFED8F9}" type="presOf" srcId="{C95BC3FE-20C5-4788-A545-9FAE808ACBBA}" destId="{6282F739-97AD-47A6-9CD3-8912AAC103FA}" srcOrd="0" destOrd="0" presId="urn:microsoft.com/office/officeart/2005/8/layout/vList2"/>
    <dgm:cxn modelId="{E377BBA7-81FE-441D-9BEC-FF138CA0DBAE}" srcId="{5C1D1316-E5FC-460B-AC09-FF83759931F0}" destId="{D2E039B0-6198-493A-AFF1-1296F39EC344}" srcOrd="1" destOrd="0" parTransId="{61A2BFA6-4C49-4E0B-8F0F-A4C6A4D50150}" sibTransId="{4C778439-6702-480D-83FB-A2FDA9163EFE}"/>
    <dgm:cxn modelId="{CD6F29AF-00A1-4BFB-AE06-C62AB6980309}" srcId="{FCDDFB7A-0A83-4860-8021-63359BF02854}" destId="{5C1D1316-E5FC-460B-AC09-FF83759931F0}" srcOrd="1" destOrd="0" parTransId="{2B716319-3288-47CF-9B0E-9D603072F858}" sibTransId="{C32151C6-6DEB-4EA1-8FF7-DFB5DB1C936E}"/>
    <dgm:cxn modelId="{29CB74B1-4D8F-40FF-AB87-78D10D632EE9}" srcId="{C95BC3FE-20C5-4788-A545-9FAE808ACBBA}" destId="{724C4685-AFF0-42AA-B508-AF9FD50CBE3C}" srcOrd="1" destOrd="0" parTransId="{81441E98-8E4B-440D-B0C1-125F2B0C3FD1}" sibTransId="{FD9A581D-25AE-47C0-AD91-D14797690D0C}"/>
    <dgm:cxn modelId="{4E4D95B6-2BC6-410D-AE51-43CF79B51000}" type="presOf" srcId="{5C1D1316-E5FC-460B-AC09-FF83759931F0}" destId="{21928B6A-BCB2-4D6D-A3B5-F70D09C82629}" srcOrd="0" destOrd="0" presId="urn:microsoft.com/office/officeart/2005/8/layout/vList2"/>
    <dgm:cxn modelId="{032ADABB-20A4-4EC3-B760-2C606EEB3004}" type="presOf" srcId="{970ECB94-C9FB-4CAB-8BB6-A0F83538CDB0}" destId="{8D3C9117-DF96-4A21-988C-144425E51F46}" srcOrd="0" destOrd="0" presId="urn:microsoft.com/office/officeart/2005/8/layout/vList2"/>
    <dgm:cxn modelId="{D75576CA-2706-49FB-8E81-F6A3045A3932}" type="presOf" srcId="{1A7D518A-C157-4155-BA10-7109C963F32C}" destId="{08E7D39D-89B8-43BA-BDED-49FCB20AD0B5}" srcOrd="0" destOrd="0" presId="urn:microsoft.com/office/officeart/2005/8/layout/vList2"/>
    <dgm:cxn modelId="{FE3673E7-F8E9-43A1-8F1B-D6B6CC52DA8B}" type="presOf" srcId="{A32010A7-A0CE-446D-B9C9-13E56EECA910}" destId="{8D3C9117-DF96-4A21-988C-144425E51F46}" srcOrd="0" destOrd="1" presId="urn:microsoft.com/office/officeart/2005/8/layout/vList2"/>
    <dgm:cxn modelId="{0FBCE0F9-79BB-4D11-B95A-A1428321B0F6}" type="presOf" srcId="{FCD6FD2E-1997-41A6-8890-A841DD7E3869}" destId="{0B50D814-FB96-4224-BFF5-7FFC360FCCFD}" srcOrd="0" destOrd="0" presId="urn:microsoft.com/office/officeart/2005/8/layout/vList2"/>
    <dgm:cxn modelId="{050B04FC-4D7A-47AC-8FFC-2A2C60968098}" type="presOf" srcId="{B858B4F2-4C8E-4195-8E6D-EDCB5E9D5CDD}" destId="{0B50D814-FB96-4224-BFF5-7FFC360FCCFD}" srcOrd="0" destOrd="2" presId="urn:microsoft.com/office/officeart/2005/8/layout/vList2"/>
    <dgm:cxn modelId="{7DBFA8C9-6C13-4CA2-8C1D-1AC2F739D57A}" type="presParOf" srcId="{40E4E2C7-13EF-4C37-A504-A2FF1E3C9B28}" destId="{6282F739-97AD-47A6-9CD3-8912AAC103FA}" srcOrd="0" destOrd="0" presId="urn:microsoft.com/office/officeart/2005/8/layout/vList2"/>
    <dgm:cxn modelId="{FEC8E008-C60B-456C-B8B2-85245096D6D5}" type="presParOf" srcId="{40E4E2C7-13EF-4C37-A504-A2FF1E3C9B28}" destId="{A3779337-1376-4CA2-9EE3-C66277CD5B62}" srcOrd="1" destOrd="0" presId="urn:microsoft.com/office/officeart/2005/8/layout/vList2"/>
    <dgm:cxn modelId="{AB0A0714-003F-49A2-B91F-57BDEDC9A2A7}" type="presParOf" srcId="{40E4E2C7-13EF-4C37-A504-A2FF1E3C9B28}" destId="{21928B6A-BCB2-4D6D-A3B5-F70D09C82629}" srcOrd="2" destOrd="0" presId="urn:microsoft.com/office/officeart/2005/8/layout/vList2"/>
    <dgm:cxn modelId="{D4115257-B138-408B-B314-A64D5210EE50}" type="presParOf" srcId="{40E4E2C7-13EF-4C37-A504-A2FF1E3C9B28}" destId="{0B50D814-FB96-4224-BFF5-7FFC360FCCFD}" srcOrd="3" destOrd="0" presId="urn:microsoft.com/office/officeart/2005/8/layout/vList2"/>
    <dgm:cxn modelId="{1866597C-5A83-4ABE-88F2-0C642B07E229}" type="presParOf" srcId="{40E4E2C7-13EF-4C37-A504-A2FF1E3C9B28}" destId="{D809B5E0-9242-4600-ABF0-61E9A00ADE38}" srcOrd="4" destOrd="0" presId="urn:microsoft.com/office/officeart/2005/8/layout/vList2"/>
    <dgm:cxn modelId="{AB902777-61D1-4735-9F53-254A53E860F1}" type="presParOf" srcId="{40E4E2C7-13EF-4C37-A504-A2FF1E3C9B28}" destId="{C754AA4F-F376-403A-8397-6F9825EE6142}" srcOrd="5" destOrd="0" presId="urn:microsoft.com/office/officeart/2005/8/layout/vList2"/>
    <dgm:cxn modelId="{91254A5F-CDC6-40B3-9DE5-0985A82CEB90}" type="presParOf" srcId="{40E4E2C7-13EF-4C37-A504-A2FF1E3C9B28}" destId="{08E7D39D-89B8-43BA-BDED-49FCB20AD0B5}" srcOrd="6" destOrd="0" presId="urn:microsoft.com/office/officeart/2005/8/layout/vList2"/>
    <dgm:cxn modelId="{52274063-2574-44EB-A546-1F226ED45498}" type="presParOf" srcId="{40E4E2C7-13EF-4C37-A504-A2FF1E3C9B28}" destId="{8D3C9117-DF96-4A21-988C-144425E51F4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2F739-97AD-47A6-9CD3-8912AAC103FA}">
      <dsp:nvSpPr>
        <dsp:cNvPr id="0" name=""/>
        <dsp:cNvSpPr/>
      </dsp:nvSpPr>
      <dsp:spPr>
        <a:xfrm>
          <a:off x="0" y="113399"/>
          <a:ext cx="5584430" cy="551655"/>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Grains		</a:t>
          </a:r>
        </a:p>
      </dsp:txBody>
      <dsp:txXfrm>
        <a:off x="26930" y="140329"/>
        <a:ext cx="5530570" cy="497795"/>
      </dsp:txXfrm>
    </dsp:sp>
    <dsp:sp modelId="{A3779337-1376-4CA2-9EE3-C66277CD5B62}">
      <dsp:nvSpPr>
        <dsp:cNvPr id="0" name=""/>
        <dsp:cNvSpPr/>
      </dsp:nvSpPr>
      <dsp:spPr>
        <a:xfrm>
          <a:off x="0" y="665054"/>
          <a:ext cx="5584430"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3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Buy in bulk when able</a:t>
          </a:r>
        </a:p>
        <a:p>
          <a:pPr marL="171450" lvl="1" indent="-171450" algn="l" defTabSz="800100">
            <a:lnSpc>
              <a:spcPct val="90000"/>
            </a:lnSpc>
            <a:spcBef>
              <a:spcPct val="0"/>
            </a:spcBef>
            <a:spcAft>
              <a:spcPct val="20000"/>
            </a:spcAft>
            <a:buChar char="•"/>
          </a:pPr>
          <a:r>
            <a:rPr lang="en-US" sz="1800" kern="1200"/>
            <a:t>Day-old bread</a:t>
          </a:r>
        </a:p>
      </dsp:txBody>
      <dsp:txXfrm>
        <a:off x="0" y="665054"/>
        <a:ext cx="5584430" cy="630832"/>
      </dsp:txXfrm>
    </dsp:sp>
    <dsp:sp modelId="{21928B6A-BCB2-4D6D-A3B5-F70D09C82629}">
      <dsp:nvSpPr>
        <dsp:cNvPr id="0" name=""/>
        <dsp:cNvSpPr/>
      </dsp:nvSpPr>
      <dsp:spPr>
        <a:xfrm>
          <a:off x="0" y="1295887"/>
          <a:ext cx="5584430" cy="551655"/>
        </a:xfrm>
        <a:prstGeom prst="roundRect">
          <a:avLst/>
        </a:prstGeom>
        <a:solidFill>
          <a:schemeClr val="accent2">
            <a:hueOff val="-2918144"/>
            <a:satOff val="-2633"/>
            <a:lumOff val="-587"/>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Proteins		</a:t>
          </a:r>
        </a:p>
      </dsp:txBody>
      <dsp:txXfrm>
        <a:off x="26930" y="1322817"/>
        <a:ext cx="5530570" cy="497795"/>
      </dsp:txXfrm>
    </dsp:sp>
    <dsp:sp modelId="{0B50D814-FB96-4224-BFF5-7FFC360FCCFD}">
      <dsp:nvSpPr>
        <dsp:cNvPr id="0" name=""/>
        <dsp:cNvSpPr/>
      </dsp:nvSpPr>
      <dsp:spPr>
        <a:xfrm>
          <a:off x="0" y="1847542"/>
          <a:ext cx="558443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3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Meat-free proteins are low-cost and highly nutrient dense</a:t>
          </a:r>
        </a:p>
        <a:p>
          <a:pPr marL="171450" lvl="1" indent="-171450" algn="l" defTabSz="800100">
            <a:lnSpc>
              <a:spcPct val="90000"/>
            </a:lnSpc>
            <a:spcBef>
              <a:spcPct val="0"/>
            </a:spcBef>
            <a:spcAft>
              <a:spcPct val="20000"/>
            </a:spcAft>
            <a:buChar char="•"/>
          </a:pPr>
          <a:r>
            <a:rPr lang="en-US" sz="1800" kern="1200"/>
            <a:t>Look for managers specials or value packs</a:t>
          </a:r>
        </a:p>
        <a:p>
          <a:pPr marL="171450" lvl="1" indent="-171450" algn="l" defTabSz="800100">
            <a:lnSpc>
              <a:spcPct val="90000"/>
            </a:lnSpc>
            <a:spcBef>
              <a:spcPct val="0"/>
            </a:spcBef>
            <a:spcAft>
              <a:spcPct val="20000"/>
            </a:spcAft>
            <a:buChar char="•"/>
          </a:pPr>
          <a:r>
            <a:rPr lang="en-US" sz="1800" kern="1200" dirty="0"/>
            <a:t>Try canned fish </a:t>
          </a:r>
        </a:p>
      </dsp:txBody>
      <dsp:txXfrm>
        <a:off x="0" y="1847542"/>
        <a:ext cx="5584430" cy="1190250"/>
      </dsp:txXfrm>
    </dsp:sp>
    <dsp:sp modelId="{D809B5E0-9242-4600-ABF0-61E9A00ADE38}">
      <dsp:nvSpPr>
        <dsp:cNvPr id="0" name=""/>
        <dsp:cNvSpPr/>
      </dsp:nvSpPr>
      <dsp:spPr>
        <a:xfrm>
          <a:off x="0" y="3037792"/>
          <a:ext cx="5584430" cy="551655"/>
        </a:xfrm>
        <a:prstGeom prst="roundRect">
          <a:avLst/>
        </a:prstGeom>
        <a:solidFill>
          <a:schemeClr val="accent2">
            <a:hueOff val="-5836287"/>
            <a:satOff val="-5267"/>
            <a:lumOff val="-1175"/>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Fruits and Vegetables</a:t>
          </a:r>
        </a:p>
      </dsp:txBody>
      <dsp:txXfrm>
        <a:off x="26930" y="3064722"/>
        <a:ext cx="5530570" cy="497795"/>
      </dsp:txXfrm>
    </dsp:sp>
    <dsp:sp modelId="{C754AA4F-F376-403A-8397-6F9825EE6142}">
      <dsp:nvSpPr>
        <dsp:cNvPr id="0" name=""/>
        <dsp:cNvSpPr/>
      </dsp:nvSpPr>
      <dsp:spPr>
        <a:xfrm>
          <a:off x="0" y="3589447"/>
          <a:ext cx="558443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3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Buy in-season</a:t>
          </a:r>
        </a:p>
        <a:p>
          <a:pPr marL="171450" lvl="1" indent="-171450" algn="l" defTabSz="800100">
            <a:lnSpc>
              <a:spcPct val="90000"/>
            </a:lnSpc>
            <a:spcBef>
              <a:spcPct val="0"/>
            </a:spcBef>
            <a:spcAft>
              <a:spcPct val="20000"/>
            </a:spcAft>
            <a:buChar char="•"/>
          </a:pPr>
          <a:r>
            <a:rPr lang="en-US" sz="1800" kern="1200"/>
            <a:t>Buy frozen or canned</a:t>
          </a:r>
        </a:p>
        <a:p>
          <a:pPr marL="171450" lvl="1" indent="-171450" algn="l" defTabSz="800100">
            <a:lnSpc>
              <a:spcPct val="90000"/>
            </a:lnSpc>
            <a:spcBef>
              <a:spcPct val="0"/>
            </a:spcBef>
            <a:spcAft>
              <a:spcPct val="20000"/>
            </a:spcAft>
            <a:buChar char="•"/>
          </a:pPr>
          <a:r>
            <a:rPr lang="en-US" sz="1800" kern="1200">
              <a:hlinkClick xmlns:r="http://schemas.openxmlformats.org/officeDocument/2006/relationships" r:id="rId1"/>
            </a:rPr>
            <a:t>Seasonal Produce Guide | SNAP-Ed (usda.gov)</a:t>
          </a:r>
          <a:endParaRPr lang="en-US" sz="1800" kern="1200"/>
        </a:p>
      </dsp:txBody>
      <dsp:txXfrm>
        <a:off x="0" y="3589447"/>
        <a:ext cx="5584430" cy="1190250"/>
      </dsp:txXfrm>
    </dsp:sp>
    <dsp:sp modelId="{08E7D39D-89B8-43BA-BDED-49FCB20AD0B5}">
      <dsp:nvSpPr>
        <dsp:cNvPr id="0" name=""/>
        <dsp:cNvSpPr/>
      </dsp:nvSpPr>
      <dsp:spPr>
        <a:xfrm>
          <a:off x="0" y="4779697"/>
          <a:ext cx="5584430" cy="551655"/>
        </a:xfrm>
        <a:prstGeom prst="roundRect">
          <a:avLst/>
        </a:prstGeom>
        <a:solidFill>
          <a:schemeClr val="accent2">
            <a:hueOff val="-8754431"/>
            <a:satOff val="-7900"/>
            <a:lumOff val="-1762"/>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Dairy		</a:t>
          </a:r>
        </a:p>
      </dsp:txBody>
      <dsp:txXfrm>
        <a:off x="26930" y="4806627"/>
        <a:ext cx="5530570" cy="497795"/>
      </dsp:txXfrm>
    </dsp:sp>
    <dsp:sp modelId="{8D3C9117-DF96-4A21-988C-144425E51F46}">
      <dsp:nvSpPr>
        <dsp:cNvPr id="0" name=""/>
        <dsp:cNvSpPr/>
      </dsp:nvSpPr>
      <dsp:spPr>
        <a:xfrm>
          <a:off x="0" y="5331352"/>
          <a:ext cx="558443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3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Buy larger size and freeze extras</a:t>
          </a:r>
        </a:p>
        <a:p>
          <a:pPr marL="171450" lvl="1" indent="-171450" algn="l" defTabSz="800100">
            <a:lnSpc>
              <a:spcPct val="90000"/>
            </a:lnSpc>
            <a:spcBef>
              <a:spcPct val="0"/>
            </a:spcBef>
            <a:spcAft>
              <a:spcPct val="20000"/>
            </a:spcAft>
            <a:buChar char="•"/>
          </a:pPr>
          <a:r>
            <a:rPr lang="en-US" sz="1800" kern="1200"/>
            <a:t>Check the sell-by dates to find the freshest items that will last the longest</a:t>
          </a:r>
        </a:p>
      </dsp:txBody>
      <dsp:txXfrm>
        <a:off x="0" y="5331352"/>
        <a:ext cx="5584430" cy="8807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EDC666B-680E-494F-AC5F-EAA225858D20}" type="datetimeFigureOut">
              <a:rPr lang="en-US" smtClean="0"/>
              <a:t>11/7/2023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2EFE258-B3E9-444A-8DB0-DF779AC4080D}" type="slidenum">
              <a:rPr lang="en-US" smtClean="0"/>
              <a:t>‹#›</a:t>
            </a:fld>
            <a:endParaRPr lang="en-US" dirty="0"/>
          </a:p>
        </p:txBody>
      </p:sp>
    </p:spTree>
    <p:extLst>
      <p:ext uri="{BB962C8B-B14F-4D97-AF65-F5344CB8AC3E}">
        <p14:creationId xmlns:p14="http://schemas.microsoft.com/office/powerpoint/2010/main" val="182750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line.com/nutrition/foods-that-cause-food-poison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healthline.com/nutrition/11-health-benefits-of-fis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buFont typeface="Wingdings" panose="05000000000000000000" pitchFamily="2" charset="2"/>
              <a:buNone/>
            </a:pPr>
            <a:br>
              <a:rPr lang="en-US" dirty="0"/>
            </a:br>
            <a:r>
              <a:rPr lang="en-US" dirty="0"/>
              <a:t>	</a:t>
            </a:r>
            <a:endParaRPr lang="en-US" sz="800" dirty="0"/>
          </a:p>
          <a:p>
            <a:pPr lvl="1">
              <a:buClr>
                <a:schemeClr val="tx2"/>
              </a:buClr>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22EFE258-B3E9-444A-8DB0-DF779AC4080D}" type="slidenum">
              <a:rPr lang="en-US" smtClean="0"/>
              <a:t>1</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Utilize the nutrition label to make informed decisions</a:t>
            </a:r>
          </a:p>
          <a:p>
            <a:r>
              <a:rPr lang="en-US" sz="1000" dirty="0"/>
              <a:t>Label was updated in 2021 to include Added sugars (not just total sugars) and actual amounts of listed nutrients (rather than just percentage of daily value)</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Use the ingredients list to make sure you’re selecting items that you actually want.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Ex, if shopping for WG bread, don’t be fooled by labels that say “stoneground” or “cracked wheat” or “multigrain” as these don’t indicate if the item is a whole grain or not. Instead look on the ingredients list. 100% whole grain or 100% whole wheat should be the first listed ingredient and if it isn’t than it is quite possibly just white bread that’s been dyed with caramel coloring. Dietary fiber content should be at least 2.5 grams in a whole grain bread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 always recommend people check out the added sugar content of the food they’re eating as it can add up quickly (too much added sugar chronically is what can lead to DM2, CVD, metabolic disease, etc.)</a:t>
            </a:r>
          </a:p>
          <a:p>
            <a:endParaRPr lang="en-US" sz="1000" dirty="0"/>
          </a:p>
          <a:p>
            <a:r>
              <a:rPr lang="en-US" sz="1000" dirty="0"/>
              <a:t>Recommended by ADA that men eat &lt;36 grams of added sugar/day and women &lt;25 grams added sugar/day (for comparison, 1 bottle of </a:t>
            </a:r>
            <a:r>
              <a:rPr lang="en-US" sz="1000" dirty="0" err="1"/>
              <a:t>Dr.pepper</a:t>
            </a:r>
            <a:r>
              <a:rPr lang="en-US" sz="1000" dirty="0"/>
              <a:t> has ~64 grams added sugar!!)</a:t>
            </a:r>
          </a:p>
          <a:p>
            <a:endParaRPr lang="en-US" sz="1000" dirty="0"/>
          </a:p>
          <a:p>
            <a:r>
              <a:rPr lang="en-US" sz="1000" dirty="0"/>
              <a:t>Finally, as previously mentioned, look at “unit price” rather than total price for a more accurate representation of the “cost” of the item. Unit price can be used to compare the same type of goods sold in varying weights and amounts. For example, as you can see on the picture on the slide, the 6 oz yogurt is cheaper per item (at 72 cents) versus the 32 oz yogurt (1.62) but the UNIT PRICE per oz of yogurt is 12 cents for the small yogurt and only 5 cents for the larger yogurt. This is why buying in bulk is usually cheaper! </a:t>
            </a:r>
          </a:p>
        </p:txBody>
      </p:sp>
      <p:sp>
        <p:nvSpPr>
          <p:cNvPr id="4" name="Slide Number Placeholder 3"/>
          <p:cNvSpPr>
            <a:spLocks noGrp="1"/>
          </p:cNvSpPr>
          <p:nvPr>
            <p:ph type="sldNum" sz="quarter" idx="5"/>
          </p:nvPr>
        </p:nvSpPr>
        <p:spPr/>
        <p:txBody>
          <a:bodyPr/>
          <a:lstStyle/>
          <a:p>
            <a:fld id="{22EFE258-B3E9-444A-8DB0-DF779AC4080D}" type="slidenum">
              <a:rPr lang="en-US" smtClean="0"/>
              <a:t>10</a:t>
            </a:fld>
            <a:endParaRPr lang="en-US" dirty="0"/>
          </a:p>
        </p:txBody>
      </p:sp>
    </p:spTree>
    <p:extLst>
      <p:ext uri="{BB962C8B-B14F-4D97-AF65-F5344CB8AC3E}">
        <p14:creationId xmlns:p14="http://schemas.microsoft.com/office/powerpoint/2010/main" val="341510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0" fontAlgn="base" hangingPunct="0">
              <a:spcBef>
                <a:spcPct val="30000"/>
              </a:spcBef>
              <a:spcAft>
                <a:spcPct val="0"/>
              </a:spcAft>
              <a:defRPr/>
            </a:pPr>
            <a:r>
              <a:rPr lang="en-US" dirty="0"/>
              <a:t>Think about what is in your refrigerator right now.  </a:t>
            </a:r>
          </a:p>
          <a:p>
            <a:pPr defTabSz="881390" eaLnBrk="0" fontAlgn="base" hangingPunct="0">
              <a:spcBef>
                <a:spcPct val="30000"/>
              </a:spcBef>
              <a:spcAft>
                <a:spcPct val="0"/>
              </a:spcAft>
              <a:defRPr/>
            </a:pPr>
            <a:endParaRPr lang="en-US" dirty="0"/>
          </a:p>
          <a:p>
            <a:pPr marL="171519" indent="-171519">
              <a:buFontTx/>
              <a:buChar char="-"/>
            </a:pPr>
            <a:r>
              <a:rPr lang="en-US" dirty="0"/>
              <a:t>What are the first things you see when you look in there? What’s on the top shelf? What is most visible?</a:t>
            </a:r>
          </a:p>
          <a:p>
            <a:pPr marL="171519" indent="-171519">
              <a:buFontTx/>
              <a:buChar char="-"/>
            </a:pPr>
            <a:r>
              <a:rPr lang="en-US" dirty="0"/>
              <a:t>Are you  making it easy for yourself to grab healthy foods? Or are more snacks and junk food what you see and reach for first?</a:t>
            </a:r>
          </a:p>
          <a:p>
            <a:pPr marL="171519" indent="-171519">
              <a:buFontTx/>
              <a:buChar char="-"/>
            </a:pPr>
            <a:endParaRPr lang="en-US" dirty="0"/>
          </a:p>
          <a:p>
            <a:endParaRPr lang="en-US" sz="800" dirty="0"/>
          </a:p>
        </p:txBody>
      </p:sp>
      <p:sp>
        <p:nvSpPr>
          <p:cNvPr id="4" name="Slide Number Placeholder 3"/>
          <p:cNvSpPr>
            <a:spLocks noGrp="1"/>
          </p:cNvSpPr>
          <p:nvPr>
            <p:ph type="sldNum" sz="quarter" idx="10"/>
          </p:nvPr>
        </p:nvSpPr>
        <p:spPr/>
        <p:txBody>
          <a:bodyPr/>
          <a:lstStyle/>
          <a:p>
            <a:fld id="{22EFE258-B3E9-444A-8DB0-DF779AC4080D}" type="slidenum">
              <a:rPr lang="en-US" smtClean="0"/>
              <a:t>11</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*Go thru fridge layout on slide*</a:t>
            </a:r>
          </a:p>
          <a:p>
            <a:endParaRPr lang="en-US" baseline="0" dirty="0"/>
          </a:p>
          <a:p>
            <a:endParaRPr lang="en-US" dirty="0"/>
          </a:p>
          <a:p>
            <a:pPr defTabSz="881390" eaLnBrk="0" fontAlgn="base" hangingPunct="0">
              <a:spcBef>
                <a:spcPct val="30000"/>
              </a:spcBef>
              <a:spcAft>
                <a:spcPct val="0"/>
              </a:spcAft>
              <a:defRPr/>
            </a:pPr>
            <a:endParaRPr lang="en-US" dirty="0"/>
          </a:p>
          <a:p>
            <a:pPr defTabSz="881390" eaLnBrk="0" fontAlgn="base" hangingPunct="0">
              <a:spcBef>
                <a:spcPct val="30000"/>
              </a:spcBef>
              <a:spcAft>
                <a:spcPct val="0"/>
              </a:spcAft>
              <a:defRPr/>
            </a:pPr>
            <a:endParaRPr lang="en-US" dirty="0"/>
          </a:p>
          <a:p>
            <a:pPr defTabSz="88139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EFE258-B3E9-444A-8DB0-DF779AC4080D}" type="slidenum">
              <a:rPr lang="en-US" smtClean="0"/>
              <a:t>12</a:t>
            </a:fld>
            <a:endParaRPr lang="en-US" dirty="0"/>
          </a:p>
        </p:txBody>
      </p:sp>
    </p:spTree>
    <p:extLst>
      <p:ext uri="{BB962C8B-B14F-4D97-AF65-F5344CB8AC3E}">
        <p14:creationId xmlns:p14="http://schemas.microsoft.com/office/powerpoint/2010/main" val="204518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by Cornell university finds that the average person makes over 200 different food choices every day. </a:t>
            </a:r>
            <a:r>
              <a:rPr lang="en-US" baseline="0" dirty="0"/>
              <a:t> </a:t>
            </a:r>
            <a:r>
              <a:rPr lang="en-US" dirty="0"/>
              <a:t>What to have for breakfast, whether to eat the candy on</a:t>
            </a:r>
            <a:r>
              <a:rPr lang="en-US" baseline="0" dirty="0"/>
              <a:t> the desk or leave it, lunch that was prepped or grab some fast food, how to cook that veggie you bought, and the list goes on and on….</a:t>
            </a:r>
          </a:p>
          <a:p>
            <a:endParaRPr lang="en-US" baseline="0" dirty="0"/>
          </a:p>
          <a:p>
            <a:pPr defTabSz="440695" eaLnBrk="0" fontAlgn="base" hangingPunct="0">
              <a:spcBef>
                <a:spcPct val="30000"/>
              </a:spcBef>
              <a:spcAft>
                <a:spcPct val="0"/>
              </a:spcAft>
              <a:defRPr/>
            </a:pPr>
            <a:r>
              <a:rPr lang="en-US" baseline="0" dirty="0"/>
              <a:t>We are living in a temptation nation – constantly driving past restaurants, fast food, in offices with vending machines, seeing commercials for junk food, and this can certainly have an impact on your food choices.    </a:t>
            </a:r>
          </a:p>
          <a:p>
            <a:endParaRPr lang="en-US" baseline="0" dirty="0"/>
          </a:p>
          <a:p>
            <a:r>
              <a:rPr lang="en-US" baseline="0" dirty="0"/>
              <a:t>By making a few small changes to your overall nutrition environment, you can make a big difference in your health!</a:t>
            </a:r>
          </a:p>
          <a:p>
            <a:endParaRPr lang="en-US" baseline="0" dirty="0"/>
          </a:p>
          <a:p>
            <a:pPr defTabSz="881390" eaLnBrk="0" fontAlgn="base" hangingPunct="0">
              <a:spcBef>
                <a:spcPct val="30000"/>
              </a:spcBef>
              <a:spcAft>
                <a:spcPct val="0"/>
              </a:spcAft>
              <a:defRPr/>
            </a:pPr>
            <a:endParaRPr lang="en-US" b="1" u="sng" dirty="0"/>
          </a:p>
        </p:txBody>
      </p:sp>
      <p:sp>
        <p:nvSpPr>
          <p:cNvPr id="4" name="Slide Number Placeholder 3"/>
          <p:cNvSpPr>
            <a:spLocks noGrp="1"/>
          </p:cNvSpPr>
          <p:nvPr>
            <p:ph type="sldNum" sz="quarter" idx="10"/>
          </p:nvPr>
        </p:nvSpPr>
        <p:spPr/>
        <p:txBody>
          <a:bodyPr/>
          <a:lstStyle/>
          <a:p>
            <a:fld id="{22EFE258-B3E9-444A-8DB0-DF779AC4080D}" type="slidenum">
              <a:rPr lang="en-US" smtClean="0"/>
              <a:t>13</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eaLnBrk="0" fontAlgn="base" hangingPunct="0">
              <a:spcBef>
                <a:spcPct val="30000"/>
              </a:spcBef>
              <a:spcAft>
                <a:spcPct val="0"/>
              </a:spcAft>
              <a:defRPr/>
            </a:pPr>
            <a:r>
              <a:rPr lang="en-US" baseline="0" dirty="0"/>
              <a:t>Without even realizing it, many of us belong to the “see-food, reach food” club.  We’re programed to be “visual” thinkers/reactors.</a:t>
            </a:r>
          </a:p>
          <a:p>
            <a:pPr defTabSz="440695" eaLnBrk="0" fontAlgn="base" hangingPunct="0">
              <a:spcBef>
                <a:spcPct val="30000"/>
              </a:spcBef>
              <a:spcAft>
                <a:spcPct val="0"/>
              </a:spcAft>
              <a:defRPr/>
            </a:pPr>
            <a:r>
              <a:rPr lang="en-US" baseline="0" dirty="0"/>
              <a:t>More often than not, we see food and we reach for it EVEN if we’re not hungry!    </a:t>
            </a:r>
          </a:p>
          <a:p>
            <a:pPr defTabSz="440695" eaLnBrk="0" fontAlgn="base" hangingPunct="0">
              <a:spcBef>
                <a:spcPct val="30000"/>
              </a:spcBef>
              <a:spcAft>
                <a:spcPct val="0"/>
              </a:spcAft>
              <a:defRPr/>
            </a:pPr>
            <a:endParaRPr lang="en-US" baseline="0" dirty="0"/>
          </a:p>
          <a:p>
            <a:pPr defTabSz="440695" eaLnBrk="0" fontAlgn="base" hangingPunct="0">
              <a:spcBef>
                <a:spcPct val="30000"/>
              </a:spcBef>
              <a:spcAft>
                <a:spcPct val="0"/>
              </a:spcAft>
              <a:defRPr/>
            </a:pPr>
            <a:r>
              <a:rPr lang="en-US" baseline="0" dirty="0"/>
              <a:t>ASK:  Why do we do this?  </a:t>
            </a:r>
          </a:p>
          <a:p>
            <a:pPr defTabSz="440695" eaLnBrk="0" fontAlgn="base" hangingPunct="0">
              <a:spcBef>
                <a:spcPct val="30000"/>
              </a:spcBef>
              <a:spcAft>
                <a:spcPct val="0"/>
              </a:spcAft>
              <a:defRPr/>
            </a:pPr>
            <a:r>
              <a:rPr lang="en-US" baseline="0" dirty="0"/>
              <a:t>Because we can.  Because it is there, AND it is convenient/within arm’s reach.  </a:t>
            </a:r>
          </a:p>
          <a:p>
            <a:pPr defTabSz="440695" eaLnBrk="0" fontAlgn="base" hangingPunct="0">
              <a:spcBef>
                <a:spcPct val="30000"/>
              </a:spcBef>
              <a:spcAft>
                <a:spcPct val="0"/>
              </a:spcAft>
              <a:defRPr/>
            </a:pPr>
            <a:endParaRPr lang="en-US" baseline="0" dirty="0"/>
          </a:p>
          <a:p>
            <a:pPr defTabSz="440695" eaLnBrk="0" fontAlgn="base" hangingPunct="0">
              <a:spcBef>
                <a:spcPct val="30000"/>
              </a:spcBef>
              <a:spcAft>
                <a:spcPct val="0"/>
              </a:spcAft>
              <a:defRPr/>
            </a:pPr>
            <a:r>
              <a:rPr lang="en-US" baseline="0" dirty="0"/>
              <a:t>Therefore, something as simple as changing where and how you display food can make a huge difference in the food choices you make during the day.  </a:t>
            </a:r>
            <a:endParaRPr lang="en-US" dirty="0"/>
          </a:p>
          <a:p>
            <a:endParaRPr lang="en-US" baseline="0" dirty="0"/>
          </a:p>
          <a:p>
            <a:r>
              <a:rPr lang="en-US" baseline="0" dirty="0"/>
              <a:t>Let’s start with your kitchen.  </a:t>
            </a:r>
          </a:p>
          <a:p>
            <a:pPr defTabSz="881390" eaLnBrk="0" fontAlgn="base" hangingPunct="0">
              <a:spcBef>
                <a:spcPct val="30000"/>
              </a:spcBef>
              <a:spcAft>
                <a:spcPct val="0"/>
              </a:spcAft>
              <a:defRPr/>
            </a:pPr>
            <a:endParaRPr lang="en-US" b="1" u="sng" dirty="0"/>
          </a:p>
        </p:txBody>
      </p:sp>
      <p:sp>
        <p:nvSpPr>
          <p:cNvPr id="4" name="Slide Number Placeholder 3"/>
          <p:cNvSpPr>
            <a:spLocks noGrp="1"/>
          </p:cNvSpPr>
          <p:nvPr>
            <p:ph type="sldNum" sz="quarter" idx="10"/>
          </p:nvPr>
        </p:nvSpPr>
        <p:spPr/>
        <p:txBody>
          <a:bodyPr/>
          <a:lstStyle/>
          <a:p>
            <a:fld id="{22EFE258-B3E9-444A-8DB0-DF779AC4080D}" type="slidenum">
              <a:rPr lang="en-US" smtClean="0"/>
              <a:t>14</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less nutritious choices out of sight and out of mind, make consuming these foods at home inconvenient!</a:t>
            </a:r>
          </a:p>
          <a:p>
            <a:endParaRPr lang="en-US" dirty="0"/>
          </a:p>
          <a:p>
            <a:r>
              <a:rPr lang="en-US" dirty="0"/>
              <a:t>To start, either do not</a:t>
            </a:r>
            <a:r>
              <a:rPr lang="en-US" baseline="0" dirty="0"/>
              <a:t> bring junk home in the first place, If you do, I encourage you to start by only buying 1 or 2 “treat items” per shopping to limit how much is in your house. Additionally, consider single-serving snacks to avoid overeating/larger portion sizes of treats. This is more expensive though, so if this is not an option, consider getting a larger bag and portioning it out yourself right when you get home. </a:t>
            </a:r>
          </a:p>
          <a:p>
            <a:endParaRPr lang="en-US" baseline="0" dirty="0"/>
          </a:p>
          <a:p>
            <a:r>
              <a:rPr lang="en-US" dirty="0"/>
              <a:t>Another study out of Cornell University has</a:t>
            </a:r>
            <a:r>
              <a:rPr lang="en-US" baseline="0" dirty="0"/>
              <a:t> shown that we are 3 times more likely to eat the first edible item we see at home than the fifth. What this means is that by simply moving items to another room and/or a dark cupboard in your kitchen, it makes it significantly more likely that you’ll forget about and skip that not-so-healthy choice all-together.  </a:t>
            </a:r>
          </a:p>
          <a:p>
            <a:endParaRPr lang="en-US" sz="800" dirty="0"/>
          </a:p>
          <a:p>
            <a:pPr defTabSz="881390" eaLnBrk="0" fontAlgn="base" hangingPunct="0">
              <a:spcBef>
                <a:spcPct val="30000"/>
              </a:spcBef>
              <a:spcAft>
                <a:spcPct val="0"/>
              </a:spcAft>
              <a:defRPr/>
            </a:pPr>
            <a:endParaRPr lang="en-US" dirty="0"/>
          </a:p>
          <a:p>
            <a:pPr defTabSz="881390" eaLnBrk="0" fontAlgn="base" hangingPunct="0">
              <a:spcBef>
                <a:spcPct val="30000"/>
              </a:spcBef>
              <a:spcAft>
                <a:spcPct val="0"/>
              </a:spcAft>
              <a:defRPr/>
            </a:pPr>
            <a:endParaRPr lang="en-US" dirty="0"/>
          </a:p>
          <a:p>
            <a:pPr defTabSz="88139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EFE258-B3E9-444A-8DB0-DF779AC4080D}" type="slidenum">
              <a:rPr lang="en-US" smtClean="0"/>
              <a:t>15</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you’ve made the unhealthy choices inconvenient, make the healthier choices front and center.  </a:t>
            </a:r>
          </a:p>
          <a:p>
            <a:endParaRPr lang="en-US" baseline="0" dirty="0"/>
          </a:p>
          <a:p>
            <a:r>
              <a:rPr lang="en-US" b="1" baseline="0" dirty="0"/>
              <a:t>What are some ways you make healthier foods more convenient?</a:t>
            </a:r>
          </a:p>
          <a:p>
            <a:r>
              <a:rPr lang="en-US" baseline="0" dirty="0"/>
              <a:t>Improve visibility- Fill a bowl with fruit and put it on your counter-top, keep healthy options front and center</a:t>
            </a:r>
          </a:p>
          <a:p>
            <a:r>
              <a:rPr lang="en-US" baseline="0" dirty="0"/>
              <a:t>Create a dedicated leftovers/meal prepped section that is easy to grab a portioned container of</a:t>
            </a:r>
          </a:p>
          <a:p>
            <a:r>
              <a:rPr lang="en-US" baseline="0" dirty="0"/>
              <a:t>Prepare snack trays/bags (protein, carb, veggie, fruit) to grab when you’re running out the door to keep from grabbing less nutrient-dense snacks!</a:t>
            </a:r>
          </a:p>
          <a:p>
            <a:endParaRPr lang="en-US" baseline="0" dirty="0"/>
          </a:p>
          <a:p>
            <a:endParaRPr lang="en-US" baseline="0" dirty="0"/>
          </a:p>
          <a:p>
            <a:endParaRPr lang="en-US" baseline="0" dirty="0"/>
          </a:p>
          <a:p>
            <a:endParaRPr lang="en-US" baseline="0" dirty="0"/>
          </a:p>
          <a:p>
            <a:endParaRPr lang="en-US" dirty="0"/>
          </a:p>
          <a:p>
            <a:pPr defTabSz="881390" eaLnBrk="0" fontAlgn="base" hangingPunct="0">
              <a:spcBef>
                <a:spcPct val="30000"/>
              </a:spcBef>
              <a:spcAft>
                <a:spcPct val="0"/>
              </a:spcAft>
              <a:defRPr/>
            </a:pPr>
            <a:endParaRPr lang="en-US" dirty="0"/>
          </a:p>
          <a:p>
            <a:pPr defTabSz="881390" eaLnBrk="0" fontAlgn="base" hangingPunct="0">
              <a:spcBef>
                <a:spcPct val="30000"/>
              </a:spcBef>
              <a:spcAft>
                <a:spcPct val="0"/>
              </a:spcAft>
              <a:defRPr/>
            </a:pPr>
            <a:endParaRPr lang="en-US" dirty="0"/>
          </a:p>
          <a:p>
            <a:pPr defTabSz="88139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EFE258-B3E9-444A-8DB0-DF779AC4080D}" type="slidenum">
              <a:rPr lang="en-US" smtClean="0"/>
              <a:t>16</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eaLnBrk="0" fontAlgn="base" hangingPunct="0">
              <a:spcBef>
                <a:spcPct val="30000"/>
              </a:spcBef>
              <a:spcAft>
                <a:spcPct val="0"/>
              </a:spcAft>
              <a:defRPr/>
            </a:pPr>
            <a:r>
              <a:rPr lang="en-US" dirty="0"/>
              <a:t>Final tips and tricks for healthy decision making</a:t>
            </a:r>
          </a:p>
          <a:p>
            <a:pPr defTabSz="440695" eaLnBrk="0" fontAlgn="base" hangingPunct="0">
              <a:spcBef>
                <a:spcPct val="30000"/>
              </a:spcBef>
              <a:spcAft>
                <a:spcPct val="0"/>
              </a:spcAft>
              <a:defRPr/>
            </a:pPr>
            <a:endParaRPr lang="en-US" baseline="0" dirty="0"/>
          </a:p>
          <a:p>
            <a:pPr marL="0" indent="0" defTabSz="440695" eaLnBrk="0" fontAlgn="base" hangingPunct="0">
              <a:spcBef>
                <a:spcPct val="30000"/>
              </a:spcBef>
              <a:spcAft>
                <a:spcPct val="0"/>
              </a:spcAft>
              <a:buNone/>
              <a:defRPr/>
            </a:pPr>
            <a:r>
              <a:rPr lang="en-US" baseline="0" dirty="0"/>
              <a:t>1. Use smaller plates (10” or less). It’s been found that simply swapping for a 12 inch to 10-inch plate makes the average person eat 22% less. Remember the ideal situation is not always to eat less (depending on your goals) but smaller plates can help us to eat more mindfully and stop eating when we’re full rather than just playing the clean plate game.</a:t>
            </a:r>
          </a:p>
          <a:p>
            <a:pPr defTabSz="440695" eaLnBrk="0" fontAlgn="base" hangingPunct="0">
              <a:spcBef>
                <a:spcPct val="30000"/>
              </a:spcBef>
              <a:spcAft>
                <a:spcPct val="0"/>
              </a:spcAft>
              <a:defRPr/>
            </a:pPr>
            <a:endParaRPr lang="en-US" baseline="0" dirty="0"/>
          </a:p>
          <a:p>
            <a:pPr marL="0" indent="0" defTabSz="440695" eaLnBrk="0" fontAlgn="base" hangingPunct="0">
              <a:spcBef>
                <a:spcPct val="30000"/>
              </a:spcBef>
              <a:spcAft>
                <a:spcPct val="0"/>
              </a:spcAft>
              <a:buNone/>
              <a:defRPr/>
            </a:pPr>
            <a:r>
              <a:rPr lang="en-US" dirty="0"/>
              <a:t>2. Several studies</a:t>
            </a:r>
            <a:r>
              <a:rPr lang="en-US" baseline="0" dirty="0"/>
              <a:t> from Cornell University show a strong relationship between large bags of snack items and our tendency to overeat from these larger bags d/t mindless eating (eating in front of TV, video games, etc.). Be aware of this when sitting down to a snack, and portion it out before you sit down</a:t>
            </a:r>
          </a:p>
          <a:p>
            <a:pPr marL="228600" indent="-228600" defTabSz="440695" eaLnBrk="0" fontAlgn="base" hangingPunct="0">
              <a:spcBef>
                <a:spcPct val="30000"/>
              </a:spcBef>
              <a:spcAft>
                <a:spcPct val="0"/>
              </a:spcAft>
              <a:buAutoNum type="arabicPeriod" startAt="3"/>
              <a:defRPr/>
            </a:pPr>
            <a:endParaRPr lang="en-US" baseline="0" dirty="0"/>
          </a:p>
          <a:p>
            <a:pPr defTabSz="440695" eaLnBrk="0" fontAlgn="base" hangingPunct="0">
              <a:spcBef>
                <a:spcPct val="30000"/>
              </a:spcBef>
              <a:spcAft>
                <a:spcPct val="0"/>
              </a:spcAft>
              <a:defRPr/>
            </a:pPr>
            <a:r>
              <a:rPr lang="en-US" baseline="0" dirty="0"/>
              <a:t>3. Store all your perishable items in airtight containers and bags to avoid them going stale and causing you to throw away uneaten food. </a:t>
            </a:r>
          </a:p>
          <a:p>
            <a:pPr defTabSz="440695" eaLnBrk="0" fontAlgn="base" hangingPunct="0">
              <a:spcBef>
                <a:spcPct val="30000"/>
              </a:spcBef>
              <a:spcAft>
                <a:spcPct val="0"/>
              </a:spcAft>
              <a:defRPr/>
            </a:pPr>
            <a:endParaRPr lang="en-US" baseline="0" dirty="0"/>
          </a:p>
          <a:p>
            <a:endParaRPr lang="en-US" dirty="0"/>
          </a:p>
          <a:p>
            <a:endParaRPr lang="en-US" b="1" u="sng" dirty="0"/>
          </a:p>
        </p:txBody>
      </p:sp>
      <p:sp>
        <p:nvSpPr>
          <p:cNvPr id="4" name="Slide Number Placeholder 3"/>
          <p:cNvSpPr>
            <a:spLocks noGrp="1"/>
          </p:cNvSpPr>
          <p:nvPr>
            <p:ph type="sldNum" sz="quarter" idx="10"/>
          </p:nvPr>
        </p:nvSpPr>
        <p:spPr/>
        <p:txBody>
          <a:bodyPr/>
          <a:lstStyle/>
          <a:p>
            <a:fld id="{22EFE258-B3E9-444A-8DB0-DF779AC4080D}" type="slidenum">
              <a:rPr lang="en-US" smtClean="0"/>
              <a:t>17</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Here are some potential food assistance program (depending on where you live there may be more/different resources in your community) but I recommend you explore what your options are! </a:t>
            </a:r>
          </a:p>
          <a:p>
            <a:endParaRPr lang="en-US" b="1" u="sng" dirty="0"/>
          </a:p>
        </p:txBody>
      </p:sp>
      <p:sp>
        <p:nvSpPr>
          <p:cNvPr id="4" name="Slide Number Placeholder 3"/>
          <p:cNvSpPr>
            <a:spLocks noGrp="1"/>
          </p:cNvSpPr>
          <p:nvPr>
            <p:ph type="sldNum" sz="quarter" idx="10"/>
          </p:nvPr>
        </p:nvSpPr>
        <p:spPr/>
        <p:txBody>
          <a:bodyPr/>
          <a:lstStyle/>
          <a:p>
            <a:fld id="{22EFE258-B3E9-444A-8DB0-DF779AC4080D}" type="slidenum">
              <a:rPr lang="en-US" smtClean="0"/>
              <a:t>18</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sz="1100" dirty="0"/>
          </a:p>
        </p:txBody>
      </p:sp>
      <p:sp>
        <p:nvSpPr>
          <p:cNvPr id="4" name="Slide Number Placeholder 3"/>
          <p:cNvSpPr>
            <a:spLocks noGrp="1"/>
          </p:cNvSpPr>
          <p:nvPr>
            <p:ph type="sldNum" sz="quarter" idx="10"/>
          </p:nvPr>
        </p:nvSpPr>
        <p:spPr/>
        <p:txBody>
          <a:bodyPr/>
          <a:lstStyle/>
          <a:p>
            <a:fld id="{22EFE258-B3E9-444A-8DB0-DF779AC4080D}" type="slidenum">
              <a:rPr lang="en-US" smtClean="0"/>
              <a:t>19</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With grocery prices continuing to increase, it is more challenging now than ever, to put healthy affordable meals on the table. </a:t>
            </a:r>
          </a:p>
          <a:p>
            <a:endParaRPr lang="en-US" sz="1200" b="1" i="0" dirty="0"/>
          </a:p>
          <a:p>
            <a:r>
              <a:rPr lang="en-US" sz="1200" b="1" i="0" dirty="0"/>
              <a:t>A financial analysis done by Forbes found that eating out is (in general) 5 times more expensive than cooking at home! If you’re trying to eat healthier and save some money, meal prepping will be crucial for you!</a:t>
            </a:r>
          </a:p>
          <a:p>
            <a:endParaRPr lang="en-US" sz="1200" b="1" i="0" dirty="0"/>
          </a:p>
          <a:p>
            <a:r>
              <a:rPr lang="en-US" sz="1200" b="1" i="0" dirty="0"/>
              <a:t>By listening to this presentation, I hope that you can take home some ideas to plan nutritious meals at home and feel confident grocery shopping and knowing that you are making the best financial and nutritional decisions for yourself and your families. </a:t>
            </a:r>
          </a:p>
          <a:p>
            <a:endParaRPr lang="en-US" altLang="en-US" sz="1200" b="1" i="0" dirty="0"/>
          </a:p>
          <a:p>
            <a:r>
              <a:rPr lang="en-US" altLang="en-US" sz="1200" b="1" i="0" dirty="0"/>
              <a:t>Today we will (read from slide)…..</a:t>
            </a:r>
            <a:endParaRPr lang="en-US" altLang="en-US" sz="1200" dirty="0"/>
          </a:p>
          <a:p>
            <a:pPr marL="0" lvl="1" defTabSz="440670">
              <a:defRPr/>
            </a:pPr>
            <a:endParaRPr lang="en-US" altLang="en-US" dirty="0"/>
          </a:p>
        </p:txBody>
      </p:sp>
      <p:sp>
        <p:nvSpPr>
          <p:cNvPr id="4" name="Slide Number Placeholder 3"/>
          <p:cNvSpPr>
            <a:spLocks noGrp="1"/>
          </p:cNvSpPr>
          <p:nvPr>
            <p:ph type="sldNum" sz="quarter" idx="10"/>
          </p:nvPr>
        </p:nvSpPr>
        <p:spPr/>
        <p:txBody>
          <a:bodyPr/>
          <a:lstStyle/>
          <a:p>
            <a:fld id="{22EFE258-B3E9-444A-8DB0-DF779AC4080D}" type="slidenum">
              <a:rPr lang="en-US" smtClean="0"/>
              <a:t>2</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EFE258-B3E9-444A-8DB0-DF779AC4080D}" type="slidenum">
              <a:rPr lang="en-US" smtClean="0"/>
              <a:t>20</a:t>
            </a:fld>
            <a:endParaRPr lang="en-US" dirty="0"/>
          </a:p>
        </p:txBody>
      </p:sp>
    </p:spTree>
    <p:extLst>
      <p:ext uri="{BB962C8B-B14F-4D97-AF65-F5344CB8AC3E}">
        <p14:creationId xmlns:p14="http://schemas.microsoft.com/office/powerpoint/2010/main" val="22419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0695" eaLnBrk="0" fontAlgn="base" hangingPunct="0">
              <a:spcBef>
                <a:spcPct val="30000"/>
              </a:spcBef>
              <a:spcAft>
                <a:spcPct val="0"/>
              </a:spcAft>
              <a:defRPr/>
            </a:pPr>
            <a:r>
              <a:rPr lang="en-US" b="0" dirty="0"/>
              <a:t>The first step in this process is to plan</a:t>
            </a:r>
            <a:r>
              <a:rPr lang="en-US" b="0" baseline="0" dirty="0"/>
              <a:t> your meals for the week ahead! Don’t wait until the week-of</a:t>
            </a:r>
          </a:p>
          <a:p>
            <a:pPr marL="0" lvl="1" defTabSz="440695" eaLnBrk="0" fontAlgn="base" hangingPunct="0">
              <a:spcBef>
                <a:spcPct val="30000"/>
              </a:spcBef>
              <a:spcAft>
                <a:spcPct val="0"/>
              </a:spcAft>
              <a:defRPr/>
            </a:pPr>
            <a:endParaRPr lang="en-US" b="1" baseline="0" dirty="0"/>
          </a:p>
          <a:p>
            <a:pPr marL="0" lvl="1" defTabSz="440695" eaLnBrk="0" fontAlgn="base" hangingPunct="0">
              <a:spcBef>
                <a:spcPct val="30000"/>
              </a:spcBef>
              <a:spcAft>
                <a:spcPct val="0"/>
              </a:spcAft>
              <a:defRPr/>
            </a:pPr>
            <a:r>
              <a:rPr lang="en-US" b="0" baseline="0" dirty="0"/>
              <a:t>Utilize online resources! They have tons of great ideas and inspiration for themes/new recipes/etc. </a:t>
            </a:r>
            <a:r>
              <a:rPr lang="en-US" b="0" baseline="0" dirty="0">
                <a:highlight>
                  <a:srgbClr val="FFFF00"/>
                </a:highlight>
              </a:rPr>
              <a:t>HIGHLIGHT USDA MYPLATE</a:t>
            </a:r>
          </a:p>
          <a:p>
            <a:pPr marL="0" lvl="1" defTabSz="440695" eaLnBrk="0" fontAlgn="base" hangingPunct="0">
              <a:spcBef>
                <a:spcPct val="30000"/>
              </a:spcBef>
              <a:spcAft>
                <a:spcPct val="0"/>
              </a:spcAft>
              <a:defRPr/>
            </a:pPr>
            <a:br>
              <a:rPr lang="en-US" dirty="0">
                <a:effectLst/>
              </a:rPr>
            </a:br>
            <a:r>
              <a:rPr lang="en-US" dirty="0">
                <a:effectLst/>
              </a:rPr>
              <a:t>Plan meals based on what’s already in your refrigerator- utilize leftovers and items that need to be used sooner than later to avoid food waste. Remember, food waste = money waste!  </a:t>
            </a:r>
          </a:p>
          <a:p>
            <a:pPr marL="0" lvl="1" defTabSz="440695" eaLnBrk="0" fontAlgn="base" hangingPunct="0">
              <a:spcBef>
                <a:spcPct val="30000"/>
              </a:spcBef>
              <a:spcAft>
                <a:spcPct val="0"/>
              </a:spcAft>
              <a:defRPr/>
            </a:pPr>
            <a:endParaRPr lang="en-US" dirty="0">
              <a:effectLst/>
            </a:endParaRPr>
          </a:p>
          <a:p>
            <a:pPr marL="0" lvl="1" defTabSz="440695" eaLnBrk="0" fontAlgn="base" hangingPunct="0">
              <a:spcBef>
                <a:spcPct val="30000"/>
              </a:spcBef>
              <a:spcAft>
                <a:spcPct val="0"/>
              </a:spcAft>
              <a:defRPr/>
            </a:pPr>
            <a:r>
              <a:rPr lang="en-US" dirty="0">
                <a:effectLst/>
              </a:rPr>
              <a:t>Schedule what day you’re going to grocery shop and what day/days you're going to meal prep- stick to it!</a:t>
            </a:r>
          </a:p>
          <a:p>
            <a:pPr marL="0" lvl="1" defTabSz="440695" eaLnBrk="0" fontAlgn="base" hangingPunct="0">
              <a:spcBef>
                <a:spcPct val="30000"/>
              </a:spcBef>
              <a:spcAft>
                <a:spcPct val="0"/>
              </a:spcAft>
              <a:defRPr/>
            </a:pPr>
            <a:endParaRPr lang="en-US" dirty="0">
              <a:effectLst/>
            </a:endParaRPr>
          </a:p>
          <a:p>
            <a:pPr marL="0" lvl="1" defTabSz="440695" eaLnBrk="0" fontAlgn="base" hangingPunct="0">
              <a:spcBef>
                <a:spcPct val="30000"/>
              </a:spcBef>
              <a:spcAft>
                <a:spcPct val="0"/>
              </a:spcAft>
              <a:defRPr/>
            </a:pPr>
            <a:r>
              <a:rPr lang="en-US" dirty="0">
                <a:effectLst/>
              </a:rPr>
              <a:t>Recipe for success with finding recipes: Start with a protein, add a grain, add a fruits and veggies, add healthy fat, and STRETCH it (ex make a lot of chicken and it can be used for enchiladas one night, a soup one night, and a casserole one night)</a:t>
            </a:r>
          </a:p>
          <a:p>
            <a:pPr marL="0" lvl="1" defTabSz="440695" eaLnBrk="0" fontAlgn="base" hangingPunct="0">
              <a:spcBef>
                <a:spcPct val="30000"/>
              </a:spcBef>
              <a:spcAft>
                <a:spcPct val="0"/>
              </a:spcAft>
              <a:defRPr/>
            </a:pPr>
            <a:r>
              <a:rPr lang="en-US" dirty="0">
                <a:effectLst/>
              </a:rPr>
              <a:t> </a:t>
            </a:r>
            <a:endParaRPr lang="en-US" dirty="0"/>
          </a:p>
        </p:txBody>
      </p:sp>
      <p:sp>
        <p:nvSpPr>
          <p:cNvPr id="4" name="Slide Number Placeholder 3"/>
          <p:cNvSpPr>
            <a:spLocks noGrp="1"/>
          </p:cNvSpPr>
          <p:nvPr>
            <p:ph type="sldNum" sz="quarter" idx="10"/>
          </p:nvPr>
        </p:nvSpPr>
        <p:spPr/>
        <p:txBody>
          <a:bodyPr/>
          <a:lstStyle/>
          <a:p>
            <a:fld id="{22EFE258-B3E9-444A-8DB0-DF779AC4080D}" type="slidenum">
              <a:rPr lang="en-US" smtClean="0"/>
              <a:t>3</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It is crucial to be realistic about what works best with your lifestyle so that you are successful when making decisions about meal prepping. There are various ways to meal prep, so everyone can find a suitable meal preparation style. </a:t>
            </a:r>
          </a:p>
          <a:p>
            <a:endParaRPr lang="en-US" dirty="0">
              <a:effectLst/>
            </a:endParaRPr>
          </a:p>
          <a:p>
            <a:r>
              <a:rPr lang="en-US" b="1" dirty="0">
                <a:effectLst/>
              </a:rPr>
              <a:t>Batch cooking:</a:t>
            </a:r>
            <a:r>
              <a:rPr lang="en-US" dirty="0">
                <a:effectLst/>
              </a:rPr>
              <a:t> Making large batches of a specific recipe, then splitting it into individual portions to be frozen and eaten over the next few months. These make for popular warm lunch or dinner options. Not a great plan if you don’t like frozen foods, good for variety since you can have a number of recipes frozen at once and you choose what you’re in the mood for day of.</a:t>
            </a:r>
          </a:p>
          <a:p>
            <a:r>
              <a:rPr lang="en-US" b="1" dirty="0">
                <a:effectLst/>
              </a:rPr>
              <a:t>Individually portioned meals:</a:t>
            </a:r>
            <a:r>
              <a:rPr lang="en-US" dirty="0">
                <a:effectLst/>
              </a:rPr>
              <a:t> Preparing fresh meals and portioning them into individual grab-and-go portions to be refrigerated and eaten over the next few days. This is particularly handy for quick lunches. Great if you don’t mind eating the same meal multiple times in a week.</a:t>
            </a:r>
          </a:p>
          <a:p>
            <a:r>
              <a:rPr lang="en-US" b="1" dirty="0">
                <a:effectLst/>
              </a:rPr>
              <a:t>Ready-to-cook ingredients:</a:t>
            </a:r>
            <a:r>
              <a:rPr lang="en-US" dirty="0">
                <a:effectLst/>
              </a:rPr>
              <a:t> Prepping the ingredients required for specific meals ahead of time as a way to cut down on cooking time in the kitchen, not preparing full recipes (ex cutting up produce but not actually cooking it in a recipe until day of)</a:t>
            </a:r>
          </a:p>
          <a:p>
            <a:endParaRPr lang="en-US" dirty="0">
              <a:effectLst/>
            </a:endParaRPr>
          </a:p>
          <a:p>
            <a:r>
              <a:rPr lang="en-US" dirty="0">
                <a:effectLst/>
              </a:rPr>
              <a:t>The different meal-prepping methods can also be mixed and matched depending on your own circumstances. Start by choosing the most appealing method, then slowly experiment with the others to determine what suits you best.</a:t>
            </a:r>
          </a:p>
          <a:p>
            <a:endParaRPr lang="en-US" dirty="0">
              <a:effectLst/>
            </a:endParaRPr>
          </a:p>
        </p:txBody>
      </p:sp>
      <p:sp>
        <p:nvSpPr>
          <p:cNvPr id="4" name="Slide Number Placeholder 3"/>
          <p:cNvSpPr>
            <a:spLocks noGrp="1"/>
          </p:cNvSpPr>
          <p:nvPr>
            <p:ph type="sldNum" sz="quarter" idx="10"/>
          </p:nvPr>
        </p:nvSpPr>
        <p:spPr/>
        <p:txBody>
          <a:bodyPr/>
          <a:lstStyle/>
          <a:p>
            <a:fld id="{22EFE258-B3E9-444A-8DB0-DF779AC4080D}" type="slidenum">
              <a:rPr lang="en-US" smtClean="0"/>
              <a:t>4</a:t>
            </a:fld>
            <a:endParaRPr lang="en-US" dirty="0"/>
          </a:p>
        </p:txBody>
      </p:sp>
    </p:spTree>
    <p:extLst>
      <p:ext uri="{BB962C8B-B14F-4D97-AF65-F5344CB8AC3E}">
        <p14:creationId xmlns:p14="http://schemas.microsoft.com/office/powerpoint/2010/main" val="4351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ffectLst/>
              </a:rPr>
              <a:t>Many people avoid meal prep because they are not comfortable in a kitchen. The only way to become proficient is to practice! Become familiar with different cooking methods, how much time they take, and which ones are healthier methods of preparation.</a:t>
            </a:r>
          </a:p>
          <a:p>
            <a:pPr marL="0" indent="0">
              <a:buNone/>
            </a:pPr>
            <a:endParaRPr lang="en-US" dirty="0">
              <a:effectLst/>
            </a:endParaRPr>
          </a:p>
          <a:p>
            <a:pPr marL="0" indent="0">
              <a:buNone/>
            </a:pPr>
            <a:r>
              <a:rPr lang="en-US" dirty="0">
                <a:effectLst/>
              </a:rPr>
              <a:t>Healthier/lower fat cooking methods: Steaming, poaching, boiling, grilling, roasting, etc.</a:t>
            </a:r>
          </a:p>
          <a:p>
            <a:pPr marL="0" indent="0">
              <a:buNone/>
            </a:pPr>
            <a:endParaRPr lang="en-US" dirty="0">
              <a:effectLst/>
            </a:endParaRPr>
          </a:p>
          <a:p>
            <a:pPr marL="0" indent="0">
              <a:buNone/>
            </a:pPr>
            <a:r>
              <a:rPr lang="en-US" dirty="0">
                <a:effectLst/>
              </a:rPr>
              <a:t>Less healthy cooking methods: Pan frying, deep frying</a:t>
            </a:r>
          </a:p>
          <a:p>
            <a:pPr marL="0" indent="0">
              <a:buNone/>
            </a:pPr>
            <a:endParaRPr lang="en-US" dirty="0">
              <a:effectLst/>
            </a:endParaRPr>
          </a:p>
          <a:p>
            <a:pPr marL="0" indent="0">
              <a:buNone/>
            </a:pPr>
            <a:r>
              <a:rPr lang="en-US" dirty="0">
                <a:effectLst/>
              </a:rPr>
              <a:t>Pick cooking methods that are quicker for days when you have less time.</a:t>
            </a:r>
          </a:p>
          <a:p>
            <a:pPr marL="0" indent="0">
              <a:buNone/>
            </a:pPr>
            <a:endParaRPr lang="en-US" dirty="0">
              <a:effectLst/>
            </a:endParaRPr>
          </a:p>
          <a:p>
            <a:pPr marL="0" indent="0">
              <a:buNone/>
            </a:pPr>
            <a:r>
              <a:rPr lang="en-US" dirty="0">
                <a:effectLst/>
              </a:rPr>
              <a:t>For example: Braising, roasting, and baking often require a lot of time while stir frying and grilling would be much faster to prepare food. So don’t pick a recipe that requires you to bake from scratch if it’s a workday </a:t>
            </a:r>
          </a:p>
          <a:p>
            <a:pPr marL="0" indent="0">
              <a:buNone/>
            </a:pPr>
            <a:endParaRPr lang="en-US" dirty="0">
              <a:effectLst/>
            </a:endParaRPr>
          </a:p>
        </p:txBody>
      </p:sp>
      <p:sp>
        <p:nvSpPr>
          <p:cNvPr id="4" name="Slide Number Placeholder 3"/>
          <p:cNvSpPr>
            <a:spLocks noGrp="1"/>
          </p:cNvSpPr>
          <p:nvPr>
            <p:ph type="sldNum" sz="quarter" idx="10"/>
          </p:nvPr>
        </p:nvSpPr>
        <p:spPr/>
        <p:txBody>
          <a:bodyPr/>
          <a:lstStyle/>
          <a:p>
            <a:fld id="{22EFE258-B3E9-444A-8DB0-DF779AC4080D}" type="slidenum">
              <a:rPr lang="en-US" smtClean="0"/>
              <a:t>5</a:t>
            </a:fld>
            <a:endParaRPr lang="en-US" dirty="0"/>
          </a:p>
        </p:txBody>
      </p:sp>
    </p:spTree>
    <p:extLst>
      <p:ext uri="{BB962C8B-B14F-4D97-AF65-F5344CB8AC3E}">
        <p14:creationId xmlns:p14="http://schemas.microsoft.com/office/powerpoint/2010/main" val="123255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effectLst/>
              </a:rPr>
              <a:t>Cooking, storing and reheating foods appropriately can prevent </a:t>
            </a:r>
            <a:r>
              <a:rPr lang="en-US" sz="900" dirty="0">
                <a:effectLst/>
                <a:hlinkClick r:id="rId3"/>
              </a:rPr>
              <a:t>food poisoning</a:t>
            </a:r>
            <a:r>
              <a:rPr lang="en-US" sz="900" dirty="0">
                <a:effectLst/>
              </a:rPr>
              <a:t>, which affects 1 in 6 Americans (48 million people) per year!!!</a:t>
            </a:r>
          </a:p>
          <a:p>
            <a:r>
              <a:rPr lang="en-US" sz="900" b="1" dirty="0">
                <a:effectLst/>
              </a:rPr>
              <a:t>Separate raw proteins from produce: </a:t>
            </a:r>
            <a:r>
              <a:rPr lang="en-US" sz="900" b="0" dirty="0">
                <a:effectLst/>
              </a:rPr>
              <a:t>Use different cutting boards for raw proteins than you do for produce to avoid cross-contamination</a:t>
            </a:r>
            <a:endParaRPr lang="en-US" sz="900" b="1" dirty="0">
              <a:effectLst/>
            </a:endParaRPr>
          </a:p>
          <a:p>
            <a:r>
              <a:rPr lang="en-US" sz="900" b="1" dirty="0">
                <a:effectLst/>
              </a:rPr>
              <a:t>Be mindful of proper temperatures</a:t>
            </a:r>
            <a:r>
              <a:rPr lang="en-US" b="1" dirty="0">
                <a:effectLst/>
              </a:rPr>
              <a:t>: </a:t>
            </a:r>
            <a:r>
              <a:rPr lang="en-US" dirty="0">
                <a:effectLst/>
              </a:rPr>
              <a:t>refrigerator is kept at 40°F (5°C) or below and your freezer at 0°F (-18°C) or below. </a:t>
            </a:r>
          </a:p>
          <a:p>
            <a:r>
              <a:rPr lang="en-US" b="1" dirty="0">
                <a:effectLst/>
              </a:rPr>
              <a:t>Cool foods quickly: </a:t>
            </a:r>
            <a:r>
              <a:rPr lang="en-US" dirty="0">
                <a:effectLst/>
              </a:rPr>
              <a:t>Always refrigerate fresh foods and meals within two hours of purchase or cooking. For quick cooling, spread out cooked foods in shallow containers and immediately place in your refrigerator.</a:t>
            </a:r>
          </a:p>
          <a:p>
            <a:r>
              <a:rPr lang="en-US" b="1" dirty="0">
                <a:effectLst/>
              </a:rPr>
              <a:t>Keep storage times in mind: </a:t>
            </a:r>
            <a:r>
              <a:rPr lang="en-US" dirty="0">
                <a:effectLst/>
              </a:rPr>
              <a:t>Cook fresh meat, poultry and </a:t>
            </a:r>
            <a:r>
              <a:rPr lang="en-US" dirty="0">
                <a:effectLst/>
                <a:hlinkClick r:id="rId4"/>
              </a:rPr>
              <a:t>fish</a:t>
            </a:r>
            <a:r>
              <a:rPr lang="en-US" dirty="0">
                <a:effectLst/>
              </a:rPr>
              <a:t> within two days of purchase and red meat within 3–5 days. Keep on the bottom shelf of your fridge to avoid having these items drip onto other food items (cross contamination)</a:t>
            </a:r>
          </a:p>
          <a:p>
            <a:r>
              <a:rPr lang="en-US" b="1" dirty="0">
                <a:effectLst/>
              </a:rPr>
              <a:t>Cook at the right temperatures: </a:t>
            </a:r>
            <a:r>
              <a:rPr lang="en-US" dirty="0">
                <a:effectLst/>
              </a:rPr>
              <a:t>Meats should be cooked until they reach an internal temperature of at least 165°F (75°C), as this kills most bacteria. I HIGHLY recommend everyone invest in a meat thermometer (10 bucks on amazon) to check cooking temps.</a:t>
            </a:r>
          </a:p>
          <a:p>
            <a:r>
              <a:rPr lang="en-US" b="1" dirty="0">
                <a:effectLst/>
              </a:rPr>
              <a:t>Thaw foods safely: </a:t>
            </a:r>
            <a:r>
              <a:rPr lang="en-US" dirty="0">
                <a:effectLst/>
              </a:rPr>
              <a:t>Thaw frozen foods or meals in your refrigerator instead of on your countertop. For faster thawing, submerge foods in cold tap water, changing the water every 30 minutes. </a:t>
            </a:r>
          </a:p>
          <a:p>
            <a:r>
              <a:rPr lang="en-US" b="1" dirty="0">
                <a:effectLst/>
              </a:rPr>
              <a:t>Reheat foods only once: </a:t>
            </a:r>
            <a:r>
              <a:rPr lang="en-US" dirty="0">
                <a:effectLst/>
              </a:rPr>
              <a:t>The more times you cool and reheat a food, the higher the risk of food poisoning. That’s why defrosted foods should only be reheated once.</a:t>
            </a:r>
          </a:p>
          <a:p>
            <a:r>
              <a:rPr lang="en-US" b="1" dirty="0">
                <a:effectLst/>
              </a:rPr>
              <a:t>Use labels: </a:t>
            </a:r>
            <a:r>
              <a:rPr lang="en-US" dirty="0">
                <a:effectLst/>
              </a:rPr>
              <a:t>Remember to label and date your containers so that you can consume foods within the food-safe period.</a:t>
            </a:r>
          </a:p>
          <a:p>
            <a:r>
              <a:rPr lang="en-US" dirty="0">
                <a:effectLst/>
              </a:rPr>
              <a:t>Note: Refrigerated eaten w/in 3–4 days and frozen meals w/in 3–6 months .</a:t>
            </a:r>
          </a:p>
          <a:p>
            <a:endParaRPr lang="en-US" dirty="0">
              <a:effectLst/>
            </a:endParaRPr>
          </a:p>
        </p:txBody>
      </p:sp>
      <p:sp>
        <p:nvSpPr>
          <p:cNvPr id="4" name="Slide Number Placeholder 3"/>
          <p:cNvSpPr>
            <a:spLocks noGrp="1"/>
          </p:cNvSpPr>
          <p:nvPr>
            <p:ph type="sldNum" sz="quarter" idx="10"/>
          </p:nvPr>
        </p:nvSpPr>
        <p:spPr/>
        <p:txBody>
          <a:bodyPr/>
          <a:lstStyle/>
          <a:p>
            <a:fld id="{22EFE258-B3E9-444A-8DB0-DF779AC4080D}" type="slidenum">
              <a:rPr lang="en-US" smtClean="0"/>
              <a:t>6</a:t>
            </a:fld>
            <a:endParaRPr lang="en-US" dirty="0"/>
          </a:p>
        </p:txBody>
      </p:sp>
    </p:spTree>
    <p:extLst>
      <p:ext uri="{BB962C8B-B14F-4D97-AF65-F5344CB8AC3E}">
        <p14:creationId xmlns:p14="http://schemas.microsoft.com/office/powerpoint/2010/main" val="286368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Grocery shopping can be a big time and money waster, </a:t>
            </a:r>
            <a:r>
              <a:rPr lang="en-US" dirty="0" err="1"/>
              <a:t>esp</a:t>
            </a:r>
            <a:r>
              <a:rPr lang="en-US" dirty="0"/>
              <a:t> w/o a list</a:t>
            </a:r>
            <a:r>
              <a:rPr lang="en-US" baseline="0" dirty="0"/>
              <a:t> d/t back tracking, forgetting what you need, maybe needing to return to the store another day to get an ingredient that was missed, etc.</a:t>
            </a:r>
          </a:p>
          <a:p>
            <a:endParaRPr lang="en-US" baseline="0" dirty="0"/>
          </a:p>
          <a:p>
            <a:r>
              <a:rPr lang="en-US" baseline="0" dirty="0"/>
              <a:t>Additionally, the average shopper spends around 40% more on impulse purchases when shopping without a list</a:t>
            </a:r>
          </a:p>
          <a:p>
            <a:endParaRPr lang="en-US" baseline="0" dirty="0">
              <a:effectLst/>
            </a:endParaRPr>
          </a:p>
          <a:p>
            <a:r>
              <a:rPr lang="en-US" baseline="0" dirty="0">
                <a:effectLst/>
              </a:rPr>
              <a:t>My recommendations: Make your list based on recipes you have decided to cook that week (avoid food waste) and DON’T SHOP HUNGRY (impulse buys- EXPENSIVE)</a:t>
            </a:r>
          </a:p>
          <a:p>
            <a:endParaRPr lang="en-US" baseline="0" dirty="0">
              <a:effectLst/>
            </a:endParaRPr>
          </a:p>
          <a:p>
            <a:r>
              <a:rPr lang="en-US" baseline="0" dirty="0">
                <a:effectLst/>
              </a:rPr>
              <a:t>Organize your list based on store layout (if you’re familiar with it) t</a:t>
            </a:r>
            <a:r>
              <a:rPr lang="en-US" dirty="0">
                <a:effectLst/>
              </a:rPr>
              <a:t>o reduce the time you spend in the grocery store. This will prevent doubling back to a previously visited section and accelerate your shopping.</a:t>
            </a:r>
          </a:p>
          <a:p>
            <a:endParaRPr lang="en-US" dirty="0">
              <a:effectLst/>
            </a:endParaRPr>
          </a:p>
          <a:p>
            <a:r>
              <a:rPr lang="en-US" dirty="0">
                <a:effectLst/>
              </a:rPr>
              <a:t>Limiting grocery shopping to once or twice per week to prevent overspending!</a:t>
            </a:r>
            <a:endParaRPr lang="en-US" dirty="0"/>
          </a:p>
          <a:p>
            <a:pPr defTabSz="44069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EFE258-B3E9-444A-8DB0-DF779AC4080D}" type="slidenum">
              <a:rPr lang="en-US" smtClean="0"/>
              <a:t>7</a:t>
            </a:fld>
            <a:endParaRPr lang="en-US" dirty="0"/>
          </a:p>
        </p:txBody>
      </p:sp>
    </p:spTree>
    <p:extLst>
      <p:ext uri="{BB962C8B-B14F-4D97-AF65-F5344CB8AC3E}">
        <p14:creationId xmlns:p14="http://schemas.microsoft.com/office/powerpoint/2010/main" val="113509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Grocery stores are in the business to make money not to help you make healthy decisions. Understanding </a:t>
            </a:r>
            <a:r>
              <a:rPr lang="en-US" sz="1050" dirty="0"/>
              <a:t>the typical layout of a grocery store can help you</a:t>
            </a:r>
            <a:r>
              <a:rPr lang="en-US" sz="1050" baseline="0" dirty="0"/>
              <a:t> stay </a:t>
            </a:r>
            <a:r>
              <a:rPr lang="en-US" sz="1050" dirty="0"/>
              <a:t>focused on making</a:t>
            </a:r>
            <a:r>
              <a:rPr lang="en-US" sz="1050" baseline="0" dirty="0"/>
              <a:t> </a:t>
            </a:r>
            <a:r>
              <a:rPr lang="en-US" sz="1050" dirty="0"/>
              <a:t>healthier choices and save money</a:t>
            </a:r>
            <a:r>
              <a:rPr lang="en-US" sz="1050" baseline="0" dirty="0"/>
              <a:t> too!</a:t>
            </a:r>
            <a:endParaRPr lang="en-US" sz="1050" b="1" u="sng" dirty="0"/>
          </a:p>
          <a:p>
            <a:pPr marL="228600" indent="-228600" eaLnBrk="1" hangingPunct="1">
              <a:buAutoNum type="arabicPeriod"/>
            </a:pPr>
            <a:endParaRPr lang="en-US" altLang="en-US" sz="1050" dirty="0"/>
          </a:p>
          <a:p>
            <a:pPr marL="228600" indent="-228600" eaLnBrk="1" hangingPunct="1">
              <a:buAutoNum type="arabicPeriod"/>
            </a:pPr>
            <a:r>
              <a:rPr lang="en-US" altLang="en-US" sz="1050" dirty="0"/>
              <a:t>Stick to the perimeter of the store first.  More nutritionally dense items will likely be located around the perimeter.  ** Talk through sections to hit around perimeter**</a:t>
            </a:r>
          </a:p>
          <a:p>
            <a:pPr marL="228600" indent="-228600" eaLnBrk="1" hangingPunct="1">
              <a:buAutoNum type="arabicPeriod"/>
            </a:pPr>
            <a:endParaRPr lang="en-US" altLang="en-US" sz="1050" dirty="0"/>
          </a:p>
          <a:p>
            <a:pPr marL="220348" indent="-220348">
              <a:buAutoNum type="arabicPeriod" startAt="2"/>
            </a:pPr>
            <a:r>
              <a:rPr lang="en-US" altLang="en-US" sz="1050" baseline="0" dirty="0"/>
              <a:t>When it comes to pre-packaged foods/snacks, be aware that the m</a:t>
            </a:r>
            <a:r>
              <a:rPr lang="en-US" altLang="en-US" sz="1050" dirty="0"/>
              <a:t>ost expensive items are placed at</a:t>
            </a:r>
            <a:r>
              <a:rPr lang="en-US" altLang="en-US" sz="1050" baseline="0" dirty="0"/>
              <a:t> about 5’4” level so you will see these items first.  Therefore, look above or below eye level to save some money. Don’t be a brand snob and opt for the generic brands when that’s an option. Most of these items have the EXACT SAME ingredients as name brands. Look for yourself!</a:t>
            </a:r>
          </a:p>
          <a:p>
            <a:pPr marL="220348" indent="-220348">
              <a:buAutoNum type="arabicPeriod" startAt="2"/>
            </a:pPr>
            <a:endParaRPr lang="en-US" altLang="en-US" sz="1050" baseline="0" dirty="0"/>
          </a:p>
          <a:p>
            <a:pPr marL="220348" indent="-220348">
              <a:buAutoNum type="arabicPeriod" startAt="2"/>
            </a:pPr>
            <a:r>
              <a:rPr lang="en-US" altLang="en-US" sz="1050" baseline="0" dirty="0"/>
              <a:t>End-caps or “Impulse Towers” are there so that you will see/pass them as you go to another section of the grocery store.  These are meant to grab your attention/distract you and are often filled with colorful ads, and other things to draw you in. I recommend walking quickly past these items as much as you can.</a:t>
            </a:r>
          </a:p>
          <a:p>
            <a:pPr marL="220348" indent="-220348">
              <a:buAutoNum type="arabicPeriod" startAt="2"/>
            </a:pPr>
            <a:endParaRPr lang="en-US" altLang="en-US" sz="1050" baseline="0" dirty="0"/>
          </a:p>
          <a:p>
            <a:pPr marL="220348" indent="-220348">
              <a:buAutoNum type="arabicPeriod" startAt="2"/>
            </a:pPr>
            <a:r>
              <a:rPr lang="en-US" altLang="en-US" sz="1050" baseline="0" dirty="0"/>
              <a:t>Most processed foods (chips, snacks, etc.) are placed on the “inner aisles” so avoid these isles except for specific items that are on your list.</a:t>
            </a:r>
          </a:p>
          <a:p>
            <a:pPr eaLnBrk="1" hangingPunct="1"/>
            <a:endParaRPr lang="en-US" altLang="en-US" sz="1050" dirty="0"/>
          </a:p>
          <a:p>
            <a:pPr eaLnBrk="1" hangingPunct="1"/>
            <a:r>
              <a:rPr lang="en-US" altLang="en-US" sz="1050" dirty="0"/>
              <a:t>Once you’ve made it around</a:t>
            </a:r>
            <a:r>
              <a:rPr lang="en-US" altLang="en-US" sz="1050" baseline="0" dirty="0"/>
              <a:t> the perimeter, </a:t>
            </a:r>
            <a:r>
              <a:rPr lang="en-US" altLang="en-US" sz="1050" dirty="0"/>
              <a:t>check your list. If you still need any additional items, go directly to those aisles, rather than wandering through the store and potentially picking up items you don’t need. </a:t>
            </a:r>
          </a:p>
        </p:txBody>
      </p:sp>
      <p:sp>
        <p:nvSpPr>
          <p:cNvPr id="4" name="Slide Number Placeholder 3"/>
          <p:cNvSpPr>
            <a:spLocks noGrp="1"/>
          </p:cNvSpPr>
          <p:nvPr>
            <p:ph type="sldNum" sz="quarter" idx="10"/>
          </p:nvPr>
        </p:nvSpPr>
        <p:spPr/>
        <p:txBody>
          <a:bodyPr/>
          <a:lstStyle/>
          <a:p>
            <a:fld id="{22EFE258-B3E9-444A-8DB0-DF779AC4080D}" type="slidenum">
              <a:rPr lang="en-US" smtClean="0"/>
              <a:t>8</a:t>
            </a:fld>
            <a:endParaRPr lang="en-US" dirty="0"/>
          </a:p>
        </p:txBody>
      </p:sp>
    </p:spTree>
    <p:extLst>
      <p:ext uri="{BB962C8B-B14F-4D97-AF65-F5344CB8AC3E}">
        <p14:creationId xmlns:p14="http://schemas.microsoft.com/office/powerpoint/2010/main" val="267947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Grains: Bulk purchasing is a great way to get items at a reduced unit price (which we will talk about soon). Make sure that you store these items appropriately to avoid food waste. Utilize day old bread deals (if available) as these are still fresh products but are sold deeply discounted. Remember, you can freeze whole loaves of bread to defrost/eat later!</a:t>
            </a:r>
          </a:p>
          <a:p>
            <a:endParaRPr lang="en-US" sz="1000" dirty="0"/>
          </a:p>
          <a:p>
            <a:r>
              <a:rPr lang="en-US" sz="1000" dirty="0"/>
              <a:t>Proteins: Utilizing plant-based proteins (beans, peas, lentils, tofu) is much cheaper than meat-based proteins, they last for a long time, and they are full of micronutrients and fiber (good for heart health, GI health, and cancer mitigation). Managers specials or value packs of meat/chicken/fish are usually deeply discounted but do need to be cooked or frozen almost immediately after purchasing. Keep this in mind if you have nowhere to store frozen items or if you won’t be able to cook that item within the next day. Canned fish is a great, reasonably priced option, often full of Omega 3 and Vit D (specifically salmon, herring, sardines, and anchovies).</a:t>
            </a:r>
          </a:p>
          <a:p>
            <a:endParaRPr lang="en-US" sz="1000" dirty="0"/>
          </a:p>
          <a:p>
            <a:r>
              <a:rPr lang="en-US" sz="1000" dirty="0"/>
              <a:t>F/V: Seasonal eating a fun way to experiment with produce that you haven’t tried before, great way to support local farms/community, and is often cheaper than out of season produce (for example those blueberries in the middle of winter for 7.99 per pint).  Frozen items are available year-round, are very affordable, and are often even more nutrient-dense than the fresh produce (picked at peak of ripeness and flash frozen to maintain nutrient content)</a:t>
            </a:r>
          </a:p>
          <a:p>
            <a:r>
              <a:rPr lang="en-US" sz="1000" dirty="0"/>
              <a:t>Canned still have some nutritional content, look for items in low or no salt (veg) or those packed in their own juice (rather than syrup) for fruits. *plug for seasonal produce guide*</a:t>
            </a:r>
          </a:p>
          <a:p>
            <a:endParaRPr lang="en-US" sz="1000" dirty="0"/>
          </a:p>
          <a:p>
            <a:r>
              <a:rPr lang="en-US" sz="1000" dirty="0"/>
              <a:t>Dairy: Remember you can freeze milk, yogurt, and cheese to use later. I recommend putting milk into smaller containers so you can defrost small amounts as you need them. Don’t forget to check the sell-by date and try to find the dairy products with the latest date so that it will last longer in your fridge w/o spoiling. Also remember to put dairy items far back in your fridge (rather than door) to avoid temp swings while opening/closing your fridge during the day as this will speed up the rotting process. </a:t>
            </a:r>
          </a:p>
        </p:txBody>
      </p:sp>
      <p:sp>
        <p:nvSpPr>
          <p:cNvPr id="4" name="Slide Number Placeholder 3"/>
          <p:cNvSpPr>
            <a:spLocks noGrp="1"/>
          </p:cNvSpPr>
          <p:nvPr>
            <p:ph type="sldNum" sz="quarter" idx="5"/>
          </p:nvPr>
        </p:nvSpPr>
        <p:spPr/>
        <p:txBody>
          <a:bodyPr/>
          <a:lstStyle/>
          <a:p>
            <a:fld id="{22EFE258-B3E9-444A-8DB0-DF779AC4080D}" type="slidenum">
              <a:rPr lang="en-US" smtClean="0"/>
              <a:t>9</a:t>
            </a:fld>
            <a:endParaRPr lang="en-US" dirty="0"/>
          </a:p>
        </p:txBody>
      </p:sp>
    </p:spTree>
    <p:extLst>
      <p:ext uri="{BB962C8B-B14F-4D97-AF65-F5344CB8AC3E}">
        <p14:creationId xmlns:p14="http://schemas.microsoft.com/office/powerpoint/2010/main" val="3274231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
        <p:nvSpPr>
          <p:cNvPr id="7" name="Rectangle 6">
            <a:extLst>
              <a:ext uri="{FF2B5EF4-FFF2-40B4-BE49-F238E27FC236}">
                <a16:creationId xmlns:a16="http://schemas.microsoft.com/office/drawing/2014/main" id="{E1A47236-89D1-80B6-AE9F-7247D6D11449}"/>
              </a:ext>
            </a:extLst>
          </p:cNvPr>
          <p:cNvSpPr/>
          <p:nvPr userDrawn="1"/>
        </p:nvSpPr>
        <p:spPr>
          <a:xfrm>
            <a:off x="0" y="0"/>
            <a:ext cx="25845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 name="Title 1">
            <a:extLst>
              <a:ext uri="{FF2B5EF4-FFF2-40B4-BE49-F238E27FC236}">
                <a16:creationId xmlns:a16="http://schemas.microsoft.com/office/drawing/2014/main" id="{7A0225D4-45ED-940F-FED9-427B5B98B15F}"/>
              </a:ext>
            </a:extLst>
          </p:cNvPr>
          <p:cNvSpPr txBox="1">
            <a:spLocks/>
          </p:cNvSpPr>
          <p:nvPr userDrawn="1"/>
        </p:nvSpPr>
        <p:spPr>
          <a:xfrm>
            <a:off x="0" y="5715000"/>
            <a:ext cx="258450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cap="all" dirty="0">
                <a:solidFill>
                  <a:schemeClr val="tx1">
                    <a:lumMod val="50000"/>
                  </a:schemeClr>
                </a:solidFill>
              </a:rPr>
              <a:t>Session 1</a:t>
            </a:r>
          </a:p>
        </p:txBody>
      </p:sp>
      <p:pic>
        <p:nvPicPr>
          <p:cNvPr id="9" name="Picture 8">
            <a:extLst>
              <a:ext uri="{FF2B5EF4-FFF2-40B4-BE49-F238E27FC236}">
                <a16:creationId xmlns:a16="http://schemas.microsoft.com/office/drawing/2014/main" id="{56847654-67F7-35EB-6CAB-6AB59CDB15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7" r="17479" b="29529"/>
          <a:stretch/>
        </p:blipFill>
        <p:spPr>
          <a:xfrm>
            <a:off x="0" y="0"/>
            <a:ext cx="2487478" cy="1995055"/>
          </a:xfrm>
          <a:prstGeom prst="rect">
            <a:avLst/>
          </a:prstGeom>
        </p:spPr>
      </p:pic>
    </p:spTree>
    <p:extLst>
      <p:ext uri="{BB962C8B-B14F-4D97-AF65-F5344CB8AC3E}">
        <p14:creationId xmlns:p14="http://schemas.microsoft.com/office/powerpoint/2010/main" val="282233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366149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87272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84297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1141772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8697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72835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366398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306771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
        <p:nvSpPr>
          <p:cNvPr id="7" name="Rectangle 6">
            <a:extLst>
              <a:ext uri="{FF2B5EF4-FFF2-40B4-BE49-F238E27FC236}">
                <a16:creationId xmlns:a16="http://schemas.microsoft.com/office/drawing/2014/main" id="{47B47120-A2AB-1E1F-F7C0-DB11341FF49A}"/>
              </a:ext>
            </a:extLst>
          </p:cNvPr>
          <p:cNvSpPr/>
          <p:nvPr userDrawn="1"/>
        </p:nvSpPr>
        <p:spPr>
          <a:xfrm>
            <a:off x="0" y="0"/>
            <a:ext cx="25845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 name="Title 1">
            <a:extLst>
              <a:ext uri="{FF2B5EF4-FFF2-40B4-BE49-F238E27FC236}">
                <a16:creationId xmlns:a16="http://schemas.microsoft.com/office/drawing/2014/main" id="{8BEEAC43-C1FA-1FE2-A1DF-DB25EC6651E1}"/>
              </a:ext>
            </a:extLst>
          </p:cNvPr>
          <p:cNvSpPr txBox="1">
            <a:spLocks/>
          </p:cNvSpPr>
          <p:nvPr userDrawn="1"/>
        </p:nvSpPr>
        <p:spPr>
          <a:xfrm>
            <a:off x="0" y="5715000"/>
            <a:ext cx="258450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cap="all" dirty="0">
                <a:solidFill>
                  <a:schemeClr val="tx1">
                    <a:lumMod val="50000"/>
                  </a:schemeClr>
                </a:solidFill>
              </a:rPr>
              <a:t>Session 3</a:t>
            </a:r>
          </a:p>
        </p:txBody>
      </p:sp>
    </p:spTree>
    <p:extLst>
      <p:ext uri="{BB962C8B-B14F-4D97-AF65-F5344CB8AC3E}">
        <p14:creationId xmlns:p14="http://schemas.microsoft.com/office/powerpoint/2010/main" val="395335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280790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4047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358731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296665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424928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63268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0987E4-A523-4956-BA56-033DA8B061EE}" type="datetimeFigureOut">
              <a:rPr lang="en-US" smtClean="0"/>
              <a:t>11/7/2023</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770AD3CE-C08E-4FAE-8D40-20214EC52F9B}" type="slidenum">
              <a:rPr lang="en-US" smtClean="0"/>
              <a:t>‹#›</a:t>
            </a:fld>
            <a:endParaRPr lang="en-US" dirty="0"/>
          </a:p>
        </p:txBody>
      </p:sp>
    </p:spTree>
    <p:extLst>
      <p:ext uri="{BB962C8B-B14F-4D97-AF65-F5344CB8AC3E}">
        <p14:creationId xmlns:p14="http://schemas.microsoft.com/office/powerpoint/2010/main" val="386345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B0987E4-A523-4956-BA56-033DA8B061EE}" type="datetimeFigureOut">
              <a:rPr lang="en-US" smtClean="0"/>
              <a:t>11/7/2023</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70AD3CE-C08E-4FAE-8D40-20214EC52F9B}" type="slidenum">
              <a:rPr lang="en-US" smtClean="0"/>
              <a:t>‹#›</a:t>
            </a:fld>
            <a:endParaRPr lang="en-US" dirty="0"/>
          </a:p>
        </p:txBody>
      </p:sp>
    </p:spTree>
    <p:extLst>
      <p:ext uri="{BB962C8B-B14F-4D97-AF65-F5344CB8AC3E}">
        <p14:creationId xmlns:p14="http://schemas.microsoft.com/office/powerpoint/2010/main" val="28024814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yplate.gov/myplate-kitch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7" name="Straight Connector 26">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3" name="Rectangle 32">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171" y="620722"/>
            <a:ext cx="8201658"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1C7690D-CB9A-495A-0A78-DC832C017BDC}"/>
              </a:ext>
            </a:extLst>
          </p:cNvPr>
          <p:cNvPicPr>
            <a:picLocks noChangeAspect="1"/>
          </p:cNvPicPr>
          <p:nvPr/>
        </p:nvPicPr>
        <p:blipFill rotWithShape="1">
          <a:blip r:embed="rId3"/>
          <a:srcRect t="10038" r="-1" b="-1"/>
          <a:stretch/>
        </p:blipFill>
        <p:spPr>
          <a:xfrm>
            <a:off x="594360" y="824899"/>
            <a:ext cx="795528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
        <p:nvSpPr>
          <p:cNvPr id="8" name="TextBox 7">
            <a:extLst>
              <a:ext uri="{FF2B5EF4-FFF2-40B4-BE49-F238E27FC236}">
                <a16:creationId xmlns:a16="http://schemas.microsoft.com/office/drawing/2014/main" id="{423882F2-EFEF-84F2-D4EF-0E1BF4513D6D}"/>
              </a:ext>
            </a:extLst>
          </p:cNvPr>
          <p:cNvSpPr txBox="1"/>
          <p:nvPr/>
        </p:nvSpPr>
        <p:spPr>
          <a:xfrm>
            <a:off x="1295400" y="6019913"/>
            <a:ext cx="6553200" cy="646331"/>
          </a:xfrm>
          <a:prstGeom prst="rect">
            <a:avLst/>
          </a:prstGeom>
          <a:noFill/>
        </p:spPr>
        <p:txBody>
          <a:bodyPr wrap="square" rtlCol="0">
            <a:spAutoFit/>
          </a:bodyPr>
          <a:lstStyle/>
          <a:p>
            <a:pPr algn="ctr"/>
            <a:r>
              <a:rPr lang="en-US" dirty="0"/>
              <a:t>Annie Pinsky, MHA, RD, LDN</a:t>
            </a:r>
          </a:p>
          <a:p>
            <a:pPr algn="ctr"/>
            <a:r>
              <a:rPr lang="en-US" dirty="0"/>
              <a:t>JBER Health Promotion Dietitian</a:t>
            </a:r>
          </a:p>
        </p:txBody>
      </p:sp>
    </p:spTree>
    <p:extLst>
      <p:ext uri="{BB962C8B-B14F-4D97-AF65-F5344CB8AC3E}">
        <p14:creationId xmlns:p14="http://schemas.microsoft.com/office/powerpoint/2010/main" val="425356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48">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5" cy="6858000"/>
          </a:xfrm>
          <a:prstGeom prst="rect">
            <a:avLst/>
          </a:prstGeom>
          <a:solidFill>
            <a:srgbClr val="5B7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0">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64" y="484068"/>
            <a:ext cx="5173521"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able&#10;&#10;Description automatically generated">
            <a:extLst>
              <a:ext uri="{FF2B5EF4-FFF2-40B4-BE49-F238E27FC236}">
                <a16:creationId xmlns:a16="http://schemas.microsoft.com/office/drawing/2014/main" id="{B6E1EF2D-ACAD-2480-C5CF-D0FF097AF06C}"/>
              </a:ext>
            </a:extLst>
          </p:cNvPr>
          <p:cNvPicPr>
            <a:picLocks noChangeAspect="1"/>
          </p:cNvPicPr>
          <p:nvPr/>
        </p:nvPicPr>
        <p:blipFill>
          <a:blip r:embed="rId3"/>
          <a:stretch>
            <a:fillRect/>
          </a:stretch>
        </p:blipFill>
        <p:spPr>
          <a:xfrm>
            <a:off x="613827" y="1165893"/>
            <a:ext cx="4689794" cy="4525651"/>
          </a:xfrm>
          <a:prstGeom prst="rect">
            <a:avLst/>
          </a:prstGeom>
        </p:spPr>
      </p:pic>
      <p:sp>
        <p:nvSpPr>
          <p:cNvPr id="65" name="Rectangle 52">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84069"/>
            <a:ext cx="3109482"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10;&#10;Description automatically generated with low confidence">
            <a:extLst>
              <a:ext uri="{FF2B5EF4-FFF2-40B4-BE49-F238E27FC236}">
                <a16:creationId xmlns:a16="http://schemas.microsoft.com/office/drawing/2014/main" id="{5098BC01-2BD7-522F-1200-838DCB1E14EC}"/>
              </a:ext>
            </a:extLst>
          </p:cNvPr>
          <p:cNvPicPr>
            <a:picLocks noChangeAspect="1"/>
          </p:cNvPicPr>
          <p:nvPr/>
        </p:nvPicPr>
        <p:blipFill>
          <a:blip r:embed="rId4"/>
          <a:stretch>
            <a:fillRect/>
          </a:stretch>
        </p:blipFill>
        <p:spPr>
          <a:xfrm>
            <a:off x="5912294" y="1258751"/>
            <a:ext cx="2626982" cy="1950534"/>
          </a:xfrm>
          <a:prstGeom prst="rect">
            <a:avLst/>
          </a:prstGeom>
        </p:spPr>
      </p:pic>
      <p:sp>
        <p:nvSpPr>
          <p:cNvPr id="66" name="Rectangle 54">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144834"/>
            <a:ext cx="3109482"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application&#10;&#10;Description automatically generated">
            <a:extLst>
              <a:ext uri="{FF2B5EF4-FFF2-40B4-BE49-F238E27FC236}">
                <a16:creationId xmlns:a16="http://schemas.microsoft.com/office/drawing/2014/main" id="{B23E5807-0A11-6BD6-4B60-3375D93D5510}"/>
              </a:ext>
            </a:extLst>
          </p:cNvPr>
          <p:cNvPicPr>
            <a:picLocks noChangeAspect="1"/>
          </p:cNvPicPr>
          <p:nvPr/>
        </p:nvPicPr>
        <p:blipFill>
          <a:blip r:embed="rId5"/>
          <a:stretch>
            <a:fillRect/>
          </a:stretch>
        </p:blipFill>
        <p:spPr>
          <a:xfrm>
            <a:off x="5692380" y="4593749"/>
            <a:ext cx="2870961" cy="1097795"/>
          </a:xfrm>
          <a:prstGeom prst="rect">
            <a:avLst/>
          </a:prstGeom>
        </p:spPr>
      </p:pic>
    </p:spTree>
    <p:extLst>
      <p:ext uri="{BB962C8B-B14F-4D97-AF65-F5344CB8AC3E}">
        <p14:creationId xmlns:p14="http://schemas.microsoft.com/office/powerpoint/2010/main" val="330344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1387" b="11228"/>
          <a:stretch/>
        </p:blipFill>
        <p:spPr>
          <a:xfrm>
            <a:off x="2590800" y="1"/>
            <a:ext cx="6553200" cy="6858000"/>
          </a:xfrm>
          <a:prstGeom prst="rect">
            <a:avLst/>
          </a:prstGeom>
        </p:spPr>
      </p:pic>
      <p:sp>
        <p:nvSpPr>
          <p:cNvPr id="7" name="TextBox 6"/>
          <p:cNvSpPr txBox="1"/>
          <p:nvPr/>
        </p:nvSpPr>
        <p:spPr>
          <a:xfrm>
            <a:off x="1" y="3733800"/>
            <a:ext cx="2438400" cy="1477328"/>
          </a:xfrm>
          <a:prstGeom prst="rect">
            <a:avLst/>
          </a:prstGeom>
          <a:noFill/>
        </p:spPr>
        <p:txBody>
          <a:bodyPr wrap="square" rtlCol="0">
            <a:spAutoFit/>
          </a:bodyPr>
          <a:lstStyle/>
          <a:p>
            <a:pPr algn="ctr"/>
            <a:r>
              <a:rPr lang="en-US" sz="3000" b="1" dirty="0">
                <a:solidFill>
                  <a:schemeClr val="tx1">
                    <a:lumMod val="50000"/>
                  </a:schemeClr>
                </a:solidFill>
                <a:effectLst>
                  <a:outerShdw blurRad="38100" dist="38100" dir="2700000" algn="tl">
                    <a:srgbClr val="000000">
                      <a:alpha val="43137"/>
                    </a:srgbClr>
                  </a:outerShdw>
                </a:effectLst>
              </a:rPr>
              <a:t>What’s in your refrigerator?</a:t>
            </a:r>
          </a:p>
        </p:txBody>
      </p:sp>
      <p:sp>
        <p:nvSpPr>
          <p:cNvPr id="3" name="TextBox 2">
            <a:extLst>
              <a:ext uri="{FF2B5EF4-FFF2-40B4-BE49-F238E27FC236}">
                <a16:creationId xmlns:a16="http://schemas.microsoft.com/office/drawing/2014/main" id="{602A386E-2383-2BD3-35AB-DD27A75F88B1}"/>
              </a:ext>
            </a:extLst>
          </p:cNvPr>
          <p:cNvSpPr txBox="1"/>
          <p:nvPr/>
        </p:nvSpPr>
        <p:spPr>
          <a:xfrm>
            <a:off x="-1030264" y="605044"/>
            <a:ext cx="4640892" cy="1384995"/>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Change Your </a:t>
            </a:r>
          </a:p>
          <a:p>
            <a:pPr algn="ctr"/>
            <a:r>
              <a:rPr lang="en-US" sz="2800" b="1" dirty="0">
                <a:effectLst>
                  <a:outerShdw blurRad="38100" dist="38100" dir="2700000" algn="tl">
                    <a:srgbClr val="000000">
                      <a:alpha val="43137"/>
                    </a:srgbClr>
                  </a:outerShdw>
                </a:effectLst>
              </a:rPr>
              <a:t>Nutrition </a:t>
            </a:r>
          </a:p>
          <a:p>
            <a:pPr algn="ctr"/>
            <a:r>
              <a:rPr lang="en-US" sz="2800" b="1" dirty="0">
                <a:effectLst>
                  <a:outerShdw blurRad="38100" dist="38100" dir="2700000" algn="tl">
                    <a:srgbClr val="000000">
                      <a:alpha val="43137"/>
                    </a:srgbClr>
                  </a:outerShdw>
                </a:effectLst>
              </a:rPr>
              <a:t>Environment</a:t>
            </a:r>
          </a:p>
        </p:txBody>
      </p:sp>
      <p:sp>
        <p:nvSpPr>
          <p:cNvPr id="8" name="TextBox 7">
            <a:extLst>
              <a:ext uri="{FF2B5EF4-FFF2-40B4-BE49-F238E27FC236}">
                <a16:creationId xmlns:a16="http://schemas.microsoft.com/office/drawing/2014/main" id="{B808A147-3E2B-4878-9A75-C29FA91C82C6}"/>
              </a:ext>
            </a:extLst>
          </p:cNvPr>
          <p:cNvSpPr txBox="1"/>
          <p:nvPr/>
        </p:nvSpPr>
        <p:spPr>
          <a:xfrm>
            <a:off x="685800" y="6019800"/>
            <a:ext cx="1371600"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791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842968714"/>
              </p:ext>
            </p:extLst>
          </p:nvPr>
        </p:nvGraphicFramePr>
        <p:xfrm>
          <a:off x="2775524" y="124747"/>
          <a:ext cx="6279052" cy="6504653"/>
        </p:xfrm>
        <a:graphic>
          <a:graphicData uri="http://schemas.openxmlformats.org/drawingml/2006/table">
            <a:tbl>
              <a:tblPr firstRow="1" bandRow="1">
                <a:tableStyleId>{5C22544A-7EE6-4342-B048-85BDC9FD1C3A}</a:tableStyleId>
              </a:tblPr>
              <a:tblGrid>
                <a:gridCol w="1371736">
                  <a:extLst>
                    <a:ext uri="{9D8B030D-6E8A-4147-A177-3AD203B41FA5}">
                      <a16:colId xmlns:a16="http://schemas.microsoft.com/office/drawing/2014/main" val="20000"/>
                    </a:ext>
                  </a:extLst>
                </a:gridCol>
                <a:gridCol w="1751742">
                  <a:extLst>
                    <a:ext uri="{9D8B030D-6E8A-4147-A177-3AD203B41FA5}">
                      <a16:colId xmlns:a16="http://schemas.microsoft.com/office/drawing/2014/main" val="20001"/>
                    </a:ext>
                  </a:extLst>
                </a:gridCol>
                <a:gridCol w="2069371">
                  <a:extLst>
                    <a:ext uri="{9D8B030D-6E8A-4147-A177-3AD203B41FA5}">
                      <a16:colId xmlns:a16="http://schemas.microsoft.com/office/drawing/2014/main" val="20002"/>
                    </a:ext>
                  </a:extLst>
                </a:gridCol>
                <a:gridCol w="1086203">
                  <a:extLst>
                    <a:ext uri="{9D8B030D-6E8A-4147-A177-3AD203B41FA5}">
                      <a16:colId xmlns:a16="http://schemas.microsoft.com/office/drawing/2014/main" val="20003"/>
                    </a:ext>
                  </a:extLst>
                </a:gridCol>
              </a:tblGrid>
              <a:tr h="452532">
                <a:tc gridSpan="4">
                  <a:txBody>
                    <a:bodyPr/>
                    <a:lstStyle/>
                    <a:p>
                      <a:pPr algn="ctr"/>
                      <a:r>
                        <a:rPr lang="en-US" sz="2400" dirty="0"/>
                        <a:t>FREEZER HERE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16">
                <a:tc gridSpan="4">
                  <a:txBody>
                    <a:bodyPr/>
                    <a:lstStyle/>
                    <a:p>
                      <a:pPr algn="ctr"/>
                      <a:r>
                        <a:rPr lang="en-US" sz="2400" b="1" dirty="0">
                          <a:solidFill>
                            <a:schemeClr val="bg1"/>
                          </a:solidFill>
                        </a:rPr>
                        <a:t>INSIDE</a:t>
                      </a:r>
                      <a:r>
                        <a:rPr lang="en-US" sz="2400" b="1" baseline="0" dirty="0">
                          <a:solidFill>
                            <a:schemeClr val="bg1"/>
                          </a:solidFill>
                        </a:rPr>
                        <a:t> OF REFRIGERATOR</a:t>
                      </a:r>
                      <a:endParaRPr lang="en-US" sz="2400"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81799">
                <a:tc gridSpan="2">
                  <a:txBody>
                    <a:bodyPr/>
                    <a:lstStyle/>
                    <a:p>
                      <a:pPr marL="0" lvl="0" indent="0" algn="ctr">
                        <a:buFont typeface="Wingdings" panose="05000000000000000000" pitchFamily="2" charset="2"/>
                        <a:buNone/>
                      </a:pPr>
                      <a:r>
                        <a:rPr lang="en-US" sz="1800" b="1" dirty="0">
                          <a:solidFill>
                            <a:schemeClr val="bg1"/>
                          </a:solidFill>
                        </a:rPr>
                        <a:t>Cut-Up</a:t>
                      </a:r>
                      <a:r>
                        <a:rPr lang="en-US" sz="1800" b="1" baseline="0" dirty="0">
                          <a:solidFill>
                            <a:schemeClr val="bg1"/>
                          </a:solidFill>
                        </a:rPr>
                        <a:t> </a:t>
                      </a:r>
                      <a:r>
                        <a:rPr lang="en-US" sz="1800" b="1" dirty="0">
                          <a:solidFill>
                            <a:schemeClr val="bg1"/>
                          </a:solidFill>
                        </a:rPr>
                        <a:t>Veggies In Plastic Bags/Clear Containers </a:t>
                      </a:r>
                    </a:p>
                  </a:txBody>
                  <a:tcPr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gridSpan="2">
                  <a:txBody>
                    <a:bodyPr/>
                    <a:lstStyle/>
                    <a:p>
                      <a:pPr marL="0" lvl="0" indent="0" algn="ctr">
                        <a:buFont typeface="Wingdings" panose="05000000000000000000" pitchFamily="2" charset="2"/>
                        <a:buNone/>
                      </a:pPr>
                      <a:r>
                        <a:rPr lang="en-US" sz="1800" b="1" dirty="0">
                          <a:solidFill>
                            <a:schemeClr val="bg1"/>
                          </a:solidFill>
                        </a:rPr>
                        <a:t>Cut-Up</a:t>
                      </a:r>
                      <a:r>
                        <a:rPr lang="en-US" sz="1800" b="1" baseline="0" dirty="0">
                          <a:solidFill>
                            <a:schemeClr val="bg1"/>
                          </a:solidFill>
                        </a:rPr>
                        <a:t> Fruits in Plastic Bags/Clear Containers</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10002"/>
                  </a:ext>
                </a:extLst>
              </a:tr>
              <a:tr h="1410879">
                <a:tc>
                  <a:txBody>
                    <a:bodyPr/>
                    <a:lstStyle/>
                    <a:p>
                      <a:pPr algn="ctr"/>
                      <a:r>
                        <a:rPr lang="en-US" sz="1800" b="1" dirty="0"/>
                        <a:t>Hummus</a:t>
                      </a:r>
                    </a:p>
                    <a:p>
                      <a:pPr algn="ctr"/>
                      <a:r>
                        <a:rPr lang="en-US" sz="1800" b="1" dirty="0"/>
                        <a:t>Salsa</a:t>
                      </a:r>
                    </a:p>
                  </a:txBody>
                  <a:tcPr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1800" b="1" dirty="0"/>
                        <a:t>Cooked lean meats and proteins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1800" b="1" dirty="0"/>
                        <a:t>Low-fat Yogurt</a:t>
                      </a:r>
                    </a:p>
                    <a:p>
                      <a:pPr algn="ctr"/>
                      <a:r>
                        <a:rPr lang="en-US" sz="1800" b="1" dirty="0"/>
                        <a:t>Low-fat Cheese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b="1" dirty="0"/>
                        <a:t>Nut Butter</a:t>
                      </a:r>
                    </a:p>
                  </a:txBody>
                  <a:tcPr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1146339">
                <a:tc gridSpan="4">
                  <a:txBody>
                    <a:bodyPr/>
                    <a:lstStyle/>
                    <a:p>
                      <a:pPr algn="ctr"/>
                      <a:endParaRPr lang="en-US" sz="1800" b="1" dirty="0"/>
                    </a:p>
                    <a:p>
                      <a:pPr algn="ctr"/>
                      <a:r>
                        <a:rPr lang="en-US" sz="1800" b="1" dirty="0"/>
                        <a:t>Milk, Eggs, Water, Calorie-Free Beverages, defrosting meat/protein</a:t>
                      </a:r>
                    </a:p>
                    <a:p>
                      <a:pPr algn="ctr"/>
                      <a:endParaRPr lang="en-US" sz="1800" b="1" dirty="0"/>
                    </a:p>
                    <a:p>
                      <a:pPr algn="ctr"/>
                      <a:endParaRPr lang="en-US" sz="1800" b="1"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en-US" b="1" dirty="0"/>
                    </a:p>
                  </a:txBody>
                  <a:tcPr anchor="ctr">
                    <a:lnL w="12700" cap="flat" cmpd="sng" algn="ctr">
                      <a:solidFill>
                        <a:schemeClr val="accent6">
                          <a:lumMod val="75000"/>
                        </a:schemeClr>
                      </a:solidFill>
                      <a:prstDash val="solid"/>
                      <a:round/>
                      <a:headEnd type="none" w="med" len="med"/>
                      <a:tailEnd type="none" w="med" len="med"/>
                    </a:lnL>
                    <a:solidFill>
                      <a:schemeClr val="accent6">
                        <a:lumMod val="60000"/>
                        <a:lumOff val="40000"/>
                      </a:schemeClr>
                    </a:solidFill>
                  </a:tcPr>
                </a:tc>
                <a:tc hMerge="1">
                  <a:txBody>
                    <a:bodyPr/>
                    <a:lstStyle/>
                    <a:p>
                      <a:endParaRPr lang="en-US"/>
                    </a:p>
                  </a:txBody>
                  <a:tcPr/>
                </a:tc>
                <a:tc hMerge="1">
                  <a:txBody>
                    <a:bodyPr/>
                    <a:lstStyle/>
                    <a:p>
                      <a:pPr algn="ctr"/>
                      <a:endParaRPr lang="en-US" b="1" dirty="0"/>
                    </a:p>
                  </a:txBody>
                  <a:tcPr anchor="ctr">
                    <a:solidFill>
                      <a:schemeClr val="accent6">
                        <a:lumMod val="60000"/>
                        <a:lumOff val="40000"/>
                      </a:schemeClr>
                    </a:solidFill>
                  </a:tcPr>
                </a:tc>
                <a:extLst>
                  <a:ext uri="{0D108BD9-81ED-4DB2-BD59-A6C34878D82A}">
                    <a16:rowId xmlns:a16="http://schemas.microsoft.com/office/drawing/2014/main" val="10004"/>
                  </a:ext>
                </a:extLst>
              </a:tr>
              <a:tr h="1675419">
                <a:tc gridSpan="2">
                  <a:txBody>
                    <a:bodyPr/>
                    <a:lstStyle/>
                    <a:p>
                      <a:pPr algn="ctr"/>
                      <a:r>
                        <a:rPr lang="en-US" sz="1800" b="1" dirty="0"/>
                        <a:t>Leftovers</a:t>
                      </a:r>
                      <a:r>
                        <a:rPr lang="en-US" sz="1800" b="1" baseline="0" dirty="0"/>
                        <a:t> wrapped, labeled, and placed in bottom drawer</a:t>
                      </a:r>
                      <a:endParaRPr lang="en-US" sz="1800" b="1" dirty="0"/>
                    </a:p>
                  </a:txBody>
                  <a:tcPr anchor="ctr">
                    <a:lnL w="12700" cap="flat" cmpd="sng" algn="ctr">
                      <a:solidFill>
                        <a:schemeClr val="tx2"/>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hMerge="1">
                  <a:txBody>
                    <a:bodyPr/>
                    <a:lstStyle/>
                    <a:p>
                      <a:endParaRPr lang="en-US"/>
                    </a:p>
                  </a:txBody>
                  <a:tcPr/>
                </a:tc>
                <a:tc gridSpan="2">
                  <a:txBody>
                    <a:bodyPr/>
                    <a:lstStyle/>
                    <a:p>
                      <a:pPr algn="ctr"/>
                      <a:r>
                        <a:rPr lang="en-US" sz="1800" b="1" dirty="0"/>
                        <a:t>Treats or other indulgences in bottom drawer</a:t>
                      </a:r>
                    </a:p>
                  </a:txBody>
                  <a:tcPr anchor="ctr">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5050"/>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3" name="Down Arrow 12"/>
          <p:cNvSpPr/>
          <p:nvPr/>
        </p:nvSpPr>
        <p:spPr>
          <a:xfrm>
            <a:off x="8743155" y="2022458"/>
            <a:ext cx="298721" cy="45733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wn Arrow 13"/>
          <p:cNvSpPr/>
          <p:nvPr/>
        </p:nvSpPr>
        <p:spPr>
          <a:xfrm>
            <a:off x="2762824" y="2022459"/>
            <a:ext cx="298721" cy="45733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37"/>
          <p:cNvSpPr txBox="1">
            <a:spLocks noGrp="1"/>
          </p:cNvSpPr>
          <p:nvPr>
            <p:ph type="title"/>
          </p:nvPr>
        </p:nvSpPr>
        <p:spPr>
          <a:xfrm>
            <a:off x="-152400" y="609600"/>
            <a:ext cx="2673400" cy="1994649"/>
          </a:xfrm>
          <a:prstGeom prst="rect">
            <a:avLst/>
          </a:prstGeom>
          <a:noFill/>
        </p:spPr>
        <p:txBody>
          <a:bodyPr wrap="square" rtlCol="0">
            <a:spAutoFit/>
          </a:bodyPr>
          <a:lstStyle/>
          <a:p>
            <a:pPr algn="ctr">
              <a:lnSpc>
                <a:spcPts val="4000"/>
              </a:lnSpc>
            </a:pPr>
            <a:r>
              <a:rPr lang="en-US" b="1" dirty="0">
                <a:effectLst>
                  <a:outerShdw blurRad="38100" dist="38100" dir="2700000" algn="tl">
                    <a:srgbClr val="000000">
                      <a:alpha val="43137"/>
                    </a:srgbClr>
                  </a:outerShdw>
                </a:effectLst>
              </a:rPr>
              <a:t> Makeover Your Fridge!</a:t>
            </a:r>
          </a:p>
          <a:p>
            <a:pPr>
              <a:lnSpc>
                <a:spcPts val="2500"/>
              </a:lnSpc>
            </a:pPr>
            <a:endParaRPr lang="en-US" sz="4400" b="1"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DAC23CD3-DFBD-9868-3F7D-530BCD682668}"/>
              </a:ext>
            </a:extLst>
          </p:cNvPr>
          <p:cNvSpPr txBox="1"/>
          <p:nvPr/>
        </p:nvSpPr>
        <p:spPr>
          <a:xfrm>
            <a:off x="762000" y="5943600"/>
            <a:ext cx="12954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0518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69027" y="359"/>
            <a:ext cx="6574973" cy="434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05200" y="4648706"/>
            <a:ext cx="5410200" cy="1523494"/>
          </a:xfrm>
          <a:prstGeom prst="rect">
            <a:avLst/>
          </a:prstGeom>
          <a:noFill/>
        </p:spPr>
        <p:txBody>
          <a:bodyPr wrap="square" rtlCol="0">
            <a:spAutoFit/>
          </a:bodyPr>
          <a:lstStyle/>
          <a:p>
            <a:pPr algn="ctr"/>
            <a:r>
              <a:rPr lang="en-US" sz="3100" b="1" dirty="0">
                <a:effectLst>
                  <a:outerShdw blurRad="38100" dist="38100" dir="2700000" algn="tl">
                    <a:srgbClr val="000000">
                      <a:alpha val="43137"/>
                    </a:srgbClr>
                  </a:outerShdw>
                </a:effectLst>
              </a:rPr>
              <a:t>2oo+ Food</a:t>
            </a:r>
          </a:p>
          <a:p>
            <a:pPr algn="ctr"/>
            <a:r>
              <a:rPr lang="en-US" sz="3100" b="1" dirty="0">
                <a:effectLst>
                  <a:outerShdw blurRad="38100" dist="38100" dir="2700000" algn="tl">
                    <a:srgbClr val="000000">
                      <a:alpha val="43137"/>
                    </a:srgbClr>
                  </a:outerShdw>
                </a:effectLst>
              </a:rPr>
              <a:t>Choices </a:t>
            </a:r>
          </a:p>
          <a:p>
            <a:pPr algn="ctr"/>
            <a:r>
              <a:rPr lang="en-US" sz="3100" b="1" dirty="0">
                <a:effectLst>
                  <a:outerShdw blurRad="38100" dist="38100" dir="2700000" algn="tl">
                    <a:srgbClr val="000000">
                      <a:alpha val="43137"/>
                    </a:srgbClr>
                  </a:outerShdw>
                </a:effectLst>
              </a:rPr>
              <a:t>Every day</a:t>
            </a:r>
          </a:p>
        </p:txBody>
      </p:sp>
      <p:sp>
        <p:nvSpPr>
          <p:cNvPr id="2" name="TextBox 1">
            <a:extLst>
              <a:ext uri="{FF2B5EF4-FFF2-40B4-BE49-F238E27FC236}">
                <a16:creationId xmlns:a16="http://schemas.microsoft.com/office/drawing/2014/main" id="{39EF2307-0F35-3B7D-125C-A3EA1F9EDDD0}"/>
              </a:ext>
            </a:extLst>
          </p:cNvPr>
          <p:cNvSpPr txBox="1"/>
          <p:nvPr/>
        </p:nvSpPr>
        <p:spPr>
          <a:xfrm>
            <a:off x="-139874" y="914400"/>
            <a:ext cx="2721427" cy="1107996"/>
          </a:xfrm>
          <a:prstGeom prst="rect">
            <a:avLst/>
          </a:prstGeom>
          <a:noFill/>
        </p:spPr>
        <p:txBody>
          <a:bodyPr wrap="square" rtlCol="0">
            <a:spAutoFit/>
          </a:bodyPr>
          <a:lstStyle/>
          <a:p>
            <a:pPr algn="ctr"/>
            <a:r>
              <a:rPr lang="en-US" sz="3300" b="1" dirty="0"/>
              <a:t>“Temptation Nation”</a:t>
            </a:r>
          </a:p>
        </p:txBody>
      </p:sp>
      <p:sp>
        <p:nvSpPr>
          <p:cNvPr id="3" name="TextBox 2">
            <a:extLst>
              <a:ext uri="{FF2B5EF4-FFF2-40B4-BE49-F238E27FC236}">
                <a16:creationId xmlns:a16="http://schemas.microsoft.com/office/drawing/2014/main" id="{02AC0D89-F361-7707-6AE4-07BB5862775C}"/>
              </a:ext>
            </a:extLst>
          </p:cNvPr>
          <p:cNvSpPr txBox="1"/>
          <p:nvPr/>
        </p:nvSpPr>
        <p:spPr>
          <a:xfrm>
            <a:off x="609600" y="5867400"/>
            <a:ext cx="1524000" cy="609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5329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51"/>
          <a:stretch/>
        </p:blipFill>
        <p:spPr bwMode="auto">
          <a:xfrm>
            <a:off x="2590800" y="18143"/>
            <a:ext cx="6553200" cy="683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7400" y="304800"/>
            <a:ext cx="3124200" cy="1749325"/>
          </a:xfrm>
          <a:prstGeom prst="rect">
            <a:avLst/>
          </a:prstGeom>
          <a:noFill/>
        </p:spPr>
        <p:txBody>
          <a:bodyPr wrap="square" rtlCol="0">
            <a:spAutoFit/>
          </a:bodyPr>
          <a:lstStyle/>
          <a:p>
            <a:pPr>
              <a:lnSpc>
                <a:spcPts val="2500"/>
              </a:lnSpc>
            </a:pPr>
            <a:r>
              <a:rPr lang="en-US" sz="4800" b="1" dirty="0">
                <a:solidFill>
                  <a:schemeClr val="tx2">
                    <a:lumMod val="75000"/>
                  </a:schemeClr>
                </a:solidFill>
                <a:effectLst>
                  <a:outerShdw blurRad="38100" dist="38100" dir="2700000" algn="tl">
                    <a:srgbClr val="000000">
                      <a:alpha val="43137"/>
                    </a:srgbClr>
                  </a:outerShdw>
                </a:effectLst>
              </a:rPr>
              <a:t>See food, </a:t>
            </a:r>
          </a:p>
          <a:p>
            <a:pPr>
              <a:lnSpc>
                <a:spcPts val="2500"/>
              </a:lnSpc>
            </a:pPr>
            <a:endParaRPr lang="en-US" sz="4800" b="1" dirty="0">
              <a:solidFill>
                <a:schemeClr val="tx2">
                  <a:lumMod val="75000"/>
                </a:schemeClr>
              </a:solidFill>
              <a:effectLst>
                <a:outerShdw blurRad="38100" dist="38100" dir="2700000" algn="tl">
                  <a:srgbClr val="000000">
                    <a:alpha val="43137"/>
                  </a:srgbClr>
                </a:outerShdw>
              </a:effectLst>
            </a:endParaRPr>
          </a:p>
          <a:p>
            <a:pPr>
              <a:lnSpc>
                <a:spcPts val="2500"/>
              </a:lnSpc>
            </a:pPr>
            <a:r>
              <a:rPr lang="en-US" sz="4800" b="1" dirty="0">
                <a:solidFill>
                  <a:schemeClr val="tx2">
                    <a:lumMod val="75000"/>
                  </a:schemeClr>
                </a:solidFill>
                <a:effectLst>
                  <a:outerShdw blurRad="38100" dist="38100" dir="2700000" algn="tl">
                    <a:srgbClr val="000000">
                      <a:alpha val="43137"/>
                    </a:srgbClr>
                  </a:outerShdw>
                </a:effectLst>
              </a:rPr>
              <a:t>Reach for </a:t>
            </a:r>
          </a:p>
          <a:p>
            <a:pPr>
              <a:lnSpc>
                <a:spcPts val="2500"/>
              </a:lnSpc>
            </a:pPr>
            <a:endParaRPr lang="en-US" sz="4800" b="1" dirty="0">
              <a:solidFill>
                <a:schemeClr val="tx2">
                  <a:lumMod val="75000"/>
                </a:schemeClr>
              </a:solidFill>
              <a:effectLst>
                <a:outerShdw blurRad="38100" dist="38100" dir="2700000" algn="tl">
                  <a:srgbClr val="000000">
                    <a:alpha val="43137"/>
                  </a:srgbClr>
                </a:outerShdw>
              </a:effectLst>
            </a:endParaRPr>
          </a:p>
          <a:p>
            <a:pPr>
              <a:lnSpc>
                <a:spcPts val="2500"/>
              </a:lnSpc>
            </a:pPr>
            <a:r>
              <a:rPr lang="en-US" sz="4800" b="1" dirty="0">
                <a:solidFill>
                  <a:schemeClr val="tx2">
                    <a:lumMod val="75000"/>
                  </a:schemeClr>
                </a:solidFill>
                <a:effectLst>
                  <a:outerShdw blurRad="38100" dist="38100" dir="2700000" algn="tl">
                    <a:srgbClr val="000000">
                      <a:alpha val="43137"/>
                    </a:srgbClr>
                  </a:outerShdw>
                </a:effectLst>
              </a:rPr>
              <a:t>Food</a:t>
            </a:r>
          </a:p>
        </p:txBody>
      </p:sp>
      <p:sp>
        <p:nvSpPr>
          <p:cNvPr id="6" name="TextBox 5"/>
          <p:cNvSpPr txBox="1"/>
          <p:nvPr/>
        </p:nvSpPr>
        <p:spPr>
          <a:xfrm>
            <a:off x="-40525" y="609600"/>
            <a:ext cx="2831224" cy="2000548"/>
          </a:xfrm>
          <a:prstGeom prst="rect">
            <a:avLst/>
          </a:prstGeom>
          <a:noFill/>
        </p:spPr>
        <p:txBody>
          <a:bodyPr wrap="none" rtlCol="0">
            <a:spAutoFit/>
          </a:bodyPr>
          <a:lstStyle/>
          <a:p>
            <a:pPr algn="ctr"/>
            <a:r>
              <a:rPr lang="en-US" sz="3100" b="1" dirty="0">
                <a:effectLst>
                  <a:outerShdw blurRad="38100" dist="38100" dir="2700000" algn="tl">
                    <a:srgbClr val="000000">
                      <a:alpha val="43137"/>
                    </a:srgbClr>
                  </a:outerShdw>
                </a:effectLst>
              </a:rPr>
              <a:t>How We</a:t>
            </a:r>
          </a:p>
          <a:p>
            <a:pPr algn="ctr"/>
            <a:r>
              <a:rPr lang="en-US" sz="3100" b="1" dirty="0">
                <a:effectLst>
                  <a:outerShdw blurRad="38100" dist="38100" dir="2700000" algn="tl">
                    <a:srgbClr val="000000">
                      <a:alpha val="43137"/>
                    </a:srgbClr>
                  </a:outerShdw>
                </a:effectLst>
              </a:rPr>
              <a:t>Typically </a:t>
            </a:r>
          </a:p>
          <a:p>
            <a:pPr algn="ctr"/>
            <a:r>
              <a:rPr lang="en-US" sz="3100" b="1" dirty="0">
                <a:effectLst>
                  <a:outerShdw blurRad="38100" dist="38100" dir="2700000" algn="tl">
                    <a:srgbClr val="000000">
                      <a:alpha val="43137"/>
                    </a:srgbClr>
                  </a:outerShdw>
                </a:effectLst>
              </a:rPr>
              <a:t>Choose what </a:t>
            </a:r>
          </a:p>
          <a:p>
            <a:pPr algn="ctr"/>
            <a:r>
              <a:rPr lang="en-US" sz="3100" b="1" dirty="0">
                <a:effectLst>
                  <a:outerShdw blurRad="38100" dist="38100" dir="2700000" algn="tl">
                    <a:srgbClr val="000000">
                      <a:alpha val="43137"/>
                    </a:srgbClr>
                  </a:outerShdw>
                </a:effectLst>
              </a:rPr>
              <a:t>To Eat</a:t>
            </a:r>
          </a:p>
        </p:txBody>
      </p:sp>
      <p:sp>
        <p:nvSpPr>
          <p:cNvPr id="2" name="TextBox 1">
            <a:extLst>
              <a:ext uri="{FF2B5EF4-FFF2-40B4-BE49-F238E27FC236}">
                <a16:creationId xmlns:a16="http://schemas.microsoft.com/office/drawing/2014/main" id="{177ECA4E-8B65-A941-A494-2E75732C9E52}"/>
              </a:ext>
            </a:extLst>
          </p:cNvPr>
          <p:cNvSpPr txBox="1"/>
          <p:nvPr/>
        </p:nvSpPr>
        <p:spPr>
          <a:xfrm>
            <a:off x="609600" y="5943600"/>
            <a:ext cx="1530975"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8699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497062"/>
            <a:ext cx="2576918" cy="2929007"/>
          </a:xfrm>
          <a:prstGeom prst="rect">
            <a:avLst/>
          </a:prstGeom>
          <a:noFill/>
        </p:spPr>
        <p:txBody>
          <a:bodyPr wrap="square" rtlCol="0">
            <a:spAutoFit/>
          </a:bodyPr>
          <a:lstStyle/>
          <a:p>
            <a:pPr lvl="1" algn="ctr">
              <a:spcBef>
                <a:spcPts val="1000"/>
              </a:spcBef>
            </a:pPr>
            <a:r>
              <a:rPr lang="en-US" sz="2800" dirty="0"/>
              <a:t>Keep less nutritious foods out of sight and reach!</a:t>
            </a:r>
          </a:p>
          <a:p>
            <a:pPr lvl="1">
              <a:spcBef>
                <a:spcPts val="1000"/>
              </a:spcBef>
            </a:pPr>
            <a:endParaRPr lang="en-US" dirty="0"/>
          </a:p>
          <a:p>
            <a:endParaRPr lang="en-US" dirty="0"/>
          </a:p>
        </p:txBody>
      </p:sp>
      <p:sp>
        <p:nvSpPr>
          <p:cNvPr id="5" name="TextBox 4"/>
          <p:cNvSpPr txBox="1"/>
          <p:nvPr/>
        </p:nvSpPr>
        <p:spPr>
          <a:xfrm>
            <a:off x="134596" y="334185"/>
            <a:ext cx="2227604" cy="2507610"/>
          </a:xfrm>
          <a:prstGeom prst="rect">
            <a:avLst/>
          </a:prstGeom>
          <a:noFill/>
        </p:spPr>
        <p:txBody>
          <a:bodyPr wrap="square" rtlCol="0">
            <a:spAutoFit/>
          </a:bodyPr>
          <a:lstStyle/>
          <a:p>
            <a:pPr algn="ctr">
              <a:lnSpc>
                <a:spcPts val="4000"/>
              </a:lnSpc>
            </a:pPr>
            <a:r>
              <a:rPr lang="en-US" sz="2800" b="1" dirty="0">
                <a:effectLst>
                  <a:outerShdw blurRad="38100" dist="38100" dir="2700000" algn="tl">
                    <a:srgbClr val="000000">
                      <a:alpha val="43137"/>
                    </a:srgbClr>
                  </a:outerShdw>
                </a:effectLst>
              </a:rPr>
              <a:t>Make Unhealthy Eating Less Convenient</a:t>
            </a:r>
          </a:p>
          <a:p>
            <a:pPr>
              <a:lnSpc>
                <a:spcPts val="2500"/>
              </a:lnSpc>
            </a:pPr>
            <a:endParaRPr lang="en-US" sz="4400" b="1"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FB1BC906-1D83-077D-6879-989F816F866B}"/>
              </a:ext>
            </a:extLst>
          </p:cNvPr>
          <p:cNvSpPr txBox="1"/>
          <p:nvPr/>
        </p:nvSpPr>
        <p:spPr>
          <a:xfrm>
            <a:off x="762000" y="6075640"/>
            <a:ext cx="1219200" cy="448175"/>
          </a:xfrm>
          <a:prstGeom prst="rect">
            <a:avLst/>
          </a:prstGeom>
          <a:solidFill>
            <a:schemeClr val="bg1"/>
          </a:solidFill>
        </p:spPr>
        <p:txBody>
          <a:bodyPr wrap="square" rtlCol="0">
            <a:spAutoFit/>
          </a:bodyPr>
          <a:lstStyle/>
          <a:p>
            <a:endParaRPr lang="en-US" dirty="0"/>
          </a:p>
        </p:txBody>
      </p:sp>
      <p:pic>
        <p:nvPicPr>
          <p:cNvPr id="1028" name="Picture 4" descr="5 “Clean Sweep” Kitchen Tips – Fit to Be Fit">
            <a:extLst>
              <a:ext uri="{FF2B5EF4-FFF2-40B4-BE49-F238E27FC236}">
                <a16:creationId xmlns:a16="http://schemas.microsoft.com/office/drawing/2014/main" id="{AAA17E84-2B3A-5D01-573B-CCDE06859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4185"/>
            <a:ext cx="3200400" cy="3014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eaning out your kitchen | Epic Fitness">
            <a:extLst>
              <a:ext uri="{FF2B5EF4-FFF2-40B4-BE49-F238E27FC236}">
                <a16:creationId xmlns:a16="http://schemas.microsoft.com/office/drawing/2014/main" id="{66E4F338-0068-0EC6-434F-405F40447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139" y="334185"/>
            <a:ext cx="3252861" cy="30142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unk Food Images – Browse 821,992 Stock Photos, Vectors, and ...">
            <a:extLst>
              <a:ext uri="{FF2B5EF4-FFF2-40B4-BE49-F238E27FC236}">
                <a16:creationId xmlns:a16="http://schemas.microsoft.com/office/drawing/2014/main" id="{EC6DD401-D5F3-FE6D-8215-6DE943B39B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83909"/>
            <a:ext cx="6477000" cy="320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1" y="3962400"/>
            <a:ext cx="6400800" cy="646331"/>
          </a:xfrm>
          <a:prstGeom prst="rect">
            <a:avLst/>
          </a:prstGeom>
          <a:noFill/>
        </p:spPr>
        <p:txBody>
          <a:bodyPr wrap="square" rtlCol="0">
            <a:spAutoFit/>
          </a:bodyPr>
          <a:lstStyle/>
          <a:p>
            <a:pPr lvl="1">
              <a:spcBef>
                <a:spcPts val="1000"/>
              </a:spcBef>
            </a:pPr>
            <a:endParaRPr lang="en-US" dirty="0"/>
          </a:p>
          <a:p>
            <a:endParaRPr lang="en-US" dirty="0"/>
          </a:p>
        </p:txBody>
      </p:sp>
      <p:sp>
        <p:nvSpPr>
          <p:cNvPr id="5" name="TextBox 4"/>
          <p:cNvSpPr txBox="1"/>
          <p:nvPr/>
        </p:nvSpPr>
        <p:spPr>
          <a:xfrm>
            <a:off x="-63500" y="395730"/>
            <a:ext cx="2728686" cy="3020570"/>
          </a:xfrm>
          <a:prstGeom prst="rect">
            <a:avLst/>
          </a:prstGeom>
          <a:noFill/>
        </p:spPr>
        <p:txBody>
          <a:bodyPr wrap="square" rtlCol="0">
            <a:spAutoFit/>
          </a:bodyPr>
          <a:lstStyle/>
          <a:p>
            <a:pPr algn="ctr">
              <a:lnSpc>
                <a:spcPts val="4000"/>
              </a:lnSpc>
            </a:pPr>
            <a:r>
              <a:rPr lang="en-US" sz="3500" b="1" dirty="0">
                <a:effectLst>
                  <a:outerShdw blurRad="38100" dist="38100" dir="2700000" algn="tl">
                    <a:srgbClr val="000000">
                      <a:alpha val="43137"/>
                    </a:srgbClr>
                  </a:outerShdw>
                </a:effectLst>
              </a:rPr>
              <a:t>Make Healthy Eating More Convenient</a:t>
            </a:r>
          </a:p>
          <a:p>
            <a:pPr>
              <a:lnSpc>
                <a:spcPts val="2500"/>
              </a:lnSpc>
            </a:pPr>
            <a:endParaRPr lang="en-US" sz="4400" b="1"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72A63550-7A4D-B5E7-650A-394D3703BBE7}"/>
              </a:ext>
            </a:extLst>
          </p:cNvPr>
          <p:cNvSpPr txBox="1"/>
          <p:nvPr/>
        </p:nvSpPr>
        <p:spPr>
          <a:xfrm>
            <a:off x="762000" y="6019800"/>
            <a:ext cx="1295400" cy="533400"/>
          </a:xfrm>
          <a:prstGeom prst="rect">
            <a:avLst/>
          </a:prstGeom>
          <a:solidFill>
            <a:schemeClr val="bg1"/>
          </a:solidFill>
        </p:spPr>
        <p:txBody>
          <a:bodyPr wrap="square" rtlCol="0">
            <a:spAutoFit/>
          </a:bodyPr>
          <a:lstStyle/>
          <a:p>
            <a:endParaRPr lang="en-US" dirty="0"/>
          </a:p>
        </p:txBody>
      </p:sp>
      <p:sp>
        <p:nvSpPr>
          <p:cNvPr id="4" name="AutoShape 2" descr="Tip #4: Prepare Snack Trays">
            <a:extLst>
              <a:ext uri="{FF2B5EF4-FFF2-40B4-BE49-F238E27FC236}">
                <a16:creationId xmlns:a16="http://schemas.microsoft.com/office/drawing/2014/main" id="{1F58084E-BC8B-32B3-0A2D-6B2FC9BB23C5}"/>
              </a:ext>
            </a:extLst>
          </p:cNvPr>
          <p:cNvSpPr>
            <a:spLocks noChangeAspect="1" noChangeArrowheads="1"/>
          </p:cNvSpPr>
          <p:nvPr/>
        </p:nvSpPr>
        <p:spPr bwMode="auto">
          <a:xfrm>
            <a:off x="4419600" y="3276600"/>
            <a:ext cx="2210844" cy="22108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Meal Prep Lunch Bowls with Spicy Chicken, Roasted Lemon Broccoli, and  Caramelized Sweet Potatoes - Ally's Cooking">
            <a:extLst>
              <a:ext uri="{FF2B5EF4-FFF2-40B4-BE49-F238E27FC236}">
                <a16:creationId xmlns:a16="http://schemas.microsoft.com/office/drawing/2014/main" id="{82E4AD31-BE55-0761-5E09-B1A3F984A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8" y="128308"/>
            <a:ext cx="5486401" cy="36048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nto Box Snack Prep Ideas - Peanut Butter and Fitness">
            <a:extLst>
              <a:ext uri="{FF2B5EF4-FFF2-40B4-BE49-F238E27FC236}">
                <a16:creationId xmlns:a16="http://schemas.microsoft.com/office/drawing/2014/main" id="{22A06C51-AD7F-16D5-566A-7DB27EAFE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3723718"/>
            <a:ext cx="5486401" cy="282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9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E"/>
          <p:cNvPicPr>
            <a:picLocks noChangeAspect="1"/>
          </p:cNvPicPr>
          <p:nvPr/>
        </p:nvPicPr>
        <p:blipFill rotWithShape="1">
          <a:blip r:embed="rId3" cstate="print">
            <a:extLst>
              <a:ext uri="{28A0092B-C50C-407E-A947-70E740481C1C}">
                <a14:useLocalDpi xmlns:a14="http://schemas.microsoft.com/office/drawing/2010/main" val="0"/>
              </a:ext>
            </a:extLst>
          </a:blip>
          <a:srcRect l="60847"/>
          <a:stretch/>
        </p:blipFill>
        <p:spPr>
          <a:xfrm>
            <a:off x="6324600" y="-103696"/>
            <a:ext cx="2685143" cy="6858000"/>
          </a:xfrm>
          <a:prstGeom prst="rect">
            <a:avLst/>
          </a:prstGeom>
        </p:spPr>
      </p:pic>
      <p:sp>
        <p:nvSpPr>
          <p:cNvPr id="38" name="Title 37"/>
          <p:cNvSpPr txBox="1">
            <a:spLocks noGrp="1"/>
          </p:cNvSpPr>
          <p:nvPr>
            <p:ph type="title"/>
          </p:nvPr>
        </p:nvSpPr>
        <p:spPr>
          <a:xfrm>
            <a:off x="0" y="866081"/>
            <a:ext cx="2503713" cy="1079463"/>
          </a:xfrm>
          <a:prstGeom prst="rect">
            <a:avLst/>
          </a:prstGeom>
          <a:noFill/>
        </p:spPr>
        <p:txBody>
          <a:bodyPr wrap="square" rtlCol="0">
            <a:spAutoFit/>
          </a:bodyPr>
          <a:lstStyle/>
          <a:p>
            <a:pPr algn="ctr">
              <a:lnSpc>
                <a:spcPts val="4000"/>
              </a:lnSpc>
            </a:pPr>
            <a:r>
              <a:rPr lang="en-US" b="1" dirty="0">
                <a:effectLst>
                  <a:outerShdw blurRad="38100" dist="38100" dir="2700000" algn="tl">
                    <a:srgbClr val="000000">
                      <a:alpha val="43137"/>
                    </a:srgbClr>
                  </a:outerShdw>
                </a:effectLst>
              </a:rPr>
              <a:t>Other tips and tricks</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221" r="2049"/>
          <a:stretch/>
        </p:blipFill>
        <p:spPr bwMode="auto">
          <a:xfrm>
            <a:off x="2590800" y="18143"/>
            <a:ext cx="6553200" cy="479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1"/>
          <p:cNvSpPr txBox="1">
            <a:spLocks/>
          </p:cNvSpPr>
          <p:nvPr/>
        </p:nvSpPr>
        <p:spPr>
          <a:xfrm>
            <a:off x="4724400" y="4876800"/>
            <a:ext cx="2534557"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p:txBody>
      </p:sp>
      <p:sp>
        <p:nvSpPr>
          <p:cNvPr id="15" name="Content Placeholder 1"/>
          <p:cNvSpPr txBox="1">
            <a:spLocks/>
          </p:cNvSpPr>
          <p:nvPr/>
        </p:nvSpPr>
        <p:spPr>
          <a:xfrm>
            <a:off x="2590800" y="4815897"/>
            <a:ext cx="5941786" cy="22899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Use smaller pates and glasses</a:t>
            </a:r>
          </a:p>
          <a:p>
            <a:r>
              <a:rPr lang="en-US" sz="2400" dirty="0"/>
              <a:t>Pre-portion snack foods into bags or small bowls</a:t>
            </a:r>
          </a:p>
          <a:p>
            <a:r>
              <a:rPr lang="en-US" sz="2400" dirty="0"/>
              <a:t>Store perishable items in airtight containers/bags</a:t>
            </a:r>
          </a:p>
          <a:p>
            <a:endParaRPr lang="en-US" sz="2400" dirty="0"/>
          </a:p>
        </p:txBody>
      </p:sp>
      <p:sp>
        <p:nvSpPr>
          <p:cNvPr id="3" name="TextBox 2">
            <a:extLst>
              <a:ext uri="{FF2B5EF4-FFF2-40B4-BE49-F238E27FC236}">
                <a16:creationId xmlns:a16="http://schemas.microsoft.com/office/drawing/2014/main" id="{87B5F6F3-FDB3-C3DA-4F3F-EE04D718288E}"/>
              </a:ext>
            </a:extLst>
          </p:cNvPr>
          <p:cNvSpPr txBox="1"/>
          <p:nvPr/>
        </p:nvSpPr>
        <p:spPr>
          <a:xfrm>
            <a:off x="762000" y="6019800"/>
            <a:ext cx="1295400"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380743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4"/>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IME"/>
          <p:cNvPicPr>
            <a:picLocks noChangeAspect="1"/>
          </p:cNvPicPr>
          <p:nvPr/>
        </p:nvPicPr>
        <p:blipFill rotWithShape="1">
          <a:blip r:embed="rId4" cstate="print">
            <a:extLst>
              <a:ext uri="{28A0092B-C50C-407E-A947-70E740481C1C}">
                <a14:useLocalDpi xmlns:a14="http://schemas.microsoft.com/office/drawing/2010/main" val="0"/>
              </a:ext>
            </a:extLst>
          </a:blip>
          <a:srcRect l="60847"/>
          <a:stretch/>
        </p:blipFill>
        <p:spPr>
          <a:xfrm>
            <a:off x="6324600" y="-103696"/>
            <a:ext cx="2685143" cy="6858000"/>
          </a:xfrm>
          <a:prstGeom prst="rect">
            <a:avLst/>
          </a:prstGeom>
        </p:spPr>
      </p:pic>
      <p:sp>
        <p:nvSpPr>
          <p:cNvPr id="5" name="Title 4">
            <a:extLst>
              <a:ext uri="{FF2B5EF4-FFF2-40B4-BE49-F238E27FC236}">
                <a16:creationId xmlns:a16="http://schemas.microsoft.com/office/drawing/2014/main" id="{32592890-9D95-2DE5-4FE1-CA8D1697C0CC}"/>
              </a:ext>
            </a:extLst>
          </p:cNvPr>
          <p:cNvSpPr>
            <a:spLocks noGrp="1"/>
          </p:cNvSpPr>
          <p:nvPr>
            <p:ph type="title"/>
          </p:nvPr>
        </p:nvSpPr>
        <p:spPr>
          <a:xfrm>
            <a:off x="1447800" y="-207264"/>
            <a:ext cx="6554867" cy="1524000"/>
          </a:xfrm>
        </p:spPr>
        <p:txBody>
          <a:bodyPr/>
          <a:lstStyle/>
          <a:p>
            <a:pPr algn="ctr"/>
            <a:r>
              <a:rPr lang="en-US" dirty="0"/>
              <a:t>Food Assistance programs</a:t>
            </a:r>
          </a:p>
        </p:txBody>
      </p:sp>
      <p:sp>
        <p:nvSpPr>
          <p:cNvPr id="6" name="TextBox 5">
            <a:extLst>
              <a:ext uri="{FF2B5EF4-FFF2-40B4-BE49-F238E27FC236}">
                <a16:creationId xmlns:a16="http://schemas.microsoft.com/office/drawing/2014/main" id="{E5D75C22-2E70-3BCC-EC66-B70AB7BA9A87}"/>
              </a:ext>
            </a:extLst>
          </p:cNvPr>
          <p:cNvSpPr txBox="1"/>
          <p:nvPr/>
        </p:nvSpPr>
        <p:spPr>
          <a:xfrm>
            <a:off x="685800" y="1524000"/>
            <a:ext cx="7848600"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t>SNAP</a:t>
            </a:r>
          </a:p>
          <a:p>
            <a:pPr marL="285750" indent="-285750">
              <a:buFont typeface="Arial" panose="020B0604020202020204" pitchFamily="34" charset="0"/>
              <a:buChar char="•"/>
            </a:pPr>
            <a:r>
              <a:rPr lang="en-US" sz="3600" dirty="0"/>
              <a:t>WIC</a:t>
            </a:r>
          </a:p>
          <a:p>
            <a:pPr marL="285750" indent="-285750">
              <a:buFont typeface="Arial" panose="020B0604020202020204" pitchFamily="34" charset="0"/>
              <a:buChar char="•"/>
            </a:pPr>
            <a:r>
              <a:rPr lang="en-US" sz="3600" dirty="0"/>
              <a:t>School nutrition programs</a:t>
            </a:r>
          </a:p>
          <a:p>
            <a:pPr marL="285750" indent="-285750">
              <a:buFont typeface="Arial" panose="020B0604020202020204" pitchFamily="34" charset="0"/>
              <a:buChar char="•"/>
            </a:pPr>
            <a:r>
              <a:rPr lang="en-US" sz="3600" dirty="0"/>
              <a:t>Emergency food assistance program</a:t>
            </a:r>
          </a:p>
          <a:p>
            <a:pPr marL="285750" indent="-285750">
              <a:buFont typeface="Arial" panose="020B0604020202020204" pitchFamily="34" charset="0"/>
              <a:buChar char="•"/>
            </a:pPr>
            <a:r>
              <a:rPr lang="en-US" sz="3600" dirty="0"/>
              <a:t>Food pantries</a:t>
            </a:r>
          </a:p>
          <a:p>
            <a:pPr marL="285750" indent="-285750">
              <a:buFont typeface="Arial" panose="020B0604020202020204" pitchFamily="34" charset="0"/>
              <a:buChar char="•"/>
            </a:pPr>
            <a:r>
              <a:rPr lang="en-US" sz="3600" dirty="0"/>
              <a:t>Community meals </a:t>
            </a:r>
          </a:p>
          <a:p>
            <a:pPr marL="285750" indent="-285750">
              <a:buFont typeface="Arial" panose="020B0604020202020204" pitchFamily="34" charset="0"/>
              <a:buChar char="•"/>
            </a:pPr>
            <a:r>
              <a:rPr lang="en-US" sz="3600" dirty="0"/>
              <a:t>Market on the Move (POW WOW)</a:t>
            </a:r>
          </a:p>
        </p:txBody>
      </p:sp>
    </p:spTree>
    <p:extLst>
      <p:ext uri="{BB962C8B-B14F-4D97-AF65-F5344CB8AC3E}">
        <p14:creationId xmlns:p14="http://schemas.microsoft.com/office/powerpoint/2010/main" val="15879382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457200"/>
            <a:ext cx="2895600"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rPr>
              <a:t>Sources</a:t>
            </a:r>
          </a:p>
        </p:txBody>
      </p:sp>
      <p:sp>
        <p:nvSpPr>
          <p:cNvPr id="7" name="TextBox 6"/>
          <p:cNvSpPr txBox="1"/>
          <p:nvPr/>
        </p:nvSpPr>
        <p:spPr>
          <a:xfrm>
            <a:off x="2732314" y="873292"/>
            <a:ext cx="6411686" cy="700192"/>
          </a:xfrm>
          <a:prstGeom prst="rect">
            <a:avLst/>
          </a:prstGeom>
          <a:noFill/>
        </p:spPr>
        <p:txBody>
          <a:bodyPr wrap="square" rtlCol="0">
            <a:spAutoFit/>
          </a:bodyPr>
          <a:lstStyle/>
          <a:p>
            <a:pPr marL="173038" indent="-173038">
              <a:spcBef>
                <a:spcPts val="600"/>
              </a:spcBef>
              <a:buFont typeface="Arial" panose="020B0604020202020204" pitchFamily="34" charset="0"/>
              <a:buChar char="•"/>
            </a:pPr>
            <a:endParaRPr lang="en-US" sz="2400" dirty="0">
              <a:latin typeface="Arial" charset="0"/>
            </a:endParaRPr>
          </a:p>
          <a:p>
            <a:pPr>
              <a:spcBef>
                <a:spcPts val="600"/>
              </a:spcBef>
            </a:pPr>
            <a:endParaRPr lang="en-US" sz="1050" dirty="0">
              <a:latin typeface="Arial" charset="0"/>
            </a:endParaRPr>
          </a:p>
        </p:txBody>
      </p:sp>
      <p:sp>
        <p:nvSpPr>
          <p:cNvPr id="2" name="TextBox 1">
            <a:extLst>
              <a:ext uri="{FF2B5EF4-FFF2-40B4-BE49-F238E27FC236}">
                <a16:creationId xmlns:a16="http://schemas.microsoft.com/office/drawing/2014/main" id="{AC63136A-5AC5-9B8C-E494-CDBDD662602C}"/>
              </a:ext>
            </a:extLst>
          </p:cNvPr>
          <p:cNvSpPr txBox="1"/>
          <p:nvPr/>
        </p:nvSpPr>
        <p:spPr>
          <a:xfrm>
            <a:off x="685800" y="5867400"/>
            <a:ext cx="1371600" cy="569387"/>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E6CCFFE3-8AED-74E6-3F33-339EB5134DA5}"/>
              </a:ext>
            </a:extLst>
          </p:cNvPr>
          <p:cNvPicPr>
            <a:picLocks noChangeAspect="1"/>
          </p:cNvPicPr>
          <p:nvPr/>
        </p:nvPicPr>
        <p:blipFill>
          <a:blip r:embed="rId3"/>
          <a:stretch>
            <a:fillRect/>
          </a:stretch>
        </p:blipFill>
        <p:spPr>
          <a:xfrm>
            <a:off x="114300" y="1828800"/>
            <a:ext cx="8915400" cy="4723347"/>
          </a:xfrm>
          <a:prstGeom prst="rect">
            <a:avLst/>
          </a:prstGeom>
          <a:solidFill>
            <a:schemeClr val="tx2"/>
          </a:solidFill>
        </p:spPr>
      </p:pic>
    </p:spTree>
    <p:extLst>
      <p:ext uri="{BB962C8B-B14F-4D97-AF65-F5344CB8AC3E}">
        <p14:creationId xmlns:p14="http://schemas.microsoft.com/office/powerpoint/2010/main" val="136787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127" r="-341"/>
          <a:stretch/>
        </p:blipFill>
        <p:spPr bwMode="auto">
          <a:xfrm>
            <a:off x="2569028" y="18143"/>
            <a:ext cx="667657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2743200" y="702487"/>
            <a:ext cx="6019800" cy="5820233"/>
          </a:xfrm>
        </p:spPr>
        <p:txBody>
          <a:bodyPr>
            <a:normAutofit fontScale="77500" lnSpcReduction="20000"/>
          </a:bodyPr>
          <a:lstStyle/>
          <a:p>
            <a:pPr marL="682625" lvl="1" indent="-365125">
              <a:buFont typeface="+mj-lt"/>
              <a:buAutoNum type="arabicPeriod"/>
            </a:pPr>
            <a:endParaRPr lang="en-US" sz="2400" b="1" dirty="0">
              <a:solidFill>
                <a:schemeClr val="tx1"/>
              </a:solidFill>
            </a:endParaRPr>
          </a:p>
          <a:p>
            <a:pPr marL="682625" lvl="1" indent="-365125">
              <a:buFont typeface="+mj-lt"/>
              <a:buAutoNum type="arabicPeriod"/>
            </a:pPr>
            <a:endParaRPr lang="en-US" sz="2400" b="1" dirty="0">
              <a:solidFill>
                <a:schemeClr val="tx1"/>
              </a:solidFill>
            </a:endParaRPr>
          </a:p>
          <a:p>
            <a:pPr marL="660400" lvl="1" indent="-342900">
              <a:buFont typeface="Wingdings" panose="05000000000000000000" pitchFamily="2" charset="2"/>
              <a:buChar char="Ø"/>
            </a:pPr>
            <a:r>
              <a:rPr lang="en-US" sz="2600" b="1" dirty="0">
                <a:solidFill>
                  <a:schemeClr val="tx1"/>
                </a:solidFill>
              </a:rPr>
              <a:t>Discuss the “how to” of meal planning </a:t>
            </a:r>
          </a:p>
          <a:p>
            <a:pPr marL="660400" lvl="1" indent="-342900">
              <a:buFont typeface="Wingdings" panose="05000000000000000000" pitchFamily="2" charset="2"/>
              <a:buChar char="Ø"/>
            </a:pPr>
            <a:endParaRPr lang="en-US" sz="2600" b="1" dirty="0">
              <a:solidFill>
                <a:schemeClr val="tx1"/>
              </a:solidFill>
            </a:endParaRPr>
          </a:p>
          <a:p>
            <a:pPr marL="660400" lvl="1" indent="-342900">
              <a:buFont typeface="Wingdings" panose="05000000000000000000" pitchFamily="2" charset="2"/>
              <a:buChar char="Ø"/>
            </a:pPr>
            <a:r>
              <a:rPr lang="en-US" sz="2600" b="1" dirty="0">
                <a:solidFill>
                  <a:schemeClr val="tx1"/>
                </a:solidFill>
              </a:rPr>
              <a:t>Review methods for safe food preparation</a:t>
            </a:r>
          </a:p>
          <a:p>
            <a:pPr marL="317500" lvl="1" indent="0">
              <a:buNone/>
            </a:pPr>
            <a:endParaRPr lang="en-US" sz="2600" dirty="0">
              <a:solidFill>
                <a:schemeClr val="tx1"/>
              </a:solidFill>
            </a:endParaRPr>
          </a:p>
          <a:p>
            <a:pPr marL="660400" lvl="1" indent="-342900">
              <a:buFont typeface="Wingdings" panose="05000000000000000000" pitchFamily="2" charset="2"/>
              <a:buChar char="Ø"/>
            </a:pPr>
            <a:r>
              <a:rPr lang="en-US" sz="2600" b="1" dirty="0">
                <a:solidFill>
                  <a:schemeClr val="tx1"/>
                </a:solidFill>
              </a:rPr>
              <a:t>“Walk through” a grocery store, go over ways to stretch your dollar while making nutritionally healthy decisions</a:t>
            </a:r>
          </a:p>
          <a:p>
            <a:pPr marL="317500" lvl="1" indent="0">
              <a:buNone/>
            </a:pPr>
            <a:endParaRPr lang="en-US" sz="2600" b="1" dirty="0">
              <a:solidFill>
                <a:schemeClr val="tx1"/>
              </a:solidFill>
            </a:endParaRPr>
          </a:p>
          <a:p>
            <a:pPr marL="660400" lvl="1" indent="-342900">
              <a:buFont typeface="Wingdings" panose="05000000000000000000" pitchFamily="2" charset="2"/>
              <a:buChar char="Ø"/>
            </a:pPr>
            <a:r>
              <a:rPr lang="en-US" sz="2600" b="1" dirty="0">
                <a:solidFill>
                  <a:schemeClr val="tx1"/>
                </a:solidFill>
              </a:rPr>
              <a:t>Discuss unit pricing, label reading, and nutrition recommendations</a:t>
            </a:r>
          </a:p>
          <a:p>
            <a:pPr marL="660400" lvl="1" indent="-342900">
              <a:buFont typeface="Wingdings" panose="05000000000000000000" pitchFamily="2" charset="2"/>
              <a:buChar char="Ø"/>
            </a:pPr>
            <a:endParaRPr lang="en-US" sz="2600" b="1" dirty="0">
              <a:solidFill>
                <a:schemeClr val="tx1"/>
              </a:solidFill>
            </a:endParaRPr>
          </a:p>
          <a:p>
            <a:pPr marL="660400" lvl="1" indent="-342900">
              <a:buFont typeface="Wingdings" panose="05000000000000000000" pitchFamily="2" charset="2"/>
              <a:buChar char="Ø"/>
            </a:pPr>
            <a:r>
              <a:rPr lang="en-US" sz="2600" b="1" dirty="0">
                <a:solidFill>
                  <a:schemeClr val="tx1"/>
                </a:solidFill>
              </a:rPr>
              <a:t>Go over ways to improve your nutrition environment and how to make better nutrition decisions daily</a:t>
            </a:r>
          </a:p>
          <a:p>
            <a:pPr marL="682625" lvl="1" indent="-365125">
              <a:buFont typeface="+mj-lt"/>
              <a:buAutoNum type="arabicPeriod"/>
            </a:pPr>
            <a:endParaRPr lang="en-US" sz="1100" dirty="0">
              <a:solidFill>
                <a:schemeClr val="tx1"/>
              </a:solidFill>
            </a:endParaRPr>
          </a:p>
          <a:p>
            <a:pPr marL="682625" lvl="1" indent="-365125">
              <a:buFont typeface="+mj-lt"/>
              <a:buAutoNum type="arabicPeriod"/>
            </a:pPr>
            <a:endParaRPr lang="en-US" sz="1050" dirty="0">
              <a:solidFill>
                <a:schemeClr val="tx1"/>
              </a:solidFill>
            </a:endParaRPr>
          </a:p>
          <a:p>
            <a:pPr marL="682625" lvl="1" indent="-365125">
              <a:buFont typeface="+mj-lt"/>
              <a:buAutoNum type="arabicPeriod"/>
            </a:pPr>
            <a:endParaRPr lang="en-US" b="1" dirty="0"/>
          </a:p>
          <a:p>
            <a:pPr marL="682625" lvl="1" indent="-365125">
              <a:buFont typeface="+mj-lt"/>
              <a:buAutoNum type="arabicPeriod"/>
            </a:pPr>
            <a:endParaRPr lang="en-US" sz="2400" b="1" dirty="0"/>
          </a:p>
          <a:p>
            <a:pPr marL="833437" indent="-514350">
              <a:buFont typeface="+mj-lt"/>
              <a:buAutoNum type="arabicPeriod"/>
            </a:pPr>
            <a:endParaRPr lang="en-US" dirty="0"/>
          </a:p>
        </p:txBody>
      </p:sp>
      <p:sp>
        <p:nvSpPr>
          <p:cNvPr id="7" name="TextBox 6"/>
          <p:cNvSpPr txBox="1"/>
          <p:nvPr/>
        </p:nvSpPr>
        <p:spPr>
          <a:xfrm>
            <a:off x="0" y="457200"/>
            <a:ext cx="2627103"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Objectives</a:t>
            </a:r>
          </a:p>
        </p:txBody>
      </p:sp>
      <p:sp>
        <p:nvSpPr>
          <p:cNvPr id="3" name="TextBox 2">
            <a:extLst>
              <a:ext uri="{FF2B5EF4-FFF2-40B4-BE49-F238E27FC236}">
                <a16:creationId xmlns:a16="http://schemas.microsoft.com/office/drawing/2014/main" id="{37CF786F-2549-D713-1B2F-2BCC5CA7FEF3}"/>
              </a:ext>
            </a:extLst>
          </p:cNvPr>
          <p:cNvSpPr txBox="1"/>
          <p:nvPr/>
        </p:nvSpPr>
        <p:spPr>
          <a:xfrm>
            <a:off x="685800" y="6105525"/>
            <a:ext cx="1295400" cy="4476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4688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Yellow question mark">
            <a:extLst>
              <a:ext uri="{FF2B5EF4-FFF2-40B4-BE49-F238E27FC236}">
                <a16:creationId xmlns:a16="http://schemas.microsoft.com/office/drawing/2014/main" id="{0906FD29-28A0-4A76-794C-2ECCB75DDF12}"/>
              </a:ext>
            </a:extLst>
          </p:cNvPr>
          <p:cNvPicPr>
            <a:picLocks noChangeAspect="1"/>
          </p:cNvPicPr>
          <p:nvPr/>
        </p:nvPicPr>
        <p:blipFill rotWithShape="1">
          <a:blip r:embed="rId3">
            <a:alphaModFix amt="40000"/>
          </a:blip>
          <a:srcRect l="20000"/>
          <a:stretch/>
        </p:blipFill>
        <p:spPr>
          <a:xfrm>
            <a:off x="-2381" y="10"/>
            <a:ext cx="9143999" cy="6857990"/>
          </a:xfrm>
          <a:prstGeom prst="rect">
            <a:avLst/>
          </a:prstGeom>
        </p:spPr>
      </p:pic>
      <p:sp>
        <p:nvSpPr>
          <p:cNvPr id="2" name="Title 1">
            <a:extLst>
              <a:ext uri="{FF2B5EF4-FFF2-40B4-BE49-F238E27FC236}">
                <a16:creationId xmlns:a16="http://schemas.microsoft.com/office/drawing/2014/main" id="{783C3DB0-C094-D563-F9B5-62AC1890060C}"/>
              </a:ext>
            </a:extLst>
          </p:cNvPr>
          <p:cNvSpPr>
            <a:spLocks noGrp="1"/>
          </p:cNvSpPr>
          <p:nvPr>
            <p:ph type="title"/>
          </p:nvPr>
        </p:nvSpPr>
        <p:spPr>
          <a:xfrm>
            <a:off x="2501502" y="-1109134"/>
            <a:ext cx="6000750" cy="2971801"/>
          </a:xfrm>
        </p:spPr>
        <p:txBody>
          <a:bodyPr vert="horz" lIns="91440" tIns="45720" rIns="91440" bIns="45720" rtlCol="0" anchor="b">
            <a:normAutofit/>
          </a:bodyPr>
          <a:lstStyle/>
          <a:p>
            <a:r>
              <a:rPr lang="en-US" sz="4800" dirty="0"/>
              <a:t>QUESTIONS??</a:t>
            </a:r>
          </a:p>
        </p:txBody>
      </p:sp>
    </p:spTree>
    <p:extLst>
      <p:ext uri="{BB962C8B-B14F-4D97-AF65-F5344CB8AC3E}">
        <p14:creationId xmlns:p14="http://schemas.microsoft.com/office/powerpoint/2010/main" val="6043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304800"/>
            <a:ext cx="2514599" cy="2308324"/>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rPr>
              <a:t>Plan- finding recipes</a:t>
            </a:r>
          </a:p>
        </p:txBody>
      </p:sp>
      <p:sp>
        <p:nvSpPr>
          <p:cNvPr id="12" name="TextBox 11"/>
          <p:cNvSpPr txBox="1"/>
          <p:nvPr/>
        </p:nvSpPr>
        <p:spPr>
          <a:xfrm>
            <a:off x="278985" y="3749070"/>
            <a:ext cx="1943282" cy="1569660"/>
          </a:xfrm>
          <a:prstGeom prst="rect">
            <a:avLst/>
          </a:prstGeom>
          <a:noFill/>
        </p:spPr>
        <p:txBody>
          <a:bodyPr wrap="square" rtlCol="0">
            <a:spAutoFit/>
          </a:bodyPr>
          <a:lstStyle/>
          <a:p>
            <a:pPr algn="ctr"/>
            <a:r>
              <a:rPr lang="en-US" sz="3200" b="1" dirty="0">
                <a:solidFill>
                  <a:schemeClr val="tx1">
                    <a:lumMod val="50000"/>
                  </a:schemeClr>
                </a:solidFill>
                <a:effectLst>
                  <a:outerShdw blurRad="38100" dist="38100" dir="2700000" algn="tl">
                    <a:srgbClr val="000000">
                      <a:alpha val="43137"/>
                    </a:srgbClr>
                  </a:outerShdw>
                </a:effectLst>
              </a:rPr>
              <a:t>What do you want to make?</a:t>
            </a:r>
          </a:p>
        </p:txBody>
      </p:sp>
      <p:sp>
        <p:nvSpPr>
          <p:cNvPr id="10" name="TextBox 9"/>
          <p:cNvSpPr txBox="1"/>
          <p:nvPr/>
        </p:nvSpPr>
        <p:spPr>
          <a:xfrm>
            <a:off x="2618230" y="67871"/>
            <a:ext cx="6449569" cy="1908215"/>
          </a:xfrm>
          <a:prstGeom prst="rect">
            <a:avLst/>
          </a:prstGeom>
          <a:noFill/>
        </p:spPr>
        <p:txBody>
          <a:bodyPr wrap="square" rtlCol="0">
            <a:spAutoFit/>
          </a:bodyPr>
          <a:lstStyle/>
          <a:p>
            <a:r>
              <a:rPr lang="en-US" sz="3000" u="sng" dirty="0"/>
              <a:t>Recipe Resources</a:t>
            </a:r>
            <a:r>
              <a:rPr lang="en-US" sz="3000" dirty="0"/>
              <a:t>:</a:t>
            </a:r>
          </a:p>
          <a:p>
            <a:pPr marL="285750" indent="-285750">
              <a:buFont typeface="Arial" panose="020B0604020202020204" pitchFamily="34" charset="0"/>
              <a:buChar char="•"/>
            </a:pPr>
            <a:r>
              <a:rPr lang="en-US" sz="2200" dirty="0"/>
              <a:t>Commissaries.com</a:t>
            </a:r>
          </a:p>
          <a:p>
            <a:pPr marL="285750" indent="-285750">
              <a:buFont typeface="Arial" panose="020B0604020202020204" pitchFamily="34" charset="0"/>
              <a:buChar char="•"/>
            </a:pPr>
            <a:r>
              <a:rPr lang="en-US" sz="2200" dirty="0"/>
              <a:t>Pinterest</a:t>
            </a:r>
          </a:p>
          <a:p>
            <a:pPr marL="285750" indent="-285750">
              <a:buFont typeface="Arial" panose="020B0604020202020204" pitchFamily="34" charset="0"/>
              <a:buChar char="•"/>
            </a:pPr>
            <a:r>
              <a:rPr lang="en-US" sz="2200" dirty="0">
                <a:hlinkClick r:id="rId3"/>
              </a:rPr>
              <a:t>USDA MyPlate Kitchen</a:t>
            </a:r>
            <a:r>
              <a:rPr lang="en-US" sz="2200" dirty="0"/>
              <a:t>- Can sort by ingredient, time, and price!</a:t>
            </a:r>
          </a:p>
        </p:txBody>
      </p:sp>
      <p:sp>
        <p:nvSpPr>
          <p:cNvPr id="2" name="TextBox 1">
            <a:extLst>
              <a:ext uri="{FF2B5EF4-FFF2-40B4-BE49-F238E27FC236}">
                <a16:creationId xmlns:a16="http://schemas.microsoft.com/office/drawing/2014/main" id="{64DF0519-02CF-9F3C-0907-4EB9A02DC203}"/>
              </a:ext>
            </a:extLst>
          </p:cNvPr>
          <p:cNvSpPr txBox="1"/>
          <p:nvPr/>
        </p:nvSpPr>
        <p:spPr>
          <a:xfrm>
            <a:off x="533400" y="6019800"/>
            <a:ext cx="1524000" cy="533400"/>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272647F7-BA5D-9013-326C-EF30FC57042C}"/>
              </a:ext>
            </a:extLst>
          </p:cNvPr>
          <p:cNvPicPr>
            <a:picLocks noChangeAspect="1"/>
          </p:cNvPicPr>
          <p:nvPr/>
        </p:nvPicPr>
        <p:blipFill>
          <a:blip r:embed="rId4"/>
          <a:stretch>
            <a:fillRect/>
          </a:stretch>
        </p:blipFill>
        <p:spPr>
          <a:xfrm>
            <a:off x="4470653" y="2038297"/>
            <a:ext cx="4591050" cy="4724400"/>
          </a:xfrm>
          <a:prstGeom prst="rect">
            <a:avLst/>
          </a:prstGeom>
        </p:spPr>
      </p:pic>
    </p:spTree>
    <p:extLst>
      <p:ext uri="{BB962C8B-B14F-4D97-AF65-F5344CB8AC3E}">
        <p14:creationId xmlns:p14="http://schemas.microsoft.com/office/powerpoint/2010/main" val="100452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304800"/>
            <a:ext cx="2514599" cy="1754326"/>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Prep step 1</a:t>
            </a:r>
          </a:p>
        </p:txBody>
      </p:sp>
      <p:sp>
        <p:nvSpPr>
          <p:cNvPr id="12" name="TextBox 11"/>
          <p:cNvSpPr txBox="1"/>
          <p:nvPr/>
        </p:nvSpPr>
        <p:spPr>
          <a:xfrm>
            <a:off x="304739" y="2893055"/>
            <a:ext cx="1943282" cy="3046988"/>
          </a:xfrm>
          <a:prstGeom prst="rect">
            <a:avLst/>
          </a:prstGeom>
          <a:noFill/>
        </p:spPr>
        <p:txBody>
          <a:bodyPr wrap="square" rtlCol="0">
            <a:spAutoFit/>
          </a:bodyPr>
          <a:lstStyle/>
          <a:p>
            <a:pPr algn="ctr"/>
            <a:r>
              <a:rPr lang="en-US" sz="3200" b="1" dirty="0">
                <a:solidFill>
                  <a:schemeClr val="tx1">
                    <a:lumMod val="50000"/>
                  </a:schemeClr>
                </a:solidFill>
                <a:effectLst>
                  <a:outerShdw blurRad="38100" dist="38100" dir="2700000" algn="tl">
                    <a:srgbClr val="000000">
                      <a:alpha val="43137"/>
                    </a:srgbClr>
                  </a:outerShdw>
                </a:effectLst>
              </a:rPr>
              <a:t>What style of meal prep will you be utilizing?</a:t>
            </a:r>
          </a:p>
        </p:txBody>
      </p:sp>
      <p:sp>
        <p:nvSpPr>
          <p:cNvPr id="4" name="TextBox 3">
            <a:extLst>
              <a:ext uri="{FF2B5EF4-FFF2-40B4-BE49-F238E27FC236}">
                <a16:creationId xmlns:a16="http://schemas.microsoft.com/office/drawing/2014/main" id="{621F0715-74AA-29F7-BCDC-CD555C3AAC44}"/>
              </a:ext>
            </a:extLst>
          </p:cNvPr>
          <p:cNvSpPr txBox="1"/>
          <p:nvPr/>
        </p:nvSpPr>
        <p:spPr>
          <a:xfrm>
            <a:off x="685799" y="6115095"/>
            <a:ext cx="1295400" cy="533400"/>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17937113-8E9A-DEEE-F5A0-7A615DCAE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562" y="1524000"/>
            <a:ext cx="3209438" cy="4279250"/>
          </a:xfrm>
          <a:prstGeom prst="rect">
            <a:avLst/>
          </a:prstGeom>
        </p:spPr>
      </p:pic>
      <p:pic>
        <p:nvPicPr>
          <p:cNvPr id="4100" name="Picture 4" descr="Recette Bento - Batch Cooking Salad - Monbento">
            <a:extLst>
              <a:ext uri="{FF2B5EF4-FFF2-40B4-BE49-F238E27FC236}">
                <a16:creationId xmlns:a16="http://schemas.microsoft.com/office/drawing/2014/main" id="{3B9B8974-1F35-01DE-0D1A-809FCFCA9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729" y="1347697"/>
            <a:ext cx="3186515" cy="22795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w to start a batch cooking club (because you really need one!) - Vegan  Family Kitchen">
            <a:extLst>
              <a:ext uri="{FF2B5EF4-FFF2-40B4-BE49-F238E27FC236}">
                <a16:creationId xmlns:a16="http://schemas.microsoft.com/office/drawing/2014/main" id="{F085276E-A682-DF15-7637-C05F908F1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729" y="3790412"/>
            <a:ext cx="3204803" cy="212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304800"/>
            <a:ext cx="2514599" cy="1754326"/>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Prep step 2</a:t>
            </a:r>
          </a:p>
        </p:txBody>
      </p:sp>
      <p:sp>
        <p:nvSpPr>
          <p:cNvPr id="12" name="TextBox 11"/>
          <p:cNvSpPr txBox="1"/>
          <p:nvPr/>
        </p:nvSpPr>
        <p:spPr>
          <a:xfrm>
            <a:off x="361858" y="2938269"/>
            <a:ext cx="1943282" cy="2554545"/>
          </a:xfrm>
          <a:prstGeom prst="rect">
            <a:avLst/>
          </a:prstGeom>
          <a:noFill/>
        </p:spPr>
        <p:txBody>
          <a:bodyPr wrap="square" rtlCol="0">
            <a:spAutoFit/>
          </a:bodyPr>
          <a:lstStyle/>
          <a:p>
            <a:pPr algn="ctr"/>
            <a:r>
              <a:rPr lang="en-US" sz="3200" b="1" dirty="0">
                <a:solidFill>
                  <a:schemeClr val="tx1">
                    <a:lumMod val="50000"/>
                  </a:schemeClr>
                </a:solidFill>
                <a:effectLst>
                  <a:outerShdw blurRad="38100" dist="38100" dir="2700000" algn="tl">
                    <a:srgbClr val="000000">
                      <a:alpha val="43137"/>
                    </a:srgbClr>
                  </a:outerShdw>
                </a:effectLst>
              </a:rPr>
              <a:t>What cooking method will you use?</a:t>
            </a:r>
          </a:p>
        </p:txBody>
      </p:sp>
      <p:sp>
        <p:nvSpPr>
          <p:cNvPr id="2" name="TextBox 1">
            <a:extLst>
              <a:ext uri="{FF2B5EF4-FFF2-40B4-BE49-F238E27FC236}">
                <a16:creationId xmlns:a16="http://schemas.microsoft.com/office/drawing/2014/main" id="{F163B9A7-0CA1-EC1E-32E2-502FCF5FB92D}"/>
              </a:ext>
            </a:extLst>
          </p:cNvPr>
          <p:cNvSpPr txBox="1"/>
          <p:nvPr/>
        </p:nvSpPr>
        <p:spPr>
          <a:xfrm>
            <a:off x="800100" y="6096000"/>
            <a:ext cx="1257300" cy="457200"/>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EE6DA13A-A85E-5DC9-3C6E-FDA57160864B}"/>
              </a:ext>
            </a:extLst>
          </p:cNvPr>
          <p:cNvPicPr>
            <a:picLocks noChangeAspect="1"/>
          </p:cNvPicPr>
          <p:nvPr/>
        </p:nvPicPr>
        <p:blipFill>
          <a:blip r:embed="rId3"/>
          <a:stretch>
            <a:fillRect/>
          </a:stretch>
        </p:blipFill>
        <p:spPr>
          <a:xfrm>
            <a:off x="2590468" y="1063738"/>
            <a:ext cx="3269598" cy="2187957"/>
          </a:xfrm>
          <a:prstGeom prst="rect">
            <a:avLst/>
          </a:prstGeom>
        </p:spPr>
      </p:pic>
      <p:pic>
        <p:nvPicPr>
          <p:cNvPr id="7" name="Picture 6">
            <a:extLst>
              <a:ext uri="{FF2B5EF4-FFF2-40B4-BE49-F238E27FC236}">
                <a16:creationId xmlns:a16="http://schemas.microsoft.com/office/drawing/2014/main" id="{BEDAC05F-5B70-65AF-AE9A-01A04B9CD517}"/>
              </a:ext>
            </a:extLst>
          </p:cNvPr>
          <p:cNvPicPr>
            <a:picLocks noChangeAspect="1"/>
          </p:cNvPicPr>
          <p:nvPr/>
        </p:nvPicPr>
        <p:blipFill>
          <a:blip r:embed="rId4"/>
          <a:stretch>
            <a:fillRect/>
          </a:stretch>
        </p:blipFill>
        <p:spPr>
          <a:xfrm>
            <a:off x="2650828" y="3404616"/>
            <a:ext cx="6353574" cy="2819400"/>
          </a:xfrm>
          <a:prstGeom prst="rect">
            <a:avLst/>
          </a:prstGeom>
        </p:spPr>
      </p:pic>
      <p:pic>
        <p:nvPicPr>
          <p:cNvPr id="11" name="Picture 10">
            <a:extLst>
              <a:ext uri="{FF2B5EF4-FFF2-40B4-BE49-F238E27FC236}">
                <a16:creationId xmlns:a16="http://schemas.microsoft.com/office/drawing/2014/main" id="{CDCAA553-D1B9-1406-7655-6B4A9CF3650F}"/>
              </a:ext>
            </a:extLst>
          </p:cNvPr>
          <p:cNvPicPr>
            <a:picLocks noChangeAspect="1"/>
          </p:cNvPicPr>
          <p:nvPr/>
        </p:nvPicPr>
        <p:blipFill>
          <a:blip r:embed="rId5"/>
          <a:stretch>
            <a:fillRect/>
          </a:stretch>
        </p:blipFill>
        <p:spPr>
          <a:xfrm>
            <a:off x="5859735" y="1052331"/>
            <a:ext cx="3208065" cy="2199364"/>
          </a:xfrm>
          <a:prstGeom prst="rect">
            <a:avLst/>
          </a:prstGeom>
        </p:spPr>
      </p:pic>
    </p:spTree>
    <p:extLst>
      <p:ext uri="{BB962C8B-B14F-4D97-AF65-F5344CB8AC3E}">
        <p14:creationId xmlns:p14="http://schemas.microsoft.com/office/powerpoint/2010/main" val="422191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02964"/>
            <a:ext cx="2514600" cy="1754326"/>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Prep step 3</a:t>
            </a:r>
            <a:r>
              <a:rPr lang="en-US" sz="4400" b="1" dirty="0">
                <a:effectLst>
                  <a:outerShdw blurRad="38100" dist="38100" dir="2700000" algn="tl">
                    <a:srgbClr val="000000">
                      <a:alpha val="43137"/>
                    </a:srgbClr>
                  </a:outerShdw>
                </a:effectLst>
              </a:rPr>
              <a:t> </a:t>
            </a:r>
          </a:p>
        </p:txBody>
      </p:sp>
      <p:sp>
        <p:nvSpPr>
          <p:cNvPr id="12" name="TextBox 11"/>
          <p:cNvSpPr txBox="1"/>
          <p:nvPr/>
        </p:nvSpPr>
        <p:spPr>
          <a:xfrm>
            <a:off x="119499" y="3133113"/>
            <a:ext cx="2087729" cy="1077218"/>
          </a:xfrm>
          <a:prstGeom prst="rect">
            <a:avLst/>
          </a:prstGeom>
          <a:noFill/>
        </p:spPr>
        <p:txBody>
          <a:bodyPr wrap="square" rtlCol="0">
            <a:spAutoFit/>
          </a:bodyPr>
          <a:lstStyle/>
          <a:p>
            <a:pPr algn="ctr"/>
            <a:r>
              <a:rPr lang="en-US" sz="3200" b="1" dirty="0">
                <a:solidFill>
                  <a:schemeClr val="tx1">
                    <a:lumMod val="50000"/>
                  </a:schemeClr>
                </a:solidFill>
                <a:effectLst>
                  <a:outerShdw blurRad="38100" dist="38100" dir="2700000" algn="tl">
                    <a:srgbClr val="000000">
                      <a:alpha val="43137"/>
                    </a:srgbClr>
                  </a:outerShdw>
                </a:effectLst>
              </a:rPr>
              <a:t>Food Safety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964" y="1295400"/>
            <a:ext cx="6324600" cy="4107706"/>
          </a:xfrm>
          <a:prstGeom prst="rect">
            <a:avLst/>
          </a:prstGeom>
        </p:spPr>
      </p:pic>
      <p:sp>
        <p:nvSpPr>
          <p:cNvPr id="3" name="TextBox 2">
            <a:extLst>
              <a:ext uri="{FF2B5EF4-FFF2-40B4-BE49-F238E27FC236}">
                <a16:creationId xmlns:a16="http://schemas.microsoft.com/office/drawing/2014/main" id="{D2837704-F75C-6481-9D34-ADA2DAC0B313}"/>
              </a:ext>
            </a:extLst>
          </p:cNvPr>
          <p:cNvSpPr txBox="1"/>
          <p:nvPr/>
        </p:nvSpPr>
        <p:spPr>
          <a:xfrm>
            <a:off x="762000" y="6189315"/>
            <a:ext cx="10668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7178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E"/>
          <p:cNvPicPr>
            <a:picLocks noChangeAspect="1"/>
          </p:cNvPicPr>
          <p:nvPr/>
        </p:nvPicPr>
        <p:blipFill rotWithShape="1">
          <a:blip r:embed="rId3" cstate="print">
            <a:extLst>
              <a:ext uri="{28A0092B-C50C-407E-A947-70E740481C1C}">
                <a14:useLocalDpi xmlns:a14="http://schemas.microsoft.com/office/drawing/2010/main" val="0"/>
              </a:ext>
            </a:extLst>
          </a:blip>
          <a:srcRect l="60847"/>
          <a:stretch/>
        </p:blipFill>
        <p:spPr>
          <a:xfrm>
            <a:off x="6324600" y="-103696"/>
            <a:ext cx="2685143"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985" y="21771"/>
            <a:ext cx="6552909" cy="6836229"/>
          </a:xfrm>
          <a:prstGeom prst="rect">
            <a:avLst/>
          </a:prstGeom>
        </p:spPr>
      </p:pic>
      <p:sp>
        <p:nvSpPr>
          <p:cNvPr id="2" name="TextBox 1"/>
          <p:cNvSpPr txBox="1"/>
          <p:nvPr/>
        </p:nvSpPr>
        <p:spPr>
          <a:xfrm>
            <a:off x="57912" y="3054321"/>
            <a:ext cx="2304434" cy="1815882"/>
          </a:xfrm>
          <a:prstGeom prst="rect">
            <a:avLst/>
          </a:prstGeom>
          <a:noFill/>
        </p:spPr>
        <p:txBody>
          <a:bodyPr wrap="square" rtlCol="0">
            <a:spAutoFit/>
          </a:bodyPr>
          <a:lstStyle/>
          <a:p>
            <a:pPr algn="ctr"/>
            <a:r>
              <a:rPr lang="en-US" sz="2800" dirty="0"/>
              <a:t>Make a shopping list and stick to it!</a:t>
            </a:r>
          </a:p>
        </p:txBody>
      </p:sp>
      <p:sp>
        <p:nvSpPr>
          <p:cNvPr id="3" name="TextBox 2"/>
          <p:cNvSpPr txBox="1"/>
          <p:nvPr/>
        </p:nvSpPr>
        <p:spPr>
          <a:xfrm>
            <a:off x="-33529" y="200908"/>
            <a:ext cx="2819402" cy="769441"/>
          </a:xfrm>
          <a:prstGeom prst="rect">
            <a:avLst/>
          </a:prstGeom>
          <a:noFill/>
        </p:spPr>
        <p:txBody>
          <a:bodyPr wrap="square" rtlCol="0">
            <a:spAutoFit/>
          </a:bodyPr>
          <a:lstStyle/>
          <a:p>
            <a:r>
              <a:rPr lang="en-US" sz="4400" b="1" dirty="0"/>
              <a:t>Purchase</a:t>
            </a:r>
          </a:p>
        </p:txBody>
      </p:sp>
      <p:sp>
        <p:nvSpPr>
          <p:cNvPr id="4" name="TextBox 3">
            <a:extLst>
              <a:ext uri="{FF2B5EF4-FFF2-40B4-BE49-F238E27FC236}">
                <a16:creationId xmlns:a16="http://schemas.microsoft.com/office/drawing/2014/main" id="{2D001BC8-8DF9-B3A0-8AF3-CA03994BE9ED}"/>
              </a:ext>
            </a:extLst>
          </p:cNvPr>
          <p:cNvSpPr txBox="1"/>
          <p:nvPr/>
        </p:nvSpPr>
        <p:spPr>
          <a:xfrm>
            <a:off x="609600" y="6075430"/>
            <a:ext cx="1447800" cy="581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1282617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29588" y="1881541"/>
            <a:ext cx="6614412" cy="465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4690" y="1881541"/>
            <a:ext cx="6649310" cy="461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1881816" y="358896"/>
            <a:ext cx="7875057" cy="528926"/>
          </a:xfrm>
        </p:spPr>
        <p:txBody>
          <a:bodyPr>
            <a:noAutofit/>
          </a:bodyPr>
          <a:lstStyle/>
          <a:p>
            <a:pPr algn="ctr" eaLnBrk="1" hangingPunct="1"/>
            <a:r>
              <a:rPr lang="en-US" altLang="en-US" sz="4000" b="1" dirty="0">
                <a:effectLst>
                  <a:outerShdw blurRad="38100" dist="38100" dir="2700000" algn="tl">
                    <a:srgbClr val="000000">
                      <a:alpha val="43137"/>
                    </a:srgbClr>
                  </a:outerShdw>
                </a:effectLst>
              </a:rPr>
              <a:t>Maneuvering Through </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the Grocery Store</a:t>
            </a:r>
          </a:p>
        </p:txBody>
      </p:sp>
      <p:sp>
        <p:nvSpPr>
          <p:cNvPr id="7" name="Content Placeholder 2"/>
          <p:cNvSpPr>
            <a:spLocks noGrp="1"/>
          </p:cNvSpPr>
          <p:nvPr>
            <p:ph idx="1"/>
          </p:nvPr>
        </p:nvSpPr>
        <p:spPr>
          <a:xfrm>
            <a:off x="277620" y="1915809"/>
            <a:ext cx="1843788" cy="4616823"/>
          </a:xfrm>
        </p:spPr>
        <p:txBody>
          <a:bodyPr>
            <a:normAutofit fontScale="92500" lnSpcReduction="10000"/>
          </a:bodyPr>
          <a:lstStyle/>
          <a:p>
            <a:pPr marL="225425" indent="-225425">
              <a:lnSpc>
                <a:spcPct val="80000"/>
              </a:lnSpc>
              <a:spcBef>
                <a:spcPts val="600"/>
              </a:spcBef>
              <a:spcAft>
                <a:spcPts val="1400"/>
              </a:spcAft>
            </a:pPr>
            <a:r>
              <a:rPr lang="en-US" altLang="en-US" sz="1800" b="1" dirty="0">
                <a:solidFill>
                  <a:schemeClr val="tx1"/>
                </a:solidFill>
              </a:rPr>
              <a:t>Shop the perimeter first</a:t>
            </a:r>
          </a:p>
          <a:p>
            <a:pPr marL="225425" indent="-225425">
              <a:lnSpc>
                <a:spcPct val="80000"/>
              </a:lnSpc>
              <a:spcAft>
                <a:spcPts val="1400"/>
              </a:spcAft>
            </a:pPr>
            <a:r>
              <a:rPr lang="en-US" altLang="en-US" sz="1800" b="1" dirty="0">
                <a:solidFill>
                  <a:schemeClr val="tx1"/>
                </a:solidFill>
              </a:rPr>
              <a:t>Most expensive items  are placed at </a:t>
            </a:r>
            <a:r>
              <a:rPr lang="en-US" altLang="en-US" sz="1800" b="1" dirty="0">
                <a:solidFill>
                  <a:schemeClr val="tx1"/>
                </a:solidFill>
                <a:latin typeface="Calibri"/>
              </a:rPr>
              <a:t>~ </a:t>
            </a:r>
            <a:r>
              <a:rPr lang="en-US" altLang="en-US" sz="1800" b="1" dirty="0">
                <a:solidFill>
                  <a:schemeClr val="tx1"/>
                </a:solidFill>
              </a:rPr>
              <a:t>5’4” on the shelves</a:t>
            </a:r>
          </a:p>
          <a:p>
            <a:pPr marL="225425" indent="-225425">
              <a:lnSpc>
                <a:spcPct val="80000"/>
              </a:lnSpc>
              <a:spcBef>
                <a:spcPts val="600"/>
              </a:spcBef>
              <a:spcAft>
                <a:spcPts val="1400"/>
              </a:spcAft>
            </a:pPr>
            <a:r>
              <a:rPr lang="en-US" altLang="en-US" sz="1800" b="1" dirty="0">
                <a:solidFill>
                  <a:schemeClr val="tx1"/>
                </a:solidFill>
              </a:rPr>
              <a:t>Impulse items are placed on the ends of the aisles</a:t>
            </a:r>
          </a:p>
          <a:p>
            <a:pPr marL="225425" indent="-225425">
              <a:lnSpc>
                <a:spcPct val="80000"/>
              </a:lnSpc>
              <a:spcBef>
                <a:spcPts val="600"/>
              </a:spcBef>
              <a:spcAft>
                <a:spcPts val="1400"/>
              </a:spcAft>
            </a:pPr>
            <a:r>
              <a:rPr lang="en-US" altLang="en-US" sz="1800" b="1" dirty="0">
                <a:solidFill>
                  <a:schemeClr val="tx1"/>
                </a:solidFill>
              </a:rPr>
              <a:t>Processed foods are placed on the inner aisles</a:t>
            </a:r>
          </a:p>
          <a:p>
            <a:endParaRPr lang="en-US" sz="1400" dirty="0"/>
          </a:p>
        </p:txBody>
      </p:sp>
      <p:sp>
        <p:nvSpPr>
          <p:cNvPr id="2" name="TextBox 1"/>
          <p:cNvSpPr txBox="1"/>
          <p:nvPr/>
        </p:nvSpPr>
        <p:spPr>
          <a:xfrm>
            <a:off x="0" y="237090"/>
            <a:ext cx="2453388" cy="1200329"/>
          </a:xfrm>
          <a:prstGeom prst="rect">
            <a:avLst/>
          </a:prstGeom>
          <a:noFill/>
        </p:spPr>
        <p:txBody>
          <a:bodyPr wrap="square" rtlCol="0">
            <a:spAutoFit/>
          </a:bodyPr>
          <a:lstStyle/>
          <a:p>
            <a:pPr algn="ctr"/>
            <a:r>
              <a:rPr lang="en-US" sz="3600" b="1" dirty="0"/>
              <a:t>Go Shopping</a:t>
            </a:r>
          </a:p>
        </p:txBody>
      </p:sp>
      <p:sp>
        <p:nvSpPr>
          <p:cNvPr id="3" name="TextBox 2">
            <a:extLst>
              <a:ext uri="{FF2B5EF4-FFF2-40B4-BE49-F238E27FC236}">
                <a16:creationId xmlns:a16="http://schemas.microsoft.com/office/drawing/2014/main" id="{6FDFD0DE-34BE-F740-8AF1-F36761DD161C}"/>
              </a:ext>
            </a:extLst>
          </p:cNvPr>
          <p:cNvSpPr txBox="1"/>
          <p:nvPr/>
        </p:nvSpPr>
        <p:spPr>
          <a:xfrm>
            <a:off x="685800" y="6140823"/>
            <a:ext cx="133670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8451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31" name="Rectangle 10">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97404"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6" name="Straight Connector 15">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1424307-4345-8E50-E1C5-93FB7A64891B}"/>
              </a:ext>
            </a:extLst>
          </p:cNvPr>
          <p:cNvSpPr>
            <a:spLocks noGrp="1"/>
          </p:cNvSpPr>
          <p:nvPr>
            <p:ph type="title"/>
          </p:nvPr>
        </p:nvSpPr>
        <p:spPr>
          <a:xfrm>
            <a:off x="273344" y="1432661"/>
            <a:ext cx="2601094" cy="3248611"/>
          </a:xfrm>
        </p:spPr>
        <p:txBody>
          <a:bodyPr vert="horz" lIns="91440" tIns="45720" rIns="91440" bIns="45720" rtlCol="0" anchor="ctr">
            <a:normAutofit/>
          </a:bodyPr>
          <a:lstStyle/>
          <a:p>
            <a:pPr>
              <a:lnSpc>
                <a:spcPct val="90000"/>
              </a:lnSpc>
            </a:pPr>
            <a:r>
              <a:rPr lang="en-US" sz="3600" kern="1200" cap="all" dirty="0">
                <a:ln w="3175" cmpd="sng">
                  <a:noFill/>
                </a:ln>
                <a:solidFill>
                  <a:srgbClr val="FFFFFF"/>
                </a:solidFill>
                <a:effectLst/>
                <a:latin typeface="+mj-lt"/>
                <a:ea typeface="+mj-ea"/>
                <a:cs typeface="+mj-cs"/>
              </a:rPr>
              <a:t>food group specifics</a:t>
            </a:r>
          </a:p>
        </p:txBody>
      </p:sp>
      <p:sp>
        <p:nvSpPr>
          <p:cNvPr id="5" name="TextBox 4">
            <a:extLst>
              <a:ext uri="{FF2B5EF4-FFF2-40B4-BE49-F238E27FC236}">
                <a16:creationId xmlns:a16="http://schemas.microsoft.com/office/drawing/2014/main" id="{FBD03EF4-1AB6-7C81-511C-785B74E39F63}"/>
              </a:ext>
            </a:extLst>
          </p:cNvPr>
          <p:cNvSpPr txBox="1"/>
          <p:nvPr/>
        </p:nvSpPr>
        <p:spPr>
          <a:xfrm>
            <a:off x="762000" y="6096000"/>
            <a:ext cx="1295400" cy="381000"/>
          </a:xfrm>
          <a:prstGeom prst="rect">
            <a:avLst/>
          </a:prstGeom>
          <a:solidFill>
            <a:schemeClr val="bg2"/>
          </a:solidFill>
        </p:spPr>
        <p:txBody>
          <a:bodyPr wrap="square" rtlCol="0">
            <a:spAutoFit/>
          </a:bodyPr>
          <a:lstStyle/>
          <a:p>
            <a:endParaRPr lang="en-US" dirty="0">
              <a:solidFill>
                <a:schemeClr val="bg1"/>
              </a:solidFill>
            </a:endParaRPr>
          </a:p>
        </p:txBody>
      </p:sp>
      <p:graphicFrame>
        <p:nvGraphicFramePr>
          <p:cNvPr id="33" name="TextBox 3">
            <a:extLst>
              <a:ext uri="{FF2B5EF4-FFF2-40B4-BE49-F238E27FC236}">
                <a16:creationId xmlns:a16="http://schemas.microsoft.com/office/drawing/2014/main" id="{D25DB7D8-7981-7A06-B6D7-6AA5DCA1B05F}"/>
              </a:ext>
            </a:extLst>
          </p:cNvPr>
          <p:cNvGraphicFramePr/>
          <p:nvPr>
            <p:extLst>
              <p:ext uri="{D42A27DB-BD31-4B8C-83A1-F6EECF244321}">
                <p14:modId xmlns:p14="http://schemas.microsoft.com/office/powerpoint/2010/main" val="3169286168"/>
              </p:ext>
            </p:extLst>
          </p:nvPr>
        </p:nvGraphicFramePr>
        <p:xfrm>
          <a:off x="3052834" y="225292"/>
          <a:ext cx="5584430" cy="632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849058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c982078-58fc-43d5-97a5-a7b933997b7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773F178B7A024FB2588595540D0C1E" ma:contentTypeVersion="14" ma:contentTypeDescription="Create a new document." ma:contentTypeScope="" ma:versionID="e7009c4273e792ca4954c46741ea8143">
  <xsd:schema xmlns:xsd="http://www.w3.org/2001/XMLSchema" xmlns:xs="http://www.w3.org/2001/XMLSchema" xmlns:p="http://schemas.microsoft.com/office/2006/metadata/properties" xmlns:ns3="4f27b1a7-e240-4783-b4d9-c0abd50e92b6" xmlns:ns4="ec982078-58fc-43d5-97a5-a7b933997b7d" targetNamespace="http://schemas.microsoft.com/office/2006/metadata/properties" ma:root="true" ma:fieldsID="5b8bee62aadf20d5b1aaef4fa3966b4b" ns3:_="" ns4:_="">
    <xsd:import namespace="4f27b1a7-e240-4783-b4d9-c0abd50e92b6"/>
    <xsd:import namespace="ec982078-58fc-43d5-97a5-a7b933997b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27b1a7-e240-4783-b4d9-c0abd50e92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982078-58fc-43d5-97a5-a7b933997b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D292B-A2DB-478E-B27E-8FDA7DB6B165}">
  <ds:schemaRefs>
    <ds:schemaRef ds:uri="http://schemas.microsoft.com/sharepoint/v3/contenttype/forms"/>
  </ds:schemaRefs>
</ds:datastoreItem>
</file>

<file path=customXml/itemProps2.xml><?xml version="1.0" encoding="utf-8"?>
<ds:datastoreItem xmlns:ds="http://schemas.openxmlformats.org/officeDocument/2006/customXml" ds:itemID="{9BF94997-2784-468C-B24E-F544498DA242}">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4f27b1a7-e240-4783-b4d9-c0abd50e92b6"/>
    <ds:schemaRef ds:uri="http://schemas.openxmlformats.org/package/2006/metadata/core-properties"/>
    <ds:schemaRef ds:uri="ec982078-58fc-43d5-97a5-a7b933997b7d"/>
    <ds:schemaRef ds:uri="http://purl.org/dc/dcmitype/"/>
    <ds:schemaRef ds:uri="http://purl.org/dc/terms/"/>
  </ds:schemaRefs>
</ds:datastoreItem>
</file>

<file path=customXml/itemProps3.xml><?xml version="1.0" encoding="utf-8"?>
<ds:datastoreItem xmlns:ds="http://schemas.openxmlformats.org/officeDocument/2006/customXml" ds:itemID="{05B3C9C9-40D5-4F72-AB44-EF243C3B4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27b1a7-e240-4783-b4d9-c0abd50e92b6"/>
    <ds:schemaRef ds:uri="ec982078-58fc-43d5-97a5-a7b933997b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13486</TotalTime>
  <Words>3438</Words>
  <Application>Microsoft Office PowerPoint</Application>
  <PresentationFormat>On-screen Show (4:3)</PresentationFormat>
  <Paragraphs>255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Maneuvering Through  the Grocery Store</vt:lpstr>
      <vt:lpstr>food group specifics</vt:lpstr>
      <vt:lpstr>PowerPoint Presentation</vt:lpstr>
      <vt:lpstr>PowerPoint Presentation</vt:lpstr>
      <vt:lpstr> Makeover Your Fridge! </vt:lpstr>
      <vt:lpstr>PowerPoint Presentation</vt:lpstr>
      <vt:lpstr>PowerPoint Presentation</vt:lpstr>
      <vt:lpstr>PowerPoint Presentation</vt:lpstr>
      <vt:lpstr>PowerPoint Presentation</vt:lpstr>
      <vt:lpstr>Other tips and tricks</vt:lpstr>
      <vt:lpstr>Food Assistance programs</vt:lpstr>
      <vt:lpstr>PowerPoint Presentation</vt:lpstr>
      <vt:lpstr>QUESTIONS??</vt:lpstr>
    </vt:vector>
  </TitlesOfParts>
  <Company>MEDCOM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Instructor Use Only Orientation and Session 1</dc:title>
  <dc:creator>Arnold, Jerry Mr CTR US USA MEDCOM PHC;Stershic, Rachel A CTR USARMY MEDCOM APHC (USA)</dc:creator>
  <cp:lastModifiedBy>Merrell, Timothy M CIV (USA)</cp:lastModifiedBy>
  <cp:revision>603</cp:revision>
  <cp:lastPrinted>2023-05-16T20:56:46Z</cp:lastPrinted>
  <dcterms:created xsi:type="dcterms:W3CDTF">2015-09-22T17:19:52Z</dcterms:created>
  <dcterms:modified xsi:type="dcterms:W3CDTF">2023-11-07T19:55:50Z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0x010100CF773F178B7A024FB2588595540D0C1E</vt:lpwstr>
  </property>
  <property fmtid="{D5CDD505-2E9C-101B-9397-08002B2CF9AE}" pid="3" name="Classification">
    <vt:lpwstr/>
  </property>
  <property fmtid="{D5CDD505-2E9C-101B-9397-08002B2CF9AE}" pid="4" name="KJDocumentType">
    <vt:lpwstr>1932;#Unassigned|d054cf79-2c29-46ee-bf9f-7056f668b8e6</vt:lpwstr>
  </property>
</Properties>
</file>