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8" r:id="rId3"/>
    <p:sldId id="257" r:id="rId4"/>
    <p:sldId id="259" r:id="rId5"/>
    <p:sldId id="260" r:id="rId6"/>
    <p:sldId id="267" r:id="rId7"/>
    <p:sldId id="261" r:id="rId8"/>
    <p:sldId id="268" r:id="rId9"/>
    <p:sldId id="262" r:id="rId10"/>
    <p:sldId id="272" r:id="rId11"/>
    <p:sldId id="298" r:id="rId12"/>
    <p:sldId id="299" r:id="rId13"/>
    <p:sldId id="286" r:id="rId14"/>
    <p:sldId id="287" r:id="rId15"/>
    <p:sldId id="295" r:id="rId16"/>
    <p:sldId id="284" r:id="rId17"/>
    <p:sldId id="300" r:id="rId18"/>
    <p:sldId id="296" r:id="rId19"/>
    <p:sldId id="275" r:id="rId20"/>
    <p:sldId id="276" r:id="rId21"/>
    <p:sldId id="297" r:id="rId22"/>
    <p:sldId id="278" r:id="rId23"/>
    <p:sldId id="301" r:id="rId24"/>
    <p:sldId id="302" r:id="rId25"/>
    <p:sldId id="305" r:id="rId26"/>
    <p:sldId id="294" r:id="rId27"/>
    <p:sldId id="263" r:id="rId28"/>
    <p:sldId id="271" r:id="rId29"/>
    <p:sldId id="292" r:id="rId30"/>
    <p:sldId id="293" r:id="rId31"/>
    <p:sldId id="270" r:id="rId32"/>
    <p:sldId id="269" r:id="rId33"/>
    <p:sldId id="306" r:id="rId34"/>
    <p:sldId id="289" r:id="rId35"/>
    <p:sldId id="304" r:id="rId36"/>
    <p:sldId id="291" r:id="rId37"/>
    <p:sldId id="307" r:id="rId38"/>
    <p:sldId id="308" r:id="rId39"/>
    <p:sldId id="303" r:id="rId4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4" autoAdjust="0"/>
    <p:restoredTop sz="94660"/>
  </p:normalViewPr>
  <p:slideViewPr>
    <p:cSldViewPr snapToGrid="0">
      <p:cViewPr varScale="1">
        <p:scale>
          <a:sx n="60" d="100"/>
          <a:sy n="60" d="100"/>
        </p:scale>
        <p:origin x="9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258" cy="465292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576" y="0"/>
            <a:ext cx="3038258" cy="465292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r">
              <a:defRPr sz="1200"/>
            </a:lvl1pPr>
          </a:lstStyle>
          <a:p>
            <a:fld id="{1049E788-239A-420A-A558-2A7D32A67CBC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16" tIns="45208" rIns="90416" bIns="452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13" y="4473716"/>
            <a:ext cx="5609574" cy="3661028"/>
          </a:xfrm>
          <a:prstGeom prst="rect">
            <a:avLst/>
          </a:prstGeom>
        </p:spPr>
        <p:txBody>
          <a:bodyPr vert="horz" lIns="90416" tIns="45208" rIns="90416" bIns="452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1108"/>
            <a:ext cx="3038258" cy="465292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576" y="8831108"/>
            <a:ext cx="3038258" cy="465292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r">
              <a:defRPr sz="1200"/>
            </a:lvl1pPr>
          </a:lstStyle>
          <a:p>
            <a:fld id="{27DE5D4D-A5EB-4F93-AAF5-F4069FC6A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76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E5D4D-A5EB-4F93-AAF5-F4069FC6A2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4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E5D4D-A5EB-4F93-AAF5-F4069FC6A2F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65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E5D4D-A5EB-4F93-AAF5-F4069FC6A2F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1C006-203A-6ECD-34E1-2A326BC23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FBADB5-5FB8-37C6-ADAA-0D1FF2D16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E7183-3742-8780-BB47-7517B10D8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5592-2920-4C78-B02C-16D1F9676013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1C692-F397-F708-E5AF-35FF4AEEC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978CD-C82E-6B3C-ADFB-240BF2849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2EF7-B657-4008-8A49-4D4E6F7D6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55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14CA0-8CA0-DD48-0EA6-21E5B5C9F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F46740-4CFD-D10E-8E5B-3BC1A880C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07BF5-E40A-A412-4731-FCD4765B5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5592-2920-4C78-B02C-16D1F9676013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891A7-6BD5-AEB8-8EF0-F0A8278F4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D8FA1-AAA2-2BC7-7751-1C5BB56D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2EF7-B657-4008-8A49-4D4E6F7D6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76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25803B-D359-E620-12CF-09EAA3C3B9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54314-A54B-8961-EFA9-42C248107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A2C0B-1D3F-2854-98FD-9CB839A5A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5592-2920-4C78-B02C-16D1F9676013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EA5D9-6F1E-3073-E526-DB1BDD350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0A2C7-ECBA-707C-248B-D92A12C94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2EF7-B657-4008-8A49-4D4E6F7D6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82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83359-9811-5957-22E4-C160C9221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0FE97-90BD-AAE0-0895-E9B353A90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4BDA0-8673-6C1E-166C-A5A32D0BB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5592-2920-4C78-B02C-16D1F9676013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B6FAE-A09A-FD2D-1DEE-7A221829F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2F51C-E3C2-2AFC-05D6-F495F3ECD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2EF7-B657-4008-8A49-4D4E6F7D6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83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A1E1D-4A2F-B18F-90E5-4D5ED8DD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66EF2-0632-BBBA-ED3B-C1D18F00F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4AF47-4E04-A74E-E2D3-C1CFFF9F3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5592-2920-4C78-B02C-16D1F9676013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0742A-687A-3592-5C2C-3C9729A35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8B178-6E93-381B-BC9C-2964DD7CE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2EF7-B657-4008-8A49-4D4E6F7D6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68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D206D-2BEB-B61E-D1E5-C46AF88D5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065A2-7943-C558-B2B5-DE1206DED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0F1511-C897-ADA2-F89C-13DEA7525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429DE-CE45-8D29-CEAD-FCE6B6CAB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5592-2920-4C78-B02C-16D1F9676013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6E4B4-ED25-ABDE-37F3-7C0913584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FB93F2-079C-8F84-AABB-8B9CD6245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2EF7-B657-4008-8A49-4D4E6F7D6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35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A8FC0-F5C0-722E-336B-75BE585E4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12774-9E29-8AA7-2668-18F0C281B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B39B5E-E0C8-70BD-C840-371F8CA96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29CEDD-ECD9-3031-F7C9-B99B710BDD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16C638-1477-4679-FDF2-BF9DF31292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2A45D2-5DEE-2032-9C80-4F634CD45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5592-2920-4C78-B02C-16D1F9676013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6715F2-4981-3146-0635-EFF3CD61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D76E8B-17A4-BB6E-5D12-B76C10486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2EF7-B657-4008-8A49-4D4E6F7D6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4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A5556-2BE3-53C7-9A7B-F9797B78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00A745-C718-E894-1C2E-148669A0F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5592-2920-4C78-B02C-16D1F9676013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93AE9-0895-499B-CE0D-718A08AED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3D1AA6-4DB5-3E66-210A-0C586B6E1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2EF7-B657-4008-8A49-4D4E6F7D6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1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943B84-2176-64D7-FA6D-A16A3A519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5592-2920-4C78-B02C-16D1F9676013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222700-E986-F9E1-1CD4-BAD499391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6DC02-9717-E267-26F4-87417E034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2EF7-B657-4008-8A49-4D4E6F7D6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45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D7BBC-3CA4-F6E4-6DED-8D4C22901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E610E-4E18-8B2B-877D-84FAD276A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0FB3CA-6018-9705-BA3B-246759D94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EEC945-AB1C-A180-C607-CECF33D44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5592-2920-4C78-B02C-16D1F9676013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EF1899-DDDC-FFFA-B58A-E9A5E709A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CD59BB-531B-FF5F-AD12-67B478F3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2EF7-B657-4008-8A49-4D4E6F7D6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66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ECA8-6F51-1B9E-33F7-ABCE5C5B3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4AD197-A703-5A3D-6B13-74A444FDFD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90ACF-5491-8526-F6E7-8903EFBE2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99220-E599-881D-110F-90D51B452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5592-2920-4C78-B02C-16D1F9676013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249858-A5EA-0BFB-7882-BEF685C9D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748FFA-ABED-F27B-5359-24D4EA263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2EF7-B657-4008-8A49-4D4E6F7D6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3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8B382A-3992-7353-85B7-49D32472A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8EAA1-6E42-1668-E146-2756BA9C7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6033F-98B0-63D3-7F13-9177A3E4B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A5592-2920-4C78-B02C-16D1F9676013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3D243-B473-9D22-0084-8B48E5CF8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12905-BE26-FC9B-FC66-B7385CC9D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62EF7-B657-4008-8A49-4D4E6F7D6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7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9EE0-60E8-94A2-13DB-DBB0BDF0E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241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Welcome, National Retiree Council Members and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Distinguished Guests!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72C53-96C8-ECB8-D016-52DEDA2A3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"/>
            <a:ext cx="1608083" cy="1675928"/>
          </a:xfrm>
          <a:prstGeom prst="rect">
            <a:avLst/>
          </a:prstGeom>
        </p:spPr>
      </p:pic>
      <p:pic>
        <p:nvPicPr>
          <p:cNvPr id="3" name="Picture 14" descr="\\PPCMS-FILE002\Users\KEmmot\Home\My Pictures\2000px-USCG_S_W_svg.png">
            <a:extLst>
              <a:ext uri="{FF2B5EF4-FFF2-40B4-BE49-F238E27FC236}">
                <a16:creationId xmlns:a16="http://schemas.microsoft.com/office/drawing/2014/main" id="{D6C6DDCF-7299-58F4-0A5F-5DF5FAF1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536" y="76199"/>
            <a:ext cx="1711264" cy="16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345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9EE0-60E8-94A2-13DB-DBB0BDF0E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46" y="25477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Team RAS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72C53-96C8-ECB8-D016-52DEDA2A3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603" y="0"/>
            <a:ext cx="1608083" cy="16759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577480-BF82-247A-C9E2-31FDB42FE0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10" y="1119541"/>
            <a:ext cx="2520826" cy="54728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67A073-D253-257B-F4A7-3B05C0ECD3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3685" y="1587606"/>
            <a:ext cx="8021989" cy="4813194"/>
          </a:xfrm>
          <a:prstGeom prst="rect">
            <a:avLst/>
          </a:prstGeom>
        </p:spPr>
      </p:pic>
      <p:pic>
        <p:nvPicPr>
          <p:cNvPr id="3" name="Picture 14" descr="\\PPCMS-FILE002\Users\KEmmot\Home\My Pictures\2000px-USCG_S_W_svg.png">
            <a:extLst>
              <a:ext uri="{FF2B5EF4-FFF2-40B4-BE49-F238E27FC236}">
                <a16:creationId xmlns:a16="http://schemas.microsoft.com/office/drawing/2014/main" id="{B03BC846-2382-3B09-AC92-820077BAD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536" y="76199"/>
            <a:ext cx="1711264" cy="16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201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9EE0-60E8-94A2-13DB-DBB0BDF0E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Team RAS: CRT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1BCF2F-49CA-6544-8D3D-4DA950383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26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Improvements Made: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outreach to customers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useful and informative RAS web site—better customer resource for information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72C53-96C8-ECB8-D016-52DEDA2A3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8" y="14760"/>
            <a:ext cx="1608083" cy="1675928"/>
          </a:xfrm>
          <a:prstGeom prst="rect">
            <a:avLst/>
          </a:prstGeom>
        </p:spPr>
      </p:pic>
      <p:pic>
        <p:nvPicPr>
          <p:cNvPr id="4" name="Picture 14" descr="\\PPCMS-FILE002\Users\KEmmot\Home\My Pictures\2000px-USCG_S_W_svg.png">
            <a:extLst>
              <a:ext uri="{FF2B5EF4-FFF2-40B4-BE49-F238E27FC236}">
                <a16:creationId xmlns:a16="http://schemas.microsoft.com/office/drawing/2014/main" id="{F5CD99D8-DA6D-BE02-826B-953F6045C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536" y="76199"/>
            <a:ext cx="1711264" cy="16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829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9EE0-60E8-94A2-13DB-DBB0BDF0E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Team RAS: CRT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1BCF2F-49CA-6544-8D3D-4DA950383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26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Outlook/Forecast: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 to expand our customer outreach efforts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72C53-96C8-ECB8-D016-52DEDA2A3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08083" cy="1675928"/>
          </a:xfrm>
          <a:prstGeom prst="rect">
            <a:avLst/>
          </a:prstGeom>
        </p:spPr>
      </p:pic>
      <p:pic>
        <p:nvPicPr>
          <p:cNvPr id="4" name="Picture 14" descr="\\PPCMS-FILE002\Users\KEmmot\Home\My Pictures\2000px-USCG_S_W_svg.png">
            <a:extLst>
              <a:ext uri="{FF2B5EF4-FFF2-40B4-BE49-F238E27FC236}">
                <a16:creationId xmlns:a16="http://schemas.microsoft.com/office/drawing/2014/main" id="{AE649B6C-915B-AA3A-3E44-64A01DF4B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536" y="76199"/>
            <a:ext cx="1711264" cy="16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419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9EE0-60E8-94A2-13DB-DBB0BDF0E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49" y="0"/>
            <a:ext cx="10944497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Team RAS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72C53-96C8-ECB8-D016-52DEDA2A3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797" y="0"/>
            <a:ext cx="1608083" cy="16759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4318CB-C4E1-F27B-F8E7-BCEE7D63E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806" y="972848"/>
            <a:ext cx="1905293" cy="5625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26FFA3-F717-1EF0-5A03-CD9096BA95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3904" y="1325563"/>
            <a:ext cx="6963170" cy="5380630"/>
          </a:xfrm>
          <a:prstGeom prst="rect">
            <a:avLst/>
          </a:prstGeom>
        </p:spPr>
      </p:pic>
      <p:pic>
        <p:nvPicPr>
          <p:cNvPr id="3" name="Picture 14" descr="\\PPCMS-FILE002\Users\KEmmot\Home\My Pictures\2000px-USCG_S_W_svg.png">
            <a:extLst>
              <a:ext uri="{FF2B5EF4-FFF2-40B4-BE49-F238E27FC236}">
                <a16:creationId xmlns:a16="http://schemas.microsoft.com/office/drawing/2014/main" id="{27933DAC-6E1B-7C70-8225-234B9E255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536" y="76199"/>
            <a:ext cx="1711264" cy="16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718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9EE0-60E8-94A2-13DB-DBB0BDF0E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Team RAS: New Accessions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1BCF2F-49CA-6544-8D3D-4DA950383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26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Improvements Made: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now automatically updates disability page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now calculates a high-three average for members with demotion in history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72C53-96C8-ECB8-D016-52DEDA2A3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60"/>
            <a:ext cx="1608083" cy="1675928"/>
          </a:xfrm>
          <a:prstGeom prst="rect">
            <a:avLst/>
          </a:prstGeom>
        </p:spPr>
      </p:pic>
      <p:pic>
        <p:nvPicPr>
          <p:cNvPr id="4" name="Picture 14" descr="\\PPCMS-FILE002\Users\KEmmot\Home\My Pictures\2000px-USCG_S_W_svg.png">
            <a:extLst>
              <a:ext uri="{FF2B5EF4-FFF2-40B4-BE49-F238E27FC236}">
                <a16:creationId xmlns:a16="http://schemas.microsoft.com/office/drawing/2014/main" id="{2CEBCEF8-F261-490C-37DA-81D64CAAD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536" y="76199"/>
            <a:ext cx="1711264" cy="16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07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9EE0-60E8-94A2-13DB-DBB0BDF0E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Team RAS: New Accessions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1BCF2F-49CA-6544-8D3D-4DA950383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26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Outlook/Forecast: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will automate more of the steps within the process for a member resuming retirement after a period of being recalled to active duty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72C53-96C8-ECB8-D016-52DEDA2A3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8" y="14760"/>
            <a:ext cx="1608083" cy="1675928"/>
          </a:xfrm>
          <a:prstGeom prst="rect">
            <a:avLst/>
          </a:prstGeom>
        </p:spPr>
      </p:pic>
      <p:pic>
        <p:nvPicPr>
          <p:cNvPr id="4" name="Picture 14" descr="\\PPCMS-FILE002\Users\KEmmot\Home\My Pictures\2000px-USCG_S_W_svg.png">
            <a:extLst>
              <a:ext uri="{FF2B5EF4-FFF2-40B4-BE49-F238E27FC236}">
                <a16:creationId xmlns:a16="http://schemas.microsoft.com/office/drawing/2014/main" id="{C27E7651-C068-2788-3D28-45FE370B4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536" y="76199"/>
            <a:ext cx="1711264" cy="16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223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272C53-96C8-ECB8-D016-52DEDA2A3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7" y="55880"/>
            <a:ext cx="1608083" cy="16759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16BDAE-6F75-9AEF-0A76-89CAFB5E0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671" y="288606"/>
            <a:ext cx="6104068" cy="6485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F59EE0-60E8-94A2-13DB-DBB0BDF0E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Team RAS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907DC9-49D8-AF4C-B4D5-C968311353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" y="954344"/>
            <a:ext cx="1950720" cy="5637118"/>
          </a:xfrm>
          <a:prstGeom prst="rect">
            <a:avLst/>
          </a:prstGeom>
        </p:spPr>
      </p:pic>
      <p:pic>
        <p:nvPicPr>
          <p:cNvPr id="3" name="Picture 14" descr="\\PPCMS-FILE002\Users\KEmmot\Home\My Pictures\2000px-USCG_S_W_svg.png">
            <a:extLst>
              <a:ext uri="{FF2B5EF4-FFF2-40B4-BE49-F238E27FC236}">
                <a16:creationId xmlns:a16="http://schemas.microsoft.com/office/drawing/2014/main" id="{DB93E65A-8174-7058-C358-647DDA2B2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536" y="76199"/>
            <a:ext cx="1711264" cy="16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176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9EE0-60E8-94A2-13DB-DBB0BDF0E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Team RAS: Account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Maint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1BCF2F-49CA-6544-8D3D-4DA950383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26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Improvement: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Modified DA for SBP children beneficiary turning 22 report to reflect whether child is disabled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Created Excel tool to help automate processes, eliminating manual input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72C53-96C8-ECB8-D016-52DEDA2A3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8" y="14760"/>
            <a:ext cx="1608083" cy="1675928"/>
          </a:xfrm>
          <a:prstGeom prst="rect">
            <a:avLst/>
          </a:prstGeom>
        </p:spPr>
      </p:pic>
      <p:pic>
        <p:nvPicPr>
          <p:cNvPr id="4" name="Picture 14" descr="\\PPCMS-FILE002\Users\KEmmot\Home\My Pictures\2000px-USCG_S_W_svg.png">
            <a:extLst>
              <a:ext uri="{FF2B5EF4-FFF2-40B4-BE49-F238E27FC236}">
                <a16:creationId xmlns:a16="http://schemas.microsoft.com/office/drawing/2014/main" id="{48198E14-B8A0-CA87-92B7-D8793A038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536" y="76199"/>
            <a:ext cx="1711264" cy="16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715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9EE0-60E8-94A2-13DB-DBB0BDF0E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Team RAS: Account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Maint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1BCF2F-49CA-6544-8D3D-4DA950383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264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Outlook/Forecast: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 Data Validation requirement for all Customers who access DA Self-Service—they will be prompted to review/change/certify mailing address, e-mail address, phone number, current beneficiaries for SBP/Final Pay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72C53-96C8-ECB8-D016-52DEDA2A3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60"/>
            <a:ext cx="1608083" cy="1675928"/>
          </a:xfrm>
          <a:prstGeom prst="rect">
            <a:avLst/>
          </a:prstGeom>
        </p:spPr>
      </p:pic>
      <p:pic>
        <p:nvPicPr>
          <p:cNvPr id="4" name="Picture 14" descr="\\PPCMS-FILE002\Users\KEmmot\Home\My Pictures\2000px-USCG_S_W_svg.png">
            <a:extLst>
              <a:ext uri="{FF2B5EF4-FFF2-40B4-BE49-F238E27FC236}">
                <a16:creationId xmlns:a16="http://schemas.microsoft.com/office/drawing/2014/main" id="{066C5154-0F47-7A86-CFFE-7AA2D4F52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536" y="76199"/>
            <a:ext cx="1711264" cy="16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536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9EE0-60E8-94A2-13DB-DBB0BDF0E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149697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Team RAS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72C53-96C8-ECB8-D016-52DEDA2A3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4" y="116840"/>
            <a:ext cx="1608083" cy="16759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09D2C0-FC48-61B2-F9BD-9B8A4F83A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1" y="746760"/>
            <a:ext cx="1228142" cy="61112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725AD0-DFD8-B0B0-529C-97155DB2AA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3220" y="907210"/>
            <a:ext cx="6678973" cy="5386910"/>
          </a:xfrm>
          <a:prstGeom prst="rect">
            <a:avLst/>
          </a:prstGeom>
        </p:spPr>
      </p:pic>
      <p:pic>
        <p:nvPicPr>
          <p:cNvPr id="3" name="Picture 14" descr="\\PPCMS-FILE002\Users\KEmmot\Home\My Pictures\2000px-USCG_S_W_svg.png">
            <a:extLst>
              <a:ext uri="{FF2B5EF4-FFF2-40B4-BE49-F238E27FC236}">
                <a16:creationId xmlns:a16="http://schemas.microsoft.com/office/drawing/2014/main" id="{9B62C04D-C18D-84E9-A827-696D6E992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536" y="76199"/>
            <a:ext cx="1711264" cy="16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044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9EE0-60E8-94A2-13DB-DBB0BDF0E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69804"/>
            <a:ext cx="9144000" cy="1047135"/>
          </a:xfrm>
        </p:spPr>
        <p:txBody>
          <a:bodyPr/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Snapshot of Team RAS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72C53-96C8-ECB8-D016-52DEDA2A3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560"/>
            <a:ext cx="1608083" cy="1675928"/>
          </a:xfrm>
          <a:prstGeom prst="rect">
            <a:avLst/>
          </a:prstGeom>
        </p:spPr>
      </p:pic>
      <p:pic>
        <p:nvPicPr>
          <p:cNvPr id="3" name="Picture 14" descr="\\PPCMS-FILE002\Users\KEmmot\Home\My Pictures\2000px-USCG_S_W_svg.png">
            <a:extLst>
              <a:ext uri="{FF2B5EF4-FFF2-40B4-BE49-F238E27FC236}">
                <a16:creationId xmlns:a16="http://schemas.microsoft.com/office/drawing/2014/main" id="{B6E68912-9A9E-0256-8AED-424296BDB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536" y="76199"/>
            <a:ext cx="1711264" cy="16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629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9EE0-60E8-94A2-13DB-DBB0BDF0E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Team RAS: VA Comp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72C53-96C8-ECB8-D016-52DEDA2A3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08083" cy="1675928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650CC96D-07E1-EBE6-3719-BA5CC97B4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26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Improvement: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of January 2024, VA DAT File transmits semi-monthly vice monthly</a:t>
            </a:r>
          </a:p>
        </p:txBody>
      </p:sp>
      <p:pic>
        <p:nvPicPr>
          <p:cNvPr id="3" name="Picture 14" descr="\\PPCMS-FILE002\Users\KEmmot\Home\My Pictures\2000px-USCG_S_W_svg.png">
            <a:extLst>
              <a:ext uri="{FF2B5EF4-FFF2-40B4-BE49-F238E27FC236}">
                <a16:creationId xmlns:a16="http://schemas.microsoft.com/office/drawing/2014/main" id="{AF9275A2-6EFC-AF33-1E45-01FD5D396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536" y="76199"/>
            <a:ext cx="1711264" cy="16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325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9EE0-60E8-94A2-13DB-DBB0BDF0E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Team RAS: VA Comp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1BCF2F-49CA-6544-8D3D-4DA950383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26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Outlook/Forecast: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Automation of VA CIF will Eliminate Approximately 60% of Manual Processing Hours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72C53-96C8-ECB8-D016-52DEDA2A3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8" y="14760"/>
            <a:ext cx="1608083" cy="1675928"/>
          </a:xfrm>
          <a:prstGeom prst="rect">
            <a:avLst/>
          </a:prstGeom>
        </p:spPr>
      </p:pic>
      <p:pic>
        <p:nvPicPr>
          <p:cNvPr id="4" name="Picture 14" descr="\\PPCMS-FILE002\Users\KEmmot\Home\My Pictures\2000px-USCG_S_W_svg.png">
            <a:extLst>
              <a:ext uri="{FF2B5EF4-FFF2-40B4-BE49-F238E27FC236}">
                <a16:creationId xmlns:a16="http://schemas.microsoft.com/office/drawing/2014/main" id="{63063548-3CDF-57FD-BE26-98ED83FFE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536" y="76199"/>
            <a:ext cx="1711264" cy="16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157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9EE0-60E8-94A2-13DB-DBB0BDF0E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" y="-5397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Team RAS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72C53-96C8-ECB8-D016-52DEDA2A3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08083" cy="16759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B03E02-AD3D-4E95-8F3A-EF729BDE1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9100" y="1002383"/>
            <a:ext cx="4488180" cy="58337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48C33F-4ED0-76CE-79C5-1874BE58E9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813" y="837963"/>
            <a:ext cx="1350218" cy="5920189"/>
          </a:xfrm>
          <a:prstGeom prst="rect">
            <a:avLst/>
          </a:prstGeom>
        </p:spPr>
      </p:pic>
      <p:pic>
        <p:nvPicPr>
          <p:cNvPr id="3" name="Picture 14" descr="\\PPCMS-FILE002\Users\KEmmot\Home\My Pictures\2000px-USCG_S_W_svg.png">
            <a:extLst>
              <a:ext uri="{FF2B5EF4-FFF2-40B4-BE49-F238E27FC236}">
                <a16:creationId xmlns:a16="http://schemas.microsoft.com/office/drawing/2014/main" id="{63EB8D88-CD80-CF00-773B-47C987217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536" y="76199"/>
            <a:ext cx="1711264" cy="16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291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9EE0-60E8-94A2-13DB-DBB0BDF0E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Team RAS: DCE Team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1BCF2F-49CA-6544-8D3D-4DA950383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26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Example of an Improvement Made: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FTEs: Two (2) additional Auditors and one (1) additional Tech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72C53-96C8-ECB8-D016-52DEDA2A3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8" y="0"/>
            <a:ext cx="1608083" cy="1675928"/>
          </a:xfrm>
          <a:prstGeom prst="rect">
            <a:avLst/>
          </a:prstGeom>
        </p:spPr>
      </p:pic>
      <p:pic>
        <p:nvPicPr>
          <p:cNvPr id="4" name="Picture 14" descr="\\PPCMS-FILE002\Users\KEmmot\Home\My Pictures\2000px-USCG_S_W_svg.png">
            <a:extLst>
              <a:ext uri="{FF2B5EF4-FFF2-40B4-BE49-F238E27FC236}">
                <a16:creationId xmlns:a16="http://schemas.microsoft.com/office/drawing/2014/main" id="{CEEF15C9-B0F9-2635-D712-7CCF9510E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536" y="76199"/>
            <a:ext cx="1711264" cy="16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146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9EE0-60E8-94A2-13DB-DBB0BDF0E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Team RAS: DCE Team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1BCF2F-49CA-6544-8D3D-4DA950383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26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Outlook/Forecast: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on a continuous path of process improvement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72C53-96C8-ECB8-D016-52DEDA2A3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08083" cy="1675928"/>
          </a:xfrm>
          <a:prstGeom prst="rect">
            <a:avLst/>
          </a:prstGeom>
        </p:spPr>
      </p:pic>
      <p:pic>
        <p:nvPicPr>
          <p:cNvPr id="4" name="Picture 14" descr="\\PPCMS-FILE002\Users\KEmmot\Home\My Pictures\2000px-USCG_S_W_svg.png">
            <a:extLst>
              <a:ext uri="{FF2B5EF4-FFF2-40B4-BE49-F238E27FC236}">
                <a16:creationId xmlns:a16="http://schemas.microsoft.com/office/drawing/2014/main" id="{0DB610A6-E288-E0FF-0798-4082B16EB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536" y="76199"/>
            <a:ext cx="1711264" cy="16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307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9EE0-60E8-94A2-13DB-DBB0BDF0E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Team RAS—OVERALL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1BCF2F-49CA-6544-8D3D-4DA950383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26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Outlook/Forecast: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looking into getting ADOS and contractor support for RAS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72C53-96C8-ECB8-D016-52DEDA2A3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60"/>
            <a:ext cx="1608083" cy="1675928"/>
          </a:xfrm>
          <a:prstGeom prst="rect">
            <a:avLst/>
          </a:prstGeom>
        </p:spPr>
      </p:pic>
      <p:pic>
        <p:nvPicPr>
          <p:cNvPr id="4" name="Picture 14" descr="\\PPCMS-FILE002\Users\KEmmot\Home\My Pictures\2000px-USCG_S_W_svg.png">
            <a:extLst>
              <a:ext uri="{FF2B5EF4-FFF2-40B4-BE49-F238E27FC236}">
                <a16:creationId xmlns:a16="http://schemas.microsoft.com/office/drawing/2014/main" id="{40F2570F-31FA-CDEA-1DA1-A62078623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536" y="76199"/>
            <a:ext cx="1711264" cy="16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522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9EE0-60E8-94A2-13DB-DBB0BDF0E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Team RAS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1BCF2F-49CA-6544-8D3D-4DA950383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1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Whom does RAS serve? </a:t>
            </a:r>
          </a:p>
          <a:p>
            <a:pPr marL="0" indent="0">
              <a:buNone/>
            </a:pP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processes does RAS perform?</a:t>
            </a:r>
          </a:p>
          <a:p>
            <a:pPr marL="0" indent="0">
              <a:buNone/>
            </a:pP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well does RAS perform them?</a:t>
            </a:r>
          </a:p>
          <a:p>
            <a:pPr marL="0" indent="0">
              <a:buNone/>
            </a:pP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72C53-96C8-ECB8-D016-52DEDA2A3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228"/>
            <a:ext cx="1608083" cy="1675928"/>
          </a:xfrm>
          <a:prstGeom prst="rect">
            <a:avLst/>
          </a:prstGeom>
        </p:spPr>
      </p:pic>
      <p:pic>
        <p:nvPicPr>
          <p:cNvPr id="4" name="Picture 14" descr="\\PPCMS-FILE002\Users\KEmmot\Home\My Pictures\2000px-USCG_S_W_svg.png">
            <a:extLst>
              <a:ext uri="{FF2B5EF4-FFF2-40B4-BE49-F238E27FC236}">
                <a16:creationId xmlns:a16="http://schemas.microsoft.com/office/drawing/2014/main" id="{1082A113-959E-6EE2-AD9B-77CBEEB63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536" y="76199"/>
            <a:ext cx="1711264" cy="16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257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9EE0-60E8-94A2-13DB-DBB0BDF0E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Team RAS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1BCF2F-49CA-6544-8D3D-4DA950383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7102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Customers now have better opportunities to find answers they need.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 Web Site Improvements: You will be able to see these yourselves in RAS this afternoon!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guidance with signing up and using Direct Access Self-Service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72C53-96C8-ECB8-D016-52DEDA2A3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403"/>
            <a:ext cx="1608083" cy="1675928"/>
          </a:xfrm>
          <a:prstGeom prst="rect">
            <a:avLst/>
          </a:prstGeom>
        </p:spPr>
      </p:pic>
      <p:pic>
        <p:nvPicPr>
          <p:cNvPr id="4" name="Picture 14" descr="\\PPCMS-FILE002\Users\KEmmot\Home\My Pictures\2000px-USCG_S_W_svg.png">
            <a:extLst>
              <a:ext uri="{FF2B5EF4-FFF2-40B4-BE49-F238E27FC236}">
                <a16:creationId xmlns:a16="http://schemas.microsoft.com/office/drawing/2014/main" id="{AD2E8828-FA71-6A59-97A9-C10594039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536" y="76199"/>
            <a:ext cx="1711264" cy="16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130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9EE0-60E8-94A2-13DB-DBB0BDF0E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Team RAS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1BCF2F-49CA-6544-8D3D-4DA950383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37" y="1825625"/>
            <a:ext cx="11176439" cy="32625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Opportunities for Our Customers:</a:t>
            </a: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Direct Access Self-Service to perform 12 transactions with nearly immediate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72C53-96C8-ECB8-D016-52DEDA2A3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60"/>
            <a:ext cx="1608083" cy="1675928"/>
          </a:xfrm>
          <a:prstGeom prst="rect">
            <a:avLst/>
          </a:prstGeom>
        </p:spPr>
      </p:pic>
      <p:pic>
        <p:nvPicPr>
          <p:cNvPr id="4" name="Picture 14" descr="\\PPCMS-FILE002\Users\KEmmot\Home\My Pictures\2000px-USCG_S_W_svg.png">
            <a:extLst>
              <a:ext uri="{FF2B5EF4-FFF2-40B4-BE49-F238E27FC236}">
                <a16:creationId xmlns:a16="http://schemas.microsoft.com/office/drawing/2014/main" id="{B443028B-EF01-850F-3F2C-A61C9E84A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536" y="76199"/>
            <a:ext cx="1711264" cy="16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54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9EE0-60E8-94A2-13DB-DBB0BDF0E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Team RAS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1BCF2F-49CA-6544-8D3D-4DA950383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6" y="1825625"/>
            <a:ext cx="12226413" cy="31150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understand that there will ALWAYS be customers who are UNABLE to use Self-Service, and we will ALWAYS be happy to assist them in making changes to their DA accounts.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72C53-96C8-ECB8-D016-52DEDA2A3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8" y="14760"/>
            <a:ext cx="1608083" cy="1675928"/>
          </a:xfrm>
          <a:prstGeom prst="rect">
            <a:avLst/>
          </a:prstGeom>
        </p:spPr>
      </p:pic>
      <p:pic>
        <p:nvPicPr>
          <p:cNvPr id="4" name="Picture 14" descr="\\PPCMS-FILE002\Users\KEmmot\Home\My Pictures\2000px-USCG_S_W_svg.png">
            <a:extLst>
              <a:ext uri="{FF2B5EF4-FFF2-40B4-BE49-F238E27FC236}">
                <a16:creationId xmlns:a16="http://schemas.microsoft.com/office/drawing/2014/main" id="{5C5B2143-409D-3BF7-55A5-62E125E8B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536" y="76199"/>
            <a:ext cx="1711264" cy="16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322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9EE0-60E8-94A2-13DB-DBB0BDF0E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Team RAS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72C53-96C8-ECB8-D016-52DEDA2A3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60"/>
            <a:ext cx="1608083" cy="1675928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77FECB8D-8600-2471-B31F-0132D1855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Mission – Vision – Values</a:t>
            </a:r>
          </a:p>
          <a:p>
            <a:pPr marL="457200" lvl="1" indent="0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The Human Condition will always</a:t>
            </a:r>
          </a:p>
          <a:p>
            <a:pPr marL="457200" lvl="1" indent="0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require us to ask and answer the </a:t>
            </a:r>
          </a:p>
          <a:p>
            <a:pPr marL="457200" lvl="1" indent="0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question:</a:t>
            </a:r>
          </a:p>
          <a:p>
            <a:pPr marL="457200" lvl="1" indent="0">
              <a:buNone/>
            </a:pP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“Why do we do what we do?”</a:t>
            </a:r>
          </a:p>
        </p:txBody>
      </p:sp>
      <p:pic>
        <p:nvPicPr>
          <p:cNvPr id="3" name="Picture 14" descr="\\PPCMS-FILE002\Users\KEmmot\Home\My Pictures\2000px-USCG_S_W_svg.png">
            <a:extLst>
              <a:ext uri="{FF2B5EF4-FFF2-40B4-BE49-F238E27FC236}">
                <a16:creationId xmlns:a16="http://schemas.microsoft.com/office/drawing/2014/main" id="{FE0815F5-7AAC-D83B-8C76-5EF199EE2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536" y="76199"/>
            <a:ext cx="1711264" cy="16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7586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\\PPCMS-FILE002\Users\KEmmot\Home\My Pictures\2000px-USCG_S_W_svg.png">
            <a:extLst>
              <a:ext uri="{FF2B5EF4-FFF2-40B4-BE49-F238E27FC236}">
                <a16:creationId xmlns:a16="http://schemas.microsoft.com/office/drawing/2014/main" id="{1E6D00E1-5EDF-C2B4-FA5C-516E3FCB0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536" y="76199"/>
            <a:ext cx="1711264" cy="16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272C53-96C8-ECB8-D016-52DEDA2A3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760"/>
            <a:ext cx="1608083" cy="16759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F59EE0-60E8-94A2-13DB-DBB0BDF0E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Team RAS: DA Self-Service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891C697-BC45-3F42-7E1A-EF7C27905F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279065"/>
              </p:ext>
            </p:extLst>
          </p:nvPr>
        </p:nvGraphicFramePr>
        <p:xfrm>
          <a:off x="158750" y="1415732"/>
          <a:ext cx="11794818" cy="5501262"/>
        </p:xfrm>
        <a:graphic>
          <a:graphicData uri="http://schemas.openxmlformats.org/drawingml/2006/table">
            <a:tbl>
              <a:tblPr firstRow="1" firstCol="1" bandRow="1"/>
              <a:tblGrid>
                <a:gridCol w="4010225">
                  <a:extLst>
                    <a:ext uri="{9D8B030D-6E8A-4147-A177-3AD203B41FA5}">
                      <a16:colId xmlns:a16="http://schemas.microsoft.com/office/drawing/2014/main" val="3962882605"/>
                    </a:ext>
                  </a:extLst>
                </a:gridCol>
                <a:gridCol w="4011512">
                  <a:extLst>
                    <a:ext uri="{9D8B030D-6E8A-4147-A177-3AD203B41FA5}">
                      <a16:colId xmlns:a16="http://schemas.microsoft.com/office/drawing/2014/main" val="2762157313"/>
                    </a:ext>
                  </a:extLst>
                </a:gridCol>
                <a:gridCol w="3773081">
                  <a:extLst>
                    <a:ext uri="{9D8B030D-6E8A-4147-A177-3AD203B41FA5}">
                      <a16:colId xmlns:a16="http://schemas.microsoft.com/office/drawing/2014/main" val="2164887093"/>
                    </a:ext>
                  </a:extLst>
                </a:gridCol>
              </a:tblGrid>
              <a:tr h="9070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Password reset</a:t>
                      </a:r>
                      <a:endParaRPr lang="en-US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Mailing address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E-mail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5587"/>
                  </a:ext>
                </a:extLst>
              </a:tr>
              <a:tr h="9070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Phone number</a:t>
                      </a:r>
                      <a:endParaRPr lang="en-US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 deposit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Allotment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1194265"/>
                  </a:ext>
                </a:extLst>
              </a:tr>
              <a:tr h="9070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Federal/State taxes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View/print pay slip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View/print tax forms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13867"/>
                  </a:ext>
                </a:extLst>
              </a:tr>
              <a:tr h="24679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View final pay beneficiaries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Print award letter 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(pay verification)</a:t>
                      </a:r>
                      <a:endParaRPr lang="en-US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Delivery method for pay slips,</a:t>
                      </a:r>
                      <a:endParaRPr lang="en-US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Long Blue Line, 1099R</a:t>
                      </a:r>
                      <a:endParaRPr lang="en-US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233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2169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9EE0-60E8-94A2-13DB-DBB0BDF0E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Team RAS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1BCF2F-49CA-6544-8D3D-4DA950383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111" y="1825625"/>
            <a:ext cx="11798708" cy="27316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Access Self-Service: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seen a modest rise in the use of Self-Service: 1000 more in 2023 compared to 2018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Plus so many additional benefits!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72C53-96C8-ECB8-D016-52DEDA2A3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60"/>
            <a:ext cx="1608083" cy="1675928"/>
          </a:xfrm>
          <a:prstGeom prst="rect">
            <a:avLst/>
          </a:prstGeom>
        </p:spPr>
      </p:pic>
      <p:pic>
        <p:nvPicPr>
          <p:cNvPr id="4" name="Picture 14" descr="\\PPCMS-FILE002\Users\KEmmot\Home\My Pictures\2000px-USCG_S_W_svg.png">
            <a:extLst>
              <a:ext uri="{FF2B5EF4-FFF2-40B4-BE49-F238E27FC236}">
                <a16:creationId xmlns:a16="http://schemas.microsoft.com/office/drawing/2014/main" id="{3C0433D6-041F-0B9D-E195-2CB696272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536" y="76199"/>
            <a:ext cx="1711264" cy="16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6174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9EE0-60E8-94A2-13DB-DBB0BDF0E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Team RAS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1BCF2F-49CA-6544-8D3D-4DA950383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Access Self-Service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depend on you and your influence.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even 25% more of our customer base would use Self-Service, we would be able to assist others with more complicated matters more quickly.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72C53-96C8-ECB8-D016-52DEDA2A3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229"/>
            <a:ext cx="1608083" cy="1675928"/>
          </a:xfrm>
          <a:prstGeom prst="rect">
            <a:avLst/>
          </a:prstGeom>
        </p:spPr>
      </p:pic>
      <p:pic>
        <p:nvPicPr>
          <p:cNvPr id="4" name="Picture 14" descr="\\PPCMS-FILE002\Users\KEmmot\Home\My Pictures\2000px-USCG_S_W_svg.png">
            <a:extLst>
              <a:ext uri="{FF2B5EF4-FFF2-40B4-BE49-F238E27FC236}">
                <a16:creationId xmlns:a16="http://schemas.microsoft.com/office/drawing/2014/main" id="{B872445D-992A-A6D7-4A7F-3DB1EAB6B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536" y="76199"/>
            <a:ext cx="1711264" cy="16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644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9EE0-60E8-94A2-13DB-DBB0BDF0E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Team RAS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1BCF2F-49CA-6544-8D3D-4DA950383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729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Successes: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Comms with Customers</a:t>
            </a:r>
          </a:p>
          <a:p>
            <a:pPr lvl="1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BRAVO-ZULUs</a:t>
            </a:r>
          </a:p>
          <a:p>
            <a:pPr lvl="1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Fewer Complaints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Excellent Partnerships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72C53-96C8-ECB8-D016-52DEDA2A3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8" y="14760"/>
            <a:ext cx="1608083" cy="1675928"/>
          </a:xfrm>
          <a:prstGeom prst="rect">
            <a:avLst/>
          </a:prstGeom>
        </p:spPr>
      </p:pic>
      <p:pic>
        <p:nvPicPr>
          <p:cNvPr id="4" name="Picture 14" descr="\\PPCMS-FILE002\Users\KEmmot\Home\My Pictures\2000px-USCG_S_W_svg.png">
            <a:extLst>
              <a:ext uri="{FF2B5EF4-FFF2-40B4-BE49-F238E27FC236}">
                <a16:creationId xmlns:a16="http://schemas.microsoft.com/office/drawing/2014/main" id="{E61BF9E4-10F7-47F4-34A6-A91D251A9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536" y="76199"/>
            <a:ext cx="1711264" cy="16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4965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9EE0-60E8-94A2-13DB-DBB0BDF0E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Team RAS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1BCF2F-49CA-6544-8D3D-4DA950383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587" y="1464298"/>
            <a:ext cx="11577483" cy="54526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what’s next for our customers/us?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 to encourage customers to use Direct Access Self-Service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 creating more robust RAS Web Site content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 our customer outreach efforts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72C53-96C8-ECB8-D016-52DEDA2A3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8" y="14760"/>
            <a:ext cx="1608083" cy="1675928"/>
          </a:xfrm>
          <a:prstGeom prst="rect">
            <a:avLst/>
          </a:prstGeom>
        </p:spPr>
      </p:pic>
      <p:pic>
        <p:nvPicPr>
          <p:cNvPr id="4" name="Picture 14" descr="\\PPCMS-FILE002\Users\KEmmot\Home\My Pictures\2000px-USCG_S_W_svg.png">
            <a:extLst>
              <a:ext uri="{FF2B5EF4-FFF2-40B4-BE49-F238E27FC236}">
                <a16:creationId xmlns:a16="http://schemas.microsoft.com/office/drawing/2014/main" id="{2F06FE01-9AFD-2810-7AF5-7524F7E8B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536" y="76199"/>
            <a:ext cx="1711264" cy="16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715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9EE0-60E8-94A2-13DB-DBB0BDF0E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Team RAS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1BCF2F-49CA-6544-8D3D-4DA950383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1" y="1464298"/>
            <a:ext cx="11242039" cy="54526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…and…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Leverage system automation as much as possible to improve our processes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 to establish and maintain excellent professional relationships/ partnerships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 efforts to right-size Team RAS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72C53-96C8-ECB8-D016-52DEDA2A3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760"/>
            <a:ext cx="1608083" cy="1675928"/>
          </a:xfrm>
          <a:prstGeom prst="rect">
            <a:avLst/>
          </a:prstGeom>
        </p:spPr>
      </p:pic>
      <p:pic>
        <p:nvPicPr>
          <p:cNvPr id="4" name="Picture 14" descr="\\PPCMS-FILE002\Users\KEmmot\Home\My Pictures\2000px-USCG_S_W_svg.png">
            <a:extLst>
              <a:ext uri="{FF2B5EF4-FFF2-40B4-BE49-F238E27FC236}">
                <a16:creationId xmlns:a16="http://schemas.microsoft.com/office/drawing/2014/main" id="{06A08858-83F7-AF13-AD95-C69ACD348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536" y="76199"/>
            <a:ext cx="1711264" cy="16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0708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9EE0-60E8-94A2-13DB-DBB0BDF0E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Team RAS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72C53-96C8-ECB8-D016-52DEDA2A3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60"/>
            <a:ext cx="1608083" cy="1675928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5EDB0EB1-3B2F-893A-B259-079046331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879" y="1825625"/>
            <a:ext cx="11682361" cy="4420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Keeping on our radar: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 finding ways to be more responsive to our Customers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with others to increase the number of DMDC/DEERS data loads (currently monthly)</a:t>
            </a:r>
          </a:p>
          <a:p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4" descr="\\PPCMS-FILE002\Users\KEmmot\Home\My Pictures\2000px-USCG_S_W_svg.png">
            <a:extLst>
              <a:ext uri="{FF2B5EF4-FFF2-40B4-BE49-F238E27FC236}">
                <a16:creationId xmlns:a16="http://schemas.microsoft.com/office/drawing/2014/main" id="{A61C7D9E-7339-EC7A-0333-FF3878777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536" y="76199"/>
            <a:ext cx="1711264" cy="16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7427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9EE0-60E8-94A2-13DB-DBB0BDF0E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Team RAS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72C53-96C8-ECB8-D016-52DEDA2A3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73"/>
            <a:ext cx="1608083" cy="1675928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5EDB0EB1-3B2F-893A-B259-079046331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879" y="1825625"/>
            <a:ext cx="11682361" cy="4420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Keeping on our radar: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 with you in creating and making available a useful “Survivor Guide”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 making the RAS web site more useful and easier to navigate</a:t>
            </a:r>
          </a:p>
        </p:txBody>
      </p:sp>
      <p:pic>
        <p:nvPicPr>
          <p:cNvPr id="3" name="Picture 14" descr="\\PPCMS-FILE002\Users\KEmmot\Home\My Pictures\2000px-USCG_S_W_svg.png">
            <a:extLst>
              <a:ext uri="{FF2B5EF4-FFF2-40B4-BE49-F238E27FC236}">
                <a16:creationId xmlns:a16="http://schemas.microsoft.com/office/drawing/2014/main" id="{270612A2-54F2-47C0-3742-FAEDB9367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536" y="76199"/>
            <a:ext cx="1711264" cy="16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7207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9EE0-60E8-94A2-13DB-DBB0BDF0E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Team RAS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72C53-96C8-ECB8-D016-52DEDA2A3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880"/>
            <a:ext cx="1608083" cy="1675928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5EDB0EB1-3B2F-893A-B259-079046331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879" y="2237607"/>
            <a:ext cx="11682361" cy="28167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we are ALWAYS committed to maintaining 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wonderful connection with you, our National Retiree Council!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4" descr="\\PPCMS-FILE002\Users\KEmmot\Home\My Pictures\2000px-USCG_S_W_svg.png">
            <a:extLst>
              <a:ext uri="{FF2B5EF4-FFF2-40B4-BE49-F238E27FC236}">
                <a16:creationId xmlns:a16="http://schemas.microsoft.com/office/drawing/2014/main" id="{992B84CE-B2B9-02EC-D51D-EDCC9D7FA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536" y="76199"/>
            <a:ext cx="1711264" cy="16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8093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9EE0-60E8-94A2-13DB-DBB0BDF0E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48785"/>
            <a:ext cx="9235440" cy="436043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Excellent Partnership with Team RAS!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Promise to Always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Human First!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72C53-96C8-ECB8-D016-52DEDA2A3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08083" cy="1675928"/>
          </a:xfrm>
          <a:prstGeom prst="rect">
            <a:avLst/>
          </a:prstGeom>
        </p:spPr>
      </p:pic>
      <p:pic>
        <p:nvPicPr>
          <p:cNvPr id="4" name="Picture 14" descr="\\PPCMS-FILE002\Users\KEmmot\Home\My Pictures\2000px-USCG_S_W_svg.png">
            <a:extLst>
              <a:ext uri="{FF2B5EF4-FFF2-40B4-BE49-F238E27FC236}">
                <a16:creationId xmlns:a16="http://schemas.microsoft.com/office/drawing/2014/main" id="{FE8811D5-2DCB-0883-AB00-8E3BA0A39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536" y="76199"/>
            <a:ext cx="1711264" cy="16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028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9EE0-60E8-94A2-13DB-DBB0BDF0E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Team RAS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1BCF2F-49CA-6544-8D3D-4DA950383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honored and privileged to serve those who served our Great Nation:</a:t>
            </a:r>
          </a:p>
          <a:p>
            <a:pPr marL="0" indent="0" algn="ctr"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Heroes!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72C53-96C8-ECB8-D016-52DEDA2A3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08083" cy="1675928"/>
          </a:xfrm>
          <a:prstGeom prst="rect">
            <a:avLst/>
          </a:prstGeom>
        </p:spPr>
      </p:pic>
      <p:pic>
        <p:nvPicPr>
          <p:cNvPr id="4" name="Picture 14" descr="\\PPCMS-FILE002\Users\KEmmot\Home\My Pictures\2000px-USCG_S_W_svg.png">
            <a:extLst>
              <a:ext uri="{FF2B5EF4-FFF2-40B4-BE49-F238E27FC236}">
                <a16:creationId xmlns:a16="http://schemas.microsoft.com/office/drawing/2014/main" id="{4207997A-0960-AABF-25A6-31EEB7A58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536" y="76199"/>
            <a:ext cx="1711264" cy="16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120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9EE0-60E8-94A2-13DB-DBB0BDF0E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Team RAS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72C53-96C8-ECB8-D016-52DEDA2A3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8" y="82229"/>
            <a:ext cx="1608083" cy="1675928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09C053F6-F492-BD45-6873-57E54F9CD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13" y="1825625"/>
            <a:ext cx="11599606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We Do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Support of Whom:</a:t>
            </a:r>
          </a:p>
          <a:p>
            <a:pPr marL="457200" lvl="1" indent="0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68,000+ Customers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USCG (59,000), NOAA (500), USPHS (9,000)</a:t>
            </a:r>
          </a:p>
          <a:p>
            <a:pPr lvl="3"/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Retirees: 57,000</a:t>
            </a:r>
          </a:p>
          <a:p>
            <a:pPr lvl="3"/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Annuitants: 6,800</a:t>
            </a:r>
          </a:p>
          <a:p>
            <a:pPr lvl="3"/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Former Spouses: 4,300</a:t>
            </a:r>
          </a:p>
          <a:p>
            <a:pPr lvl="2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Retirees Receiving VA Comp: 32,000+</a:t>
            </a:r>
          </a:p>
        </p:txBody>
      </p:sp>
      <p:pic>
        <p:nvPicPr>
          <p:cNvPr id="3" name="Picture 14" descr="\\PPCMS-FILE002\Users\KEmmot\Home\My Pictures\2000px-USCG_S_W_svg.png">
            <a:extLst>
              <a:ext uri="{FF2B5EF4-FFF2-40B4-BE49-F238E27FC236}">
                <a16:creationId xmlns:a16="http://schemas.microsoft.com/office/drawing/2014/main" id="{ABF12E07-7515-F8A9-453E-5703C4AD5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536" y="76199"/>
            <a:ext cx="1711264" cy="16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226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9EE0-60E8-94A2-13DB-DBB0BDF0E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Team RAS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72C53-96C8-ECB8-D016-52DEDA2A3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8" y="14760"/>
            <a:ext cx="1608083" cy="1675928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09C053F6-F492-BD45-6873-57E54F9CD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13" y="1825625"/>
            <a:ext cx="1159960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We Do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Support of Whom:</a:t>
            </a:r>
          </a:p>
          <a:p>
            <a:pPr marL="457200" lvl="1" indent="0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often are the member him/herself.</a:t>
            </a:r>
          </a:p>
          <a:p>
            <a:pPr marL="457200" lvl="1" indent="0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the PERSRU/SPO/ADMIN Shop.</a:t>
            </a:r>
          </a:p>
          <a:p>
            <a:pPr marL="457200" lvl="1" indent="0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the Exceptions Team.</a:t>
            </a:r>
          </a:p>
        </p:txBody>
      </p:sp>
      <p:pic>
        <p:nvPicPr>
          <p:cNvPr id="3" name="Picture 14" descr="\\PPCMS-FILE002\Users\KEmmot\Home\My Pictures\2000px-USCG_S_W_svg.png">
            <a:extLst>
              <a:ext uri="{FF2B5EF4-FFF2-40B4-BE49-F238E27FC236}">
                <a16:creationId xmlns:a16="http://schemas.microsoft.com/office/drawing/2014/main" id="{986FB32E-C486-DA45-E92C-0DE3BC541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536" y="76199"/>
            <a:ext cx="1711264" cy="16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036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9EE0-60E8-94A2-13DB-DBB0BDF0E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Team RAS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72C53-96C8-ECB8-D016-52DEDA2A3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8" y="14760"/>
            <a:ext cx="1608083" cy="1675928"/>
          </a:xfrm>
          <a:prstGeom prst="rect">
            <a:avLst/>
          </a:prstGeom>
        </p:spPr>
      </p:pic>
      <p:sp>
        <p:nvSpPr>
          <p:cNvPr id="8" name="Rectangle 14">
            <a:extLst>
              <a:ext uri="{FF2B5EF4-FFF2-40B4-BE49-F238E27FC236}">
                <a16:creationId xmlns:a16="http://schemas.microsoft.com/office/drawing/2014/main" id="{2B03EBA7-393E-FC29-3FC9-E9DEBBAB3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655" y="2204325"/>
            <a:ext cx="1093408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sz="4400" b="1" dirty="0">
                <a:solidFill>
                  <a:prstClr val="black"/>
                </a:solidFill>
                <a:ea typeface="Times New Roman" panose="02020603050405020304" pitchFamily="18" charset="0"/>
                <a:cs typeface="Arial" charset="0"/>
              </a:rPr>
              <a:t>We provide excellent and caring pay and personnel service to over 68,000 heroes.</a:t>
            </a:r>
          </a:p>
          <a:p>
            <a:pPr algn="ctr" fontAlgn="base"/>
            <a:r>
              <a:rPr lang="en-US" sz="4400" b="1" i="1" dirty="0">
                <a:solidFill>
                  <a:prstClr val="black"/>
                </a:solidFill>
                <a:ea typeface="Times New Roman" panose="02020603050405020304" pitchFamily="18" charset="0"/>
                <a:cs typeface="Arial" charset="0"/>
              </a:rPr>
              <a:t>Do the Right Thing</a:t>
            </a:r>
          </a:p>
          <a:p>
            <a:pPr algn="ctr" fontAlgn="base"/>
            <a:r>
              <a:rPr lang="en-US" sz="4400" b="1" i="1" dirty="0">
                <a:solidFill>
                  <a:prstClr val="black"/>
                </a:solidFill>
                <a:ea typeface="Times New Roman" panose="02020603050405020304" pitchFamily="18" charset="0"/>
                <a:cs typeface="Arial" charset="0"/>
              </a:rPr>
              <a:t>Take Care of Your Shipmates</a:t>
            </a:r>
          </a:p>
          <a:p>
            <a:pPr algn="ctr" fontAlgn="base"/>
            <a:r>
              <a:rPr lang="en-US" sz="4400" b="1" i="1" dirty="0">
                <a:solidFill>
                  <a:prstClr val="black"/>
                </a:solidFill>
                <a:ea typeface="Times New Roman" panose="02020603050405020304" pitchFamily="18" charset="0"/>
                <a:cs typeface="Arial" charset="0"/>
              </a:rPr>
              <a:t>WE ARE HUMAN FIRST</a:t>
            </a:r>
          </a:p>
        </p:txBody>
      </p:sp>
      <p:pic>
        <p:nvPicPr>
          <p:cNvPr id="3" name="Picture 14" descr="\\PPCMS-FILE002\Users\KEmmot\Home\My Pictures\2000px-USCG_S_W_svg.png">
            <a:extLst>
              <a:ext uri="{FF2B5EF4-FFF2-40B4-BE49-F238E27FC236}">
                <a16:creationId xmlns:a16="http://schemas.microsoft.com/office/drawing/2014/main" id="{E1DDDC8B-982B-5290-EDB7-0EA09CEF2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536" y="76199"/>
            <a:ext cx="1711264" cy="16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290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9EE0-60E8-94A2-13DB-DBB0BDF0E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Team RAS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72C53-96C8-ECB8-D016-52DEDA2A3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5" y="14760"/>
            <a:ext cx="1608083" cy="1675928"/>
          </a:xfrm>
          <a:prstGeom prst="rect">
            <a:avLst/>
          </a:prstGeom>
        </p:spPr>
      </p:pic>
      <p:sp>
        <p:nvSpPr>
          <p:cNvPr id="8" name="Rectangle 14">
            <a:extLst>
              <a:ext uri="{FF2B5EF4-FFF2-40B4-BE49-F238E27FC236}">
                <a16:creationId xmlns:a16="http://schemas.microsoft.com/office/drawing/2014/main" id="{2B03EBA7-393E-FC29-3FC9-E9DEBBAB3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75" y="1599642"/>
            <a:ext cx="1095067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/>
            <a:r>
              <a:rPr lang="en-US" sz="4400" b="1" u="sng" dirty="0">
                <a:solidFill>
                  <a:prstClr val="black"/>
                </a:solidFill>
                <a:ea typeface="Times New Roman" panose="02020603050405020304" pitchFamily="18" charset="0"/>
                <a:cs typeface="Arial" charset="0"/>
              </a:rPr>
              <a:t>Our Specialty Teams</a:t>
            </a:r>
            <a:r>
              <a:rPr lang="en-US" sz="4400" b="1" dirty="0">
                <a:solidFill>
                  <a:prstClr val="black"/>
                </a:solidFill>
                <a:ea typeface="Times New Roman" panose="02020603050405020304" pitchFamily="18" charset="0"/>
                <a:cs typeface="Arial" charset="0"/>
              </a:rPr>
              <a:t>: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prstClr val="black"/>
                </a:solidFill>
                <a:ea typeface="Times New Roman" panose="02020603050405020304" pitchFamily="18" charset="0"/>
                <a:cs typeface="Arial" charset="0"/>
              </a:rPr>
              <a:t>Customer Response Team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prstClr val="black"/>
                </a:solidFill>
                <a:ea typeface="Times New Roman" panose="02020603050405020304" pitchFamily="18" charset="0"/>
                <a:cs typeface="Arial" charset="0"/>
              </a:rPr>
              <a:t>New Retiree Accessions Team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prstClr val="black"/>
                </a:solidFill>
                <a:ea typeface="Times New Roman" panose="02020603050405020304" pitchFamily="18" charset="0"/>
                <a:cs typeface="Arial" charset="0"/>
              </a:rPr>
              <a:t>Account Maintenance/Accounting Tech Team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prstClr val="black"/>
                </a:solidFill>
                <a:ea typeface="Times New Roman" panose="02020603050405020304" pitchFamily="18" charset="0"/>
                <a:cs typeface="Arial" charset="0"/>
              </a:rPr>
              <a:t>VA Compensation Team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prstClr val="black"/>
                </a:solidFill>
                <a:ea typeface="Times New Roman" panose="02020603050405020304" pitchFamily="18" charset="0"/>
                <a:cs typeface="Arial" charset="0"/>
              </a:rPr>
              <a:t>Deceased Claims Examiners Team</a:t>
            </a:r>
          </a:p>
        </p:txBody>
      </p:sp>
      <p:pic>
        <p:nvPicPr>
          <p:cNvPr id="3" name="Picture 14" descr="\\PPCMS-FILE002\Users\KEmmot\Home\My Pictures\2000px-USCG_S_W_svg.png">
            <a:extLst>
              <a:ext uri="{FF2B5EF4-FFF2-40B4-BE49-F238E27FC236}">
                <a16:creationId xmlns:a16="http://schemas.microsoft.com/office/drawing/2014/main" id="{4769A048-4985-AACE-524B-D9046328E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536" y="76199"/>
            <a:ext cx="1711264" cy="16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132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272C53-96C8-ECB8-D016-52DEDA2A3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9" y="0"/>
            <a:ext cx="1250730" cy="13034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F59EE0-60E8-94A2-13DB-DBB0BDF0E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885"/>
            <a:ext cx="10515600" cy="640715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Team RAS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1743CC-F0FF-7534-378A-FF3BC3235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55" y="726090"/>
            <a:ext cx="11786086" cy="6131909"/>
          </a:xfrm>
          <a:prstGeom prst="rect">
            <a:avLst/>
          </a:prstGeom>
        </p:spPr>
      </p:pic>
      <p:pic>
        <p:nvPicPr>
          <p:cNvPr id="3" name="Picture 14" descr="\\PPCMS-FILE002\Users\KEmmot\Home\My Pictures\2000px-USCG_S_W_svg.png">
            <a:extLst>
              <a:ext uri="{FF2B5EF4-FFF2-40B4-BE49-F238E27FC236}">
                <a16:creationId xmlns:a16="http://schemas.microsoft.com/office/drawing/2014/main" id="{E49A610D-5857-011C-52C2-DEDD2B9F6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440" y="76200"/>
            <a:ext cx="1356360" cy="127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645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975</Words>
  <Application>Microsoft Office PowerPoint</Application>
  <PresentationFormat>Widescreen</PresentationFormat>
  <Paragraphs>148</Paragraphs>
  <Slides>39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Aptos</vt:lpstr>
      <vt:lpstr>Arial</vt:lpstr>
      <vt:lpstr>Calibri</vt:lpstr>
      <vt:lpstr>Calibri Light</vt:lpstr>
      <vt:lpstr>Times New Roman</vt:lpstr>
      <vt:lpstr>Office Theme</vt:lpstr>
      <vt:lpstr>Welcome, National Retiree Council Members and  Other Distinguished Guests!</vt:lpstr>
      <vt:lpstr>A Snapshot of Team RAS</vt:lpstr>
      <vt:lpstr>      Team RAS</vt:lpstr>
      <vt:lpstr>      Team RAS</vt:lpstr>
      <vt:lpstr>      Team RAS</vt:lpstr>
      <vt:lpstr>      Team RAS</vt:lpstr>
      <vt:lpstr>      Team RAS</vt:lpstr>
      <vt:lpstr>      Team RAS</vt:lpstr>
      <vt:lpstr>      Team RAS</vt:lpstr>
      <vt:lpstr>            Team RAS</vt:lpstr>
      <vt:lpstr>      Team RAS: CRT</vt:lpstr>
      <vt:lpstr>      Team RAS: CRT</vt:lpstr>
      <vt:lpstr>      Team RAS</vt:lpstr>
      <vt:lpstr>      Team RAS: New Accessions</vt:lpstr>
      <vt:lpstr>      Team RAS: New Accessions</vt:lpstr>
      <vt:lpstr>        Team RAS</vt:lpstr>
      <vt:lpstr>      Team RAS: Account Maint</vt:lpstr>
      <vt:lpstr>      Team RAS: Account Maint</vt:lpstr>
      <vt:lpstr>       Team RAS</vt:lpstr>
      <vt:lpstr>      Team RAS: VA Comp</vt:lpstr>
      <vt:lpstr>      Team RAS: VA Comp</vt:lpstr>
      <vt:lpstr>      Team RAS</vt:lpstr>
      <vt:lpstr>      Team RAS: DCE Team</vt:lpstr>
      <vt:lpstr>      Team RAS: DCE Team</vt:lpstr>
      <vt:lpstr>      Team RAS—OVERALL</vt:lpstr>
      <vt:lpstr>      Team RAS</vt:lpstr>
      <vt:lpstr>      Team RAS</vt:lpstr>
      <vt:lpstr>      Team RAS</vt:lpstr>
      <vt:lpstr>      Team RAS</vt:lpstr>
      <vt:lpstr>    Team RAS: DA Self-Service</vt:lpstr>
      <vt:lpstr>      Team RAS</vt:lpstr>
      <vt:lpstr>      Team RAS</vt:lpstr>
      <vt:lpstr>      Team RAS</vt:lpstr>
      <vt:lpstr>      Team RAS</vt:lpstr>
      <vt:lpstr>      Team RAS</vt:lpstr>
      <vt:lpstr>      Team RAS</vt:lpstr>
      <vt:lpstr>      Team RAS</vt:lpstr>
      <vt:lpstr>      Team RAS</vt:lpstr>
      <vt:lpstr>Thank You for Your Excellent Partnership with Team RAS!  We Promise to Always  Be Human First!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Retiree Council</dc:title>
  <dc:creator>KMClennan</dc:creator>
  <cp:lastModifiedBy>Hinds, Robert C CIV USCG COMDT (USA)</cp:lastModifiedBy>
  <cp:revision>13</cp:revision>
  <cp:lastPrinted>2024-08-05T11:56:52Z</cp:lastPrinted>
  <dcterms:created xsi:type="dcterms:W3CDTF">2024-05-13T16:12:37Z</dcterms:created>
  <dcterms:modified xsi:type="dcterms:W3CDTF">2024-08-06T12:23:01Z</dcterms:modified>
</cp:coreProperties>
</file>