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notesSlides/notesSlide1.xml" ContentType="application/vnd.openxmlformats-officedocument.presentationml.notesSlide+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notesSlides/notesSlide18.xml" ContentType="application/vnd.openxmlformats-officedocument.presentationml.notesSlide+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notesSlides/notesSlide20.xml" ContentType="application/vnd.openxmlformats-officedocument.presentationml.notesSlide+xml"/>
  <Override PartName="/ppt/tags/tag65.xml" ContentType="application/vnd.openxmlformats-officedocument.presentationml.tags+xml"/>
  <Override PartName="/ppt/notesSlides/notesSlide21.xml" ContentType="application/vnd.openxmlformats-officedocument.presentationml.notesSlide+xml"/>
  <Override PartName="/ppt/tags/tag66.xml" ContentType="application/vnd.openxmlformats-officedocument.presentationml.tags+xml"/>
  <Override PartName="/ppt/notesSlides/notesSlide22.xml" ContentType="application/vnd.openxmlformats-officedocument.presentationml.notesSlide+xml"/>
  <Override PartName="/ppt/tags/tag67.xml" ContentType="application/vnd.openxmlformats-officedocument.presentationml.tags+xml"/>
  <Override PartName="/ppt/notesSlides/notesSlide23.xml" ContentType="application/vnd.openxmlformats-officedocument.presentationml.notesSlide+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notesSlides/notesSlide25.xml" ContentType="application/vnd.openxmlformats-officedocument.presentationml.notesSlide+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notesSlides/notesSlide27.xml" ContentType="application/vnd.openxmlformats-officedocument.presentationml.notesSlide+xml"/>
  <Override PartName="/ppt/tags/tag72.xml" ContentType="application/vnd.openxmlformats-officedocument.presentationml.tags+xml"/>
  <Override PartName="/ppt/notesSlides/notesSlide28.xml" ContentType="application/vnd.openxmlformats-officedocument.presentationml.notesSlide+xml"/>
  <Override PartName="/ppt/tags/tag73.xml" ContentType="application/vnd.openxmlformats-officedocument.presentationml.tags+xml"/>
  <Override PartName="/ppt/notesSlides/notesSlide29.xml" ContentType="application/vnd.openxmlformats-officedocument.presentationml.notesSlide+xml"/>
  <Override PartName="/ppt/tags/tag74.xml" ContentType="application/vnd.openxmlformats-officedocument.presentationml.tags+xml"/>
  <Override PartName="/ppt/notesSlides/notesSlide30.xml" ContentType="application/vnd.openxmlformats-officedocument.presentationml.notesSlide+xml"/>
  <Override PartName="/ppt/tags/tag75.xml" ContentType="application/vnd.openxmlformats-officedocument.presentationml.tags+xml"/>
  <Override PartName="/ppt/notesSlides/notesSlide31.xml" ContentType="application/vnd.openxmlformats-officedocument.presentationml.notesSlide+xml"/>
  <Override PartName="/ppt/tags/tag76.xml" ContentType="application/vnd.openxmlformats-officedocument.presentationml.tags+xml"/>
  <Override PartName="/ppt/notesSlides/notesSlide32.xml" ContentType="application/vnd.openxmlformats-officedocument.presentationml.notesSlide+xml"/>
  <Override PartName="/ppt/tags/tag77.xml" ContentType="application/vnd.openxmlformats-officedocument.presentationml.tags+xml"/>
  <Override PartName="/ppt/notesSlides/notesSlide33.xml" ContentType="application/vnd.openxmlformats-officedocument.presentationml.notesSlide+xml"/>
  <Override PartName="/ppt/tags/tag78.xml" ContentType="application/vnd.openxmlformats-officedocument.presentationml.tags+xml"/>
  <Override PartName="/ppt/notesSlides/notesSlide34.xml" ContentType="application/vnd.openxmlformats-officedocument.presentationml.notesSlide+xml"/>
  <Override PartName="/ppt/tags/tag79.xml" ContentType="application/vnd.openxmlformats-officedocument.presentationml.tags+xml"/>
  <Override PartName="/ppt/notesSlides/notesSlide35.xml" ContentType="application/vnd.openxmlformats-officedocument.presentationml.notesSlide+xml"/>
  <Override PartName="/ppt/tags/tag80.xml" ContentType="application/vnd.openxmlformats-officedocument.presentationml.tags+xml"/>
  <Override PartName="/ppt/notesSlides/notesSlide36.xml" ContentType="application/vnd.openxmlformats-officedocument.presentationml.notesSlide+xml"/>
  <Override PartName="/ppt/tags/tag81.xml" ContentType="application/vnd.openxmlformats-officedocument.presentationml.tags+xml"/>
  <Override PartName="/ppt/notesSlides/notesSlide37.xml" ContentType="application/vnd.openxmlformats-officedocument.presentationml.notesSlide+xml"/>
  <Override PartName="/ppt/tags/tag82.xml" ContentType="application/vnd.openxmlformats-officedocument.presentationml.tags+xml"/>
  <Override PartName="/ppt/notesSlides/notesSlide38.xml" ContentType="application/vnd.openxmlformats-officedocument.presentationml.notesSlide+xml"/>
  <Override PartName="/ppt/tags/tag83.xml" ContentType="application/vnd.openxmlformats-officedocument.presentationml.tags+xml"/>
  <Override PartName="/ppt/notesSlides/notesSlide39.xml" ContentType="application/vnd.openxmlformats-officedocument.presentationml.notesSlide+xml"/>
  <Override PartName="/ppt/tags/tag84.xml" ContentType="application/vnd.openxmlformats-officedocument.presentationml.tags+xml"/>
  <Override PartName="/ppt/notesSlides/notesSlide40.xml" ContentType="application/vnd.openxmlformats-officedocument.presentationml.notesSlide+xml"/>
  <Override PartName="/ppt/tags/tag85.xml" ContentType="application/vnd.openxmlformats-officedocument.presentationml.tags+xml"/>
  <Override PartName="/ppt/notesSlides/notesSlide41.xml" ContentType="application/vnd.openxmlformats-officedocument.presentationml.notesSlide+xml"/>
  <Override PartName="/ppt/tags/tag86.xml" ContentType="application/vnd.openxmlformats-officedocument.presentationml.tags+xml"/>
  <Override PartName="/ppt/notesSlides/notesSlide42.xml" ContentType="application/vnd.openxmlformats-officedocument.presentationml.notesSlide+xml"/>
  <Override PartName="/ppt/tags/tag87.xml" ContentType="application/vnd.openxmlformats-officedocument.presentationml.tags+xml"/>
  <Override PartName="/ppt/notesSlides/notesSlide43.xml" ContentType="application/vnd.openxmlformats-officedocument.presentationml.notesSlide+xml"/>
  <Override PartName="/ppt/tags/tag88.xml" ContentType="application/vnd.openxmlformats-officedocument.presentationml.tags+xml"/>
  <Override PartName="/ppt/notesSlides/notesSlide44.xml" ContentType="application/vnd.openxmlformats-officedocument.presentationml.notesSlide+xml"/>
  <Override PartName="/ppt/tags/tag89.xml" ContentType="application/vnd.openxmlformats-officedocument.presentationml.tags+xml"/>
  <Override PartName="/ppt/notesSlides/notesSlide45.xml" ContentType="application/vnd.openxmlformats-officedocument.presentationml.notesSlide+xml"/>
  <Override PartName="/ppt/tags/tag90.xml" ContentType="application/vnd.openxmlformats-officedocument.presentationml.tags+xml"/>
  <Override PartName="/ppt/notesSlides/notesSlide46.xml" ContentType="application/vnd.openxmlformats-officedocument.presentationml.notesSlide+xml"/>
  <Override PartName="/ppt/tags/tag91.xml" ContentType="application/vnd.openxmlformats-officedocument.presentationml.tags+xml"/>
  <Override PartName="/ppt/notesSlides/notesSlide47.xml" ContentType="application/vnd.openxmlformats-officedocument.presentationml.notesSlide+xml"/>
  <Override PartName="/ppt/tags/tag92.xml" ContentType="application/vnd.openxmlformats-officedocument.presentationml.tags+xml"/>
  <Override PartName="/ppt/notesSlides/notesSlide48.xml" ContentType="application/vnd.openxmlformats-officedocument.presentationml.notesSlide+xml"/>
  <Override PartName="/ppt/tags/tag93.xml" ContentType="application/vnd.openxmlformats-officedocument.presentationml.tags+xml"/>
  <Override PartName="/ppt/notesSlides/notesSlide4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50.xml" ContentType="application/vnd.openxmlformats-officedocument.presentationml.notesSlide+xml"/>
  <Override PartName="/ppt/tags/tag98.xml" ContentType="application/vnd.openxmlformats-officedocument.presentationml.tags+xml"/>
  <Override PartName="/ppt/notesSlides/notesSlide51.xml" ContentType="application/vnd.openxmlformats-officedocument.presentationml.notesSlide+xml"/>
  <Override PartName="/ppt/tags/tag99.xml" ContentType="application/vnd.openxmlformats-officedocument.presentationml.tags+xml"/>
  <Override PartName="/ppt/notesSlides/notesSlide52.xml" ContentType="application/vnd.openxmlformats-officedocument.presentationml.notesSlide+xml"/>
  <Override PartName="/ppt/tags/tag100.xml" ContentType="application/vnd.openxmlformats-officedocument.presentationml.tags+xml"/>
  <Override PartName="/ppt/notesSlides/notesSlide53.xml" ContentType="application/vnd.openxmlformats-officedocument.presentationml.notesSlide+xml"/>
  <Override PartName="/ppt/tags/tag101.xml" ContentType="application/vnd.openxmlformats-officedocument.presentationml.tags+xml"/>
  <Override PartName="/ppt/notesSlides/notesSlide5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5.xml" ContentType="application/vnd.openxmlformats-officedocument.presentationml.notesSlide+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4" r:id="rId4"/>
  </p:sldMasterIdLst>
  <p:notesMasterIdLst>
    <p:notesMasterId r:id="rId66"/>
  </p:notesMasterIdLst>
  <p:handoutMasterIdLst>
    <p:handoutMasterId r:id="rId67"/>
  </p:handoutMasterIdLst>
  <p:sldIdLst>
    <p:sldId id="1083" r:id="rId5"/>
    <p:sldId id="1140" r:id="rId6"/>
    <p:sldId id="1059" r:id="rId7"/>
    <p:sldId id="1119" r:id="rId8"/>
    <p:sldId id="1120" r:id="rId9"/>
    <p:sldId id="1121" r:id="rId10"/>
    <p:sldId id="1122" r:id="rId11"/>
    <p:sldId id="1123" r:id="rId12"/>
    <p:sldId id="1141" r:id="rId13"/>
    <p:sldId id="1142" r:id="rId14"/>
    <p:sldId id="1126" r:id="rId15"/>
    <p:sldId id="1127" r:id="rId16"/>
    <p:sldId id="1128" r:id="rId17"/>
    <p:sldId id="1129" r:id="rId18"/>
    <p:sldId id="1130" r:id="rId19"/>
    <p:sldId id="1131" r:id="rId20"/>
    <p:sldId id="1132" r:id="rId21"/>
    <p:sldId id="1133" r:id="rId22"/>
    <p:sldId id="1134" r:id="rId23"/>
    <p:sldId id="942" r:id="rId24"/>
    <p:sldId id="1039" r:id="rId25"/>
    <p:sldId id="1055" r:id="rId26"/>
    <p:sldId id="1143" r:id="rId27"/>
    <p:sldId id="1144" r:id="rId28"/>
    <p:sldId id="1145" r:id="rId29"/>
    <p:sldId id="1044" r:id="rId30"/>
    <p:sldId id="1146" r:id="rId31"/>
    <p:sldId id="1147" r:id="rId32"/>
    <p:sldId id="1048" r:id="rId33"/>
    <p:sldId id="1079" r:id="rId34"/>
    <p:sldId id="1078" r:id="rId35"/>
    <p:sldId id="1049" r:id="rId36"/>
    <p:sldId id="1135" r:id="rId37"/>
    <p:sldId id="1137" r:id="rId38"/>
    <p:sldId id="1138" r:id="rId39"/>
    <p:sldId id="1085" r:id="rId40"/>
    <p:sldId id="1148" r:id="rId41"/>
    <p:sldId id="1086" r:id="rId42"/>
    <p:sldId id="1087" r:id="rId43"/>
    <p:sldId id="1088" r:id="rId44"/>
    <p:sldId id="1090" r:id="rId45"/>
    <p:sldId id="1091" r:id="rId46"/>
    <p:sldId id="1149" r:id="rId47"/>
    <p:sldId id="1096" r:id="rId48"/>
    <p:sldId id="1098" r:id="rId49"/>
    <p:sldId id="1099" r:id="rId50"/>
    <p:sldId id="1101" r:id="rId51"/>
    <p:sldId id="1139" r:id="rId52"/>
    <p:sldId id="1104" r:id="rId53"/>
    <p:sldId id="1105" r:id="rId54"/>
    <p:sldId id="1106" r:id="rId55"/>
    <p:sldId id="1150" r:id="rId56"/>
    <p:sldId id="1109" r:id="rId57"/>
    <p:sldId id="1151" r:id="rId58"/>
    <p:sldId id="1113" r:id="rId59"/>
    <p:sldId id="1116" r:id="rId60"/>
    <p:sldId id="1117" r:id="rId61"/>
    <p:sldId id="1118" r:id="rId62"/>
    <p:sldId id="925" r:id="rId63"/>
    <p:sldId id="1082" r:id="rId64"/>
    <p:sldId id="882" r:id="rId65"/>
  </p:sldIdLst>
  <p:sldSz cx="12192000" cy="6858000"/>
  <p:notesSz cx="7023100" cy="93091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F48"/>
    <a:srgbClr val="7F7F7F"/>
    <a:srgbClr val="CBCFD8"/>
    <a:srgbClr val="00467F"/>
    <a:srgbClr val="E7E9EC"/>
    <a:srgbClr val="CCCCCC"/>
    <a:srgbClr val="0044AA"/>
    <a:srgbClr val="6B90C5"/>
    <a:srgbClr val="0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80882" autoAdjust="0"/>
  </p:normalViewPr>
  <p:slideViewPr>
    <p:cSldViewPr>
      <p:cViewPr varScale="1">
        <p:scale>
          <a:sx n="73" d="100"/>
          <a:sy n="73" d="100"/>
        </p:scale>
        <p:origin x="1068" y="78"/>
      </p:cViewPr>
      <p:guideLst>
        <p:guide orient="horz" pos="2160"/>
        <p:guide pos="3840"/>
      </p:guideLst>
    </p:cSldViewPr>
  </p:slideViewPr>
  <p:outlineViewPr>
    <p:cViewPr>
      <p:scale>
        <a:sx n="33" d="100"/>
        <a:sy n="33" d="100"/>
      </p:scale>
      <p:origin x="0" y="3204"/>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5" d="100"/>
          <a:sy n="85" d="100"/>
        </p:scale>
        <p:origin x="106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4" y="2"/>
            <a:ext cx="3043343" cy="465455"/>
          </a:xfrm>
          <a:prstGeom prst="rect">
            <a:avLst/>
          </a:prstGeom>
        </p:spPr>
        <p:txBody>
          <a:bodyPr vert="horz" lIns="93317" tIns="46659" rIns="93317" bIns="46659" rtlCol="0"/>
          <a:lstStyle>
            <a:lvl1pPr algn="r">
              <a:defRPr sz="1200"/>
            </a:lvl1pPr>
          </a:lstStyle>
          <a:p>
            <a:fld id="{9B582A64-367D-4953-A1B7-46F9CD3FFC94}" type="datetimeFigureOut">
              <a:rPr lang="en-US" smtClean="0"/>
              <a:pPr/>
              <a:t>3/8/2022</a:t>
            </a:fld>
            <a:endParaRPr lang="en-US" dirty="0"/>
          </a:p>
        </p:txBody>
      </p:sp>
    </p:spTree>
    <p:custDataLst>
      <p:tags r:id="rId2"/>
    </p:custDataLst>
    <p:extLst>
      <p:ext uri="{BB962C8B-B14F-4D97-AF65-F5344CB8AC3E}">
        <p14:creationId xmlns:p14="http://schemas.microsoft.com/office/powerpoint/2010/main" val="11880436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3317" tIns="46659" rIns="93317" bIns="46659"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311150" y="698500"/>
            <a:ext cx="7645400" cy="4300538"/>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654052" y="5492751"/>
            <a:ext cx="5715000" cy="3355848"/>
          </a:xfrm>
          <a:prstGeom prst="rect">
            <a:avLst/>
          </a:prstGeom>
        </p:spPr>
        <p:txBody>
          <a:bodyPr vert="horz" lIns="93317" tIns="46659" rIns="93317" bIns="4665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p>
        </p:txBody>
      </p:sp>
      <p:sp>
        <p:nvSpPr>
          <p:cNvPr id="7" name="Slide Number Placeholder 6"/>
          <p:cNvSpPr>
            <a:spLocks noGrp="1"/>
          </p:cNvSpPr>
          <p:nvPr>
            <p:ph type="sldNum" sz="quarter" idx="5"/>
          </p:nvPr>
        </p:nvSpPr>
        <p:spPr>
          <a:xfrm>
            <a:off x="3978132" y="8842031"/>
            <a:ext cx="2429018" cy="384520"/>
          </a:xfrm>
          <a:prstGeom prst="rect">
            <a:avLst/>
          </a:prstGeom>
        </p:spPr>
        <p:txBody>
          <a:bodyPr vert="horz" lIns="93317" tIns="46659" rIns="93317" bIns="46659" rtlCol="0" anchor="b"/>
          <a:lstStyle>
            <a:lvl1pPr algn="r">
              <a:defRPr sz="1200">
                <a:solidFill>
                  <a:schemeClr val="tx1"/>
                </a:solidFill>
              </a:defRPr>
            </a:lvl1pPr>
          </a:lstStyle>
          <a:p>
            <a:fld id="{64EF1B1C-D5BF-4C40-84CD-EEBE4D2A2E73}" type="slidenum">
              <a:rPr lang="en-US" smtClean="0"/>
              <a:pPr/>
              <a:t>‹#›</a:t>
            </a:fld>
            <a:endParaRPr lang="en-US" dirty="0"/>
          </a:p>
        </p:txBody>
      </p:sp>
      <p:cxnSp>
        <p:nvCxnSpPr>
          <p:cNvPr id="9" name="Straight Connector 8"/>
          <p:cNvCxnSpPr/>
          <p:nvPr/>
        </p:nvCxnSpPr>
        <p:spPr>
          <a:xfrm>
            <a:off x="692150" y="8845550"/>
            <a:ext cx="5715000" cy="1588"/>
          </a:xfrm>
          <a:prstGeom prst="line">
            <a:avLst/>
          </a:prstGeom>
          <a:ln w="6350">
            <a:solidFill>
              <a:srgbClr val="CC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2664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1pPr>
    <a:lvl2pPr marL="4572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2pPr>
    <a:lvl3pPr marL="9144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3pPr>
    <a:lvl4pPr marL="1371600" algn="l" defTabSz="914400" rtl="0" eaLnBrk="1" latinLnBrk="0" hangingPunct="1">
      <a:buFont typeface="Webdings" pitchFamily="18" charset="2"/>
      <a:buChar char="4"/>
      <a:defRPr sz="1000" kern="1200">
        <a:solidFill>
          <a:srgbClr val="333F48"/>
        </a:solidFill>
        <a:latin typeface="Arial" pitchFamily="34" charset="0"/>
        <a:ea typeface="+mn-ea"/>
        <a:cs typeface="Arial" pitchFamily="34" charset="0"/>
      </a:defRPr>
    </a:lvl4pPr>
    <a:lvl5pPr marL="1828800" algn="l" defTabSz="914400" rtl="0" eaLnBrk="1" latinLnBrk="0" hangingPunct="1">
      <a:buFont typeface="Verdana" pitchFamily="34" charset="0"/>
      <a:buChar char="—"/>
      <a:defRPr sz="1000" kern="1200">
        <a:solidFill>
          <a:srgbClr val="333F48"/>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31034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indent="-171450"/>
            <a:r>
              <a:rPr lang="en-US" sz="1000" b="0" i="0" u="none" strike="noStrike" kern="1200" baseline="0" dirty="0">
                <a:solidFill>
                  <a:srgbClr val="333F48"/>
                </a:solidFill>
                <a:latin typeface="Arial" pitchFamily="34" charset="0"/>
                <a:ea typeface="+mn-ea"/>
                <a:cs typeface="Arial" pitchFamily="34" charset="0"/>
              </a:rPr>
              <a:t>User Types Available:</a:t>
            </a:r>
          </a:p>
          <a:p>
            <a:pPr marL="628650" lvl="1" indent="-171450"/>
            <a:r>
              <a:rPr lang="en-US" sz="1000" b="1" i="0" u="none" strike="noStrike" kern="1200" baseline="0" dirty="0">
                <a:solidFill>
                  <a:srgbClr val="333F48"/>
                </a:solidFill>
                <a:latin typeface="Arial" pitchFamily="34" charset="0"/>
                <a:ea typeface="+mn-ea"/>
                <a:cs typeface="Arial" pitchFamily="34" charset="0"/>
              </a:rPr>
              <a:t>Traveler </a:t>
            </a:r>
            <a:r>
              <a:rPr lang="en-US" sz="1000" b="0" i="0" u="none" strike="noStrike" kern="1200" baseline="0" dirty="0">
                <a:solidFill>
                  <a:srgbClr val="333F48"/>
                </a:solidFill>
                <a:latin typeface="Arial" pitchFamily="34" charset="0"/>
                <a:ea typeface="+mn-ea"/>
                <a:cs typeface="Arial" pitchFamily="34" charset="0"/>
              </a:rPr>
              <a:t>(default) – Select this option to allow the user to create travel documents in E2. (All other user types include the ability to perform traveler functions.) </a:t>
            </a:r>
          </a:p>
          <a:p>
            <a:pPr marL="628650" lvl="1" indent="-171450"/>
            <a:r>
              <a:rPr lang="en-US" sz="1000" b="1" i="0" u="none" strike="noStrike" kern="1200" baseline="0" dirty="0">
                <a:solidFill>
                  <a:srgbClr val="333F48"/>
                </a:solidFill>
                <a:latin typeface="Arial" pitchFamily="34" charset="0"/>
                <a:ea typeface="+mn-ea"/>
                <a:cs typeface="Arial" pitchFamily="34" charset="0"/>
              </a:rPr>
              <a:t>Approver </a:t>
            </a:r>
            <a:r>
              <a:rPr lang="en-US" sz="1000" b="0" i="0" u="none" strike="noStrike" kern="1200" baseline="0" dirty="0">
                <a:solidFill>
                  <a:srgbClr val="333F48"/>
                </a:solidFill>
                <a:latin typeface="Arial" pitchFamily="34" charset="0"/>
                <a:ea typeface="+mn-ea"/>
                <a:cs typeface="Arial" pitchFamily="34" charset="0"/>
              </a:rPr>
              <a:t>– Select this option to allow the user to perform document approval functions. </a:t>
            </a:r>
          </a:p>
          <a:p>
            <a:pPr marL="628650" lvl="1" indent="-171450"/>
            <a:r>
              <a:rPr lang="en-US" sz="1000" b="1" i="0" u="none" strike="noStrike" kern="1200" baseline="0" dirty="0">
                <a:solidFill>
                  <a:srgbClr val="333F48"/>
                </a:solidFill>
                <a:latin typeface="Arial" pitchFamily="34" charset="0"/>
                <a:ea typeface="+mn-ea"/>
                <a:cs typeface="Arial" pitchFamily="34" charset="0"/>
              </a:rPr>
              <a:t>Auditor </a:t>
            </a:r>
            <a:r>
              <a:rPr lang="en-US" sz="1000" b="0" i="0" u="none" strike="noStrike" kern="1200" baseline="0" dirty="0">
                <a:solidFill>
                  <a:srgbClr val="333F48"/>
                </a:solidFill>
                <a:latin typeface="Arial" pitchFamily="34" charset="0"/>
                <a:ea typeface="+mn-ea"/>
                <a:cs typeface="Arial" pitchFamily="34" charset="0"/>
              </a:rPr>
              <a:t>– Select this option to allow the user to audit other user's travel expenses.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To change the user type, click the drop down and make a selection.	</a:t>
            </a:r>
          </a:p>
          <a:p>
            <a:endParaRPr lang="en-US" sz="1000" dirty="0"/>
          </a:p>
          <a:p>
            <a:endParaRPr lang="en-US" sz="1000" dirty="0"/>
          </a:p>
        </p:txBody>
      </p:sp>
    </p:spTree>
    <p:extLst>
      <p:ext uri="{BB962C8B-B14F-4D97-AF65-F5344CB8AC3E}">
        <p14:creationId xmlns:p14="http://schemas.microsoft.com/office/powerpoint/2010/main" val="346916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lvl="0" indent="-171450"/>
            <a:r>
              <a:rPr lang="en-US" dirty="0"/>
              <a:t>Click the link to the right of the E2 User Id field to view or edit the user’s E2 profile.  The User Profile page for that user appears.</a:t>
            </a:r>
          </a:p>
          <a:p>
            <a:pPr marL="171450" lvl="0" indent="-171450"/>
            <a:endParaRPr lang="en-US" dirty="0"/>
          </a:p>
          <a:p>
            <a:pPr marL="171450" lvl="0" indent="-171450"/>
            <a:r>
              <a:rPr lang="en-US" dirty="0"/>
              <a:t>Review the information or make changes. If you can make changes, links appear on the right side of each section, and in the Other Features section at the bottom of the page. Click a link to edit the information in that section.</a:t>
            </a:r>
          </a:p>
        </p:txBody>
      </p:sp>
    </p:spTree>
    <p:extLst>
      <p:ext uri="{BB962C8B-B14F-4D97-AF65-F5344CB8AC3E}">
        <p14:creationId xmlns:p14="http://schemas.microsoft.com/office/powerpoint/2010/main" val="217393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indent="-171450"/>
            <a:r>
              <a:rPr lang="en-US" dirty="0"/>
              <a:t>You can enable or disable users if you have Create/Edit Users</a:t>
            </a:r>
            <a:r>
              <a:rPr lang="en-US" b="1" dirty="0"/>
              <a:t> </a:t>
            </a:r>
            <a:r>
              <a:rPr lang="en-US" dirty="0"/>
              <a:t>admin permission for the user type.</a:t>
            </a:r>
          </a:p>
          <a:p>
            <a:pPr marL="171450" indent="-171450"/>
            <a:endParaRPr lang="en-US" dirty="0"/>
          </a:p>
          <a:p>
            <a:pPr marL="171450" indent="-171450"/>
            <a:r>
              <a:rPr lang="en-US" dirty="0"/>
              <a:t>Select the User Status. If you disable a user who is currently logged on, the user will be disabled when the current session ends (after logging out of the current session or after the current session times out).</a:t>
            </a:r>
          </a:p>
          <a:p>
            <a:pPr marL="171450" indent="-171450"/>
            <a:endParaRPr lang="en-US" dirty="0"/>
          </a:p>
          <a:p>
            <a:pPr marL="171450" indent="-171450"/>
            <a:r>
              <a:rPr lang="en-US" dirty="0"/>
              <a:t>In</a:t>
            </a:r>
            <a:r>
              <a:rPr lang="en-US" baseline="0" dirty="0"/>
              <a:t> the User Status field, s</a:t>
            </a:r>
            <a:r>
              <a:rPr lang="en-US" dirty="0"/>
              <a:t>elect </a:t>
            </a:r>
            <a:r>
              <a:rPr lang="en-US" b="1" dirty="0"/>
              <a:t>Disabled</a:t>
            </a:r>
            <a:r>
              <a:rPr lang="en-US" dirty="0"/>
              <a:t>.</a:t>
            </a:r>
          </a:p>
          <a:p>
            <a:pPr marL="628650" lvl="1" indent="-171450"/>
            <a:r>
              <a:rPr lang="en-US" dirty="0"/>
              <a:t>For security compliance, disabling a user removes credit card information from the user's E2 profile.  Any user who is temporarily disabled and then enabled must complete credit card information in their user profile before booking travel.</a:t>
            </a:r>
          </a:p>
          <a:p>
            <a:pPr marL="171450" indent="-171450"/>
            <a:endParaRPr lang="en-US" dirty="0"/>
          </a:p>
          <a:p>
            <a:pPr marL="171450" indent="-171450"/>
            <a:r>
              <a:rPr lang="en-US" dirty="0"/>
              <a:t>Click </a:t>
            </a:r>
            <a:r>
              <a:rPr lang="en-US" b="1" dirty="0"/>
              <a:t>OK</a:t>
            </a:r>
            <a:r>
              <a:rPr lang="en-US" dirty="0"/>
              <a:t>.</a:t>
            </a:r>
          </a:p>
          <a:p>
            <a:pPr marL="171450" indent="-171450"/>
            <a:endParaRPr lang="en-US" dirty="0"/>
          </a:p>
          <a:p>
            <a:pPr marL="171450" indent="-171450"/>
            <a:r>
              <a:rPr lang="en-US" dirty="0"/>
              <a:t>Enter the</a:t>
            </a:r>
            <a:r>
              <a:rPr lang="en-US" baseline="0" dirty="0"/>
              <a:t> reason you are disabling the account in the Reason Disabled field.</a:t>
            </a:r>
          </a:p>
          <a:p>
            <a:pPr marL="171450" indent="-171450"/>
            <a:endParaRPr lang="en-US" baseline="0" dirty="0"/>
          </a:p>
          <a:p>
            <a:pPr marL="171450" indent="-171450"/>
            <a:r>
              <a:rPr lang="en-US" baseline="0" dirty="0"/>
              <a:t>After making any other changes to the user settings, scroll down to the bottom of the page and click Save.  </a:t>
            </a:r>
          </a:p>
          <a:p>
            <a:pPr marL="171450" indent="-171450"/>
            <a:endParaRPr lang="en-US" baseline="0" dirty="0"/>
          </a:p>
          <a:p>
            <a:pPr marL="171450" indent="-171450"/>
            <a:r>
              <a:rPr lang="en-US" baseline="0" dirty="0"/>
              <a:t>If you need to re-enable an account that has been disabled, click </a:t>
            </a:r>
            <a:r>
              <a:rPr lang="en-US" b="1" baseline="0" dirty="0"/>
              <a:t>Enabled</a:t>
            </a:r>
            <a:r>
              <a:rPr lang="en-US" baseline="0" dirty="0"/>
              <a:t>.</a:t>
            </a:r>
            <a:endParaRPr lang="en-US" dirty="0"/>
          </a:p>
          <a:p>
            <a:pPr marL="171450" indent="-171450"/>
            <a:endParaRPr lang="en-US" dirty="0"/>
          </a:p>
        </p:txBody>
      </p:sp>
    </p:spTree>
    <p:extLst>
      <p:ext uri="{BB962C8B-B14F-4D97-AF65-F5344CB8AC3E}">
        <p14:creationId xmlns:p14="http://schemas.microsoft.com/office/powerpoint/2010/main" val="382964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User accounts can be moved from one minor customer to another.</a:t>
            </a:r>
          </a:p>
          <a:p>
            <a:pPr marL="628650" lvl="1" indent="-171450"/>
            <a:r>
              <a:rPr lang="en-US" baseline="0" dirty="0"/>
              <a:t> </a:t>
            </a:r>
            <a:r>
              <a:rPr lang="en-US" dirty="0"/>
              <a:t>Users can be moved to a new minor customer at any</a:t>
            </a:r>
            <a:r>
              <a:rPr lang="en-US" baseline="0" dirty="0"/>
              <a:t> time even if they have open trips. </a:t>
            </a:r>
          </a:p>
          <a:p>
            <a:pPr marL="628650" lvl="1" indent="-171450"/>
            <a:r>
              <a:rPr lang="en-US" baseline="0" dirty="0"/>
              <a:t> </a:t>
            </a:r>
            <a:r>
              <a:rPr lang="en-US" dirty="0"/>
              <a:t>Documents created</a:t>
            </a:r>
            <a:r>
              <a:rPr lang="en-US" baseline="0" dirty="0"/>
              <a:t> prior to moving a user will remain with the originating minor customer and will keep the same routing path applied initially.</a:t>
            </a:r>
          </a:p>
          <a:p>
            <a:pPr marL="457200" lvl="1" indent="0">
              <a:buNone/>
            </a:pPr>
            <a:endParaRPr lang="en-US" baseline="0" dirty="0"/>
          </a:p>
          <a:p>
            <a:pPr marL="171450" indent="-171450"/>
            <a:r>
              <a:rPr lang="en-US" dirty="0"/>
              <a:t>To move the user</a:t>
            </a:r>
            <a:r>
              <a:rPr lang="en-US" baseline="0" dirty="0"/>
              <a:t> to a new minor customer, c</a:t>
            </a:r>
            <a:r>
              <a:rPr lang="en-US" dirty="0"/>
              <a:t>lick </a:t>
            </a:r>
            <a:r>
              <a:rPr lang="en-US" b="1" dirty="0"/>
              <a:t>Move User to New Minor Customer</a:t>
            </a:r>
            <a:r>
              <a:rPr lang="en-US" dirty="0"/>
              <a:t>.</a:t>
            </a:r>
          </a:p>
          <a:p>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245094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indent="-171450"/>
            <a:r>
              <a:rPr lang="en-US" dirty="0"/>
              <a:t>After clicking Move User to New Minor</a:t>
            </a:r>
            <a:r>
              <a:rPr lang="en-US" baseline="0" dirty="0"/>
              <a:t> Customer, the </a:t>
            </a:r>
            <a:r>
              <a:rPr lang="en-US" dirty="0"/>
              <a:t>Select Destination Minor Customer window appears.</a:t>
            </a:r>
          </a:p>
          <a:p>
            <a:pPr marL="171450" indent="-171450"/>
            <a:endParaRPr lang="en-US" dirty="0"/>
          </a:p>
          <a:p>
            <a:pPr marL="171450" indent="-171450"/>
            <a:r>
              <a:rPr lang="en-US" dirty="0"/>
              <a:t>Review the user name in the status bar and the current hierarchy shown in the Current Minor Customer section to be sure this is the user you want to move, and then select the new user hierarchy from the lists in the Destination Minor Customer section. The lists and selections available to you are controlled by  your own administrator access level.</a:t>
            </a:r>
          </a:p>
          <a:p>
            <a:pPr marL="171450" indent="-171450"/>
            <a:endParaRPr lang="en-US" dirty="0"/>
          </a:p>
          <a:p>
            <a:pPr marL="171450" indent="-171450"/>
            <a:r>
              <a:rPr lang="en-US" dirty="0"/>
              <a:t>Click </a:t>
            </a:r>
            <a:r>
              <a:rPr lang="en-US" b="1" dirty="0"/>
              <a:t>Validate</a:t>
            </a:r>
            <a:r>
              <a:rPr lang="en-US" dirty="0"/>
              <a:t>. The Confirmation window appears.</a:t>
            </a:r>
          </a:p>
          <a:p>
            <a:pPr marL="171450" indent="-171450"/>
            <a:endParaRPr lang="en-US" dirty="0"/>
          </a:p>
          <a:p>
            <a:pPr marL="171450" indent="-171450"/>
            <a:r>
              <a:rPr lang="en-US" dirty="0"/>
              <a:t>Review the information in the Setting Differences section. If differences are shown, E2 customer support may need to take additional actions before the move is complete.</a:t>
            </a:r>
          </a:p>
          <a:p>
            <a:pPr marL="171450" indent="-171450"/>
            <a:endParaRPr lang="en-US" dirty="0"/>
          </a:p>
          <a:p>
            <a:pPr marL="171450" indent="-171450"/>
            <a:r>
              <a:rPr lang="en-US" dirty="0"/>
              <a:t>Click </a:t>
            </a:r>
            <a:r>
              <a:rPr lang="en-US" b="1" dirty="0"/>
              <a:t>Confirm.</a:t>
            </a:r>
            <a:endParaRPr lang="en-US" dirty="0"/>
          </a:p>
        </p:txBody>
      </p:sp>
    </p:spTree>
    <p:extLst>
      <p:ext uri="{BB962C8B-B14F-4D97-AF65-F5344CB8AC3E}">
        <p14:creationId xmlns:p14="http://schemas.microsoft.com/office/powerpoint/2010/main" val="905158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a:buNone/>
            </a:pPr>
            <a:r>
              <a:rPr lang="en-US" sz="1000" b="0" i="0" u="none" strike="noStrike" kern="1200" baseline="0" dirty="0">
                <a:solidFill>
                  <a:srgbClr val="333F48"/>
                </a:solidFill>
                <a:latin typeface="Arial" pitchFamily="34" charset="0"/>
                <a:ea typeface="+mn-ea"/>
                <a:cs typeface="Arial" pitchFamily="34" charset="0"/>
              </a:rPr>
              <a:t>To change the Traveler’s Regulation, click the drop down and select FTR or JTR.</a:t>
            </a:r>
          </a:p>
          <a:p>
            <a:endParaRPr lang="en-US" dirty="0"/>
          </a:p>
        </p:txBody>
      </p:sp>
    </p:spTree>
    <p:extLst>
      <p:ext uri="{BB962C8B-B14F-4D97-AF65-F5344CB8AC3E}">
        <p14:creationId xmlns:p14="http://schemas.microsoft.com/office/powerpoint/2010/main" val="2206490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fontScale="92500" lnSpcReduction="10000"/>
          </a:bodyPr>
          <a:lstStyle/>
          <a:p>
            <a:pPr marL="171450" indent="-171450"/>
            <a:r>
              <a:rPr lang="en-US" dirty="0"/>
              <a:t>Miscellaneous</a:t>
            </a:r>
            <a:r>
              <a:rPr lang="en-US" baseline="0" dirty="0"/>
              <a:t> Settings include:</a:t>
            </a:r>
          </a:p>
          <a:p>
            <a:pPr marL="628650" lvl="1" indent="-171450"/>
            <a:r>
              <a:rPr lang="en-US" baseline="0" dirty="0"/>
              <a:t>TMC Profile</a:t>
            </a:r>
          </a:p>
          <a:p>
            <a:pPr marL="628650" lvl="1" indent="-171450"/>
            <a:r>
              <a:rPr lang="en-US" baseline="0" dirty="0"/>
              <a:t>Identifiers for Invitational, Traveler, Trained, Self Approver and Automatic Audit</a:t>
            </a:r>
          </a:p>
          <a:p>
            <a:pPr marL="628650" lvl="1" indent="-171450"/>
            <a:r>
              <a:rPr lang="en-US" baseline="0" dirty="0"/>
              <a:t>Ad Hoc Reporting</a:t>
            </a:r>
          </a:p>
          <a:p>
            <a:pPr marL="628650" lvl="1" indent="-171450"/>
            <a:r>
              <a:rPr lang="en-US" baseline="0" dirty="0"/>
              <a:t>Report Scheduling</a:t>
            </a:r>
          </a:p>
          <a:p>
            <a:pPr marL="171450" indent="-171450"/>
            <a:endParaRPr lang="en-US" dirty="0"/>
          </a:p>
          <a:p>
            <a:pPr marL="171450" indent="-171450"/>
            <a:r>
              <a:rPr lang="en-US" sz="1000" b="1" i="0" u="none" strike="noStrike" kern="1200" baseline="0" dirty="0">
                <a:solidFill>
                  <a:schemeClr val="tx1"/>
                </a:solidFill>
                <a:latin typeface="Verdana" pitchFamily="34" charset="0"/>
                <a:ea typeface="+mn-ea"/>
                <a:cs typeface="+mn-cs"/>
              </a:rPr>
              <a:t>TMC Profile ID - </a:t>
            </a:r>
            <a:r>
              <a:rPr lang="en-US" sz="1000" b="0" i="0" u="none" strike="noStrike" kern="1200" baseline="0" dirty="0">
                <a:solidFill>
                  <a:schemeClr val="tx1"/>
                </a:solidFill>
                <a:latin typeface="Verdana" pitchFamily="34" charset="0"/>
                <a:ea typeface="+mn-ea"/>
                <a:cs typeface="+mn-cs"/>
              </a:rPr>
              <a:t>The user’s travel management center (TMC) profile identifier. This field remains blank for a new user. </a:t>
            </a:r>
            <a:r>
              <a:rPr lang="en-US" dirty="0"/>
              <a:t>The TMC Profile ID is automatically generated</a:t>
            </a:r>
            <a:r>
              <a:rPr lang="en-US" baseline="0" dirty="0"/>
              <a:t> when Edit Travel Preferences is selected in the user’s profile.</a:t>
            </a:r>
          </a:p>
          <a:p>
            <a:pPr marL="171450" indent="-171450"/>
            <a:endParaRPr lang="en-US" sz="1000" b="0" i="0" u="none" strike="noStrike" kern="1200" baseline="0" dirty="0">
              <a:solidFill>
                <a:schemeClr val="tx1"/>
              </a:solidFill>
              <a:latin typeface="Verdana" pitchFamily="34" charset="0"/>
              <a:ea typeface="+mn-ea"/>
              <a:cs typeface="+mn-cs"/>
            </a:endParaRPr>
          </a:p>
          <a:p>
            <a:pPr marL="171450" indent="-171450"/>
            <a:r>
              <a:rPr lang="en-US" sz="1000" b="1" i="0" u="none" strike="noStrike" kern="1200" baseline="0" dirty="0">
                <a:solidFill>
                  <a:schemeClr val="tx1"/>
                </a:solidFill>
                <a:latin typeface="Verdana" pitchFamily="34" charset="0"/>
                <a:ea typeface="+mn-ea"/>
                <a:cs typeface="+mn-cs"/>
              </a:rPr>
              <a:t>Invitational Traveler </a:t>
            </a:r>
            <a:r>
              <a:rPr lang="en-US" sz="1000" b="0" i="0" u="none" strike="noStrike" kern="1200" baseline="0" dirty="0">
                <a:solidFill>
                  <a:schemeClr val="tx1"/>
                </a:solidFill>
                <a:latin typeface="Verdana" pitchFamily="34" charset="0"/>
                <a:ea typeface="+mn-ea"/>
                <a:cs typeface="+mn-cs"/>
              </a:rPr>
              <a:t>- Select this check box to identify an invitational traveler.</a:t>
            </a:r>
          </a:p>
          <a:p>
            <a:pPr marL="628650" lvl="1" indent="-171450"/>
            <a:r>
              <a:rPr lang="en-US" sz="1000" b="0" i="0" u="none" strike="noStrike" kern="1200" baseline="0" dirty="0">
                <a:solidFill>
                  <a:schemeClr val="tx1"/>
                </a:solidFill>
                <a:latin typeface="Verdana" pitchFamily="34" charset="0"/>
                <a:ea typeface="+mn-ea"/>
                <a:cs typeface="+mn-cs"/>
              </a:rPr>
              <a:t>	</a:t>
            </a:r>
          </a:p>
          <a:p>
            <a:pPr marL="171450" indent="-171450"/>
            <a:r>
              <a:rPr lang="en-US" sz="1000" b="1" i="0" u="none" strike="noStrike" kern="1200" baseline="0" dirty="0">
                <a:solidFill>
                  <a:schemeClr val="tx1"/>
                </a:solidFill>
                <a:latin typeface="Verdana" pitchFamily="34" charset="0"/>
                <a:ea typeface="+mn-ea"/>
                <a:cs typeface="+mn-cs"/>
              </a:rPr>
              <a:t>Trained</a:t>
            </a:r>
            <a:r>
              <a:rPr lang="en-US" sz="1000" b="0" i="0" u="none" strike="noStrike" kern="1200" baseline="0" dirty="0">
                <a:solidFill>
                  <a:schemeClr val="tx1"/>
                </a:solidFill>
                <a:latin typeface="Verdana" pitchFamily="34" charset="0"/>
                <a:ea typeface="+mn-ea"/>
                <a:cs typeface="+mn-cs"/>
              </a:rPr>
              <a:t> - Select this check box if you would like to indicate the user has received E2 training. This field is not used by E2, but may be used by your agency or workgroup.</a:t>
            </a:r>
          </a:p>
          <a:p>
            <a:pPr marL="171450" indent="-171450"/>
            <a:endParaRPr lang="en-US" sz="1000" b="0" i="0" u="none" strike="noStrike" kern="1200" baseline="0" dirty="0">
              <a:solidFill>
                <a:schemeClr val="tx1"/>
              </a:solidFill>
              <a:latin typeface="Verdana" pitchFamily="34" charset="0"/>
              <a:ea typeface="+mn-ea"/>
              <a:cs typeface="+mn-cs"/>
            </a:endParaRPr>
          </a:p>
          <a:p>
            <a:pPr marL="171450" indent="-171450"/>
            <a:r>
              <a:rPr lang="en-US" sz="1000" b="1" i="0" u="none" strike="noStrike" kern="1200" baseline="0" dirty="0">
                <a:solidFill>
                  <a:schemeClr val="tx1"/>
                </a:solidFill>
                <a:latin typeface="Verdana" pitchFamily="34" charset="0"/>
                <a:ea typeface="+mn-ea"/>
                <a:cs typeface="+mn-cs"/>
              </a:rPr>
              <a:t>Self-Approver</a:t>
            </a:r>
            <a:r>
              <a:rPr lang="en-US" sz="1000" b="0" i="0" u="none" strike="noStrike" kern="1200" baseline="0" dirty="0">
                <a:solidFill>
                  <a:schemeClr val="tx1"/>
                </a:solidFill>
                <a:latin typeface="Verdana" pitchFamily="34" charset="0"/>
                <a:ea typeface="+mn-ea"/>
                <a:cs typeface="+mn-cs"/>
              </a:rPr>
              <a:t>  - Select this check box to enable an approver to approve their own travel authorizations. The User Type must be Approver or this setting will have no effect.  When this setting is checked users will be able to approve their own authorizations but not their own vouchers or local travel claims.</a:t>
            </a:r>
          </a:p>
          <a:p>
            <a:pPr marL="171450" indent="-171450"/>
            <a:endParaRPr lang="en-US" sz="1000" b="0" i="0" u="none" strike="noStrike" kern="1200" baseline="0" dirty="0">
              <a:solidFill>
                <a:schemeClr val="tx1"/>
              </a:solidFill>
              <a:latin typeface="Verdana" pitchFamily="34" charset="0"/>
              <a:ea typeface="+mn-ea"/>
              <a:cs typeface="+mn-cs"/>
            </a:endParaRPr>
          </a:p>
          <a:p>
            <a:pPr marL="171450" indent="-171450"/>
            <a:r>
              <a:rPr lang="en-US" sz="1000" b="1" i="0" u="none" strike="noStrike" kern="1200" baseline="0" dirty="0">
                <a:solidFill>
                  <a:schemeClr val="tx1"/>
                </a:solidFill>
                <a:latin typeface="Verdana" pitchFamily="34" charset="0"/>
                <a:ea typeface="+mn-ea"/>
                <a:cs typeface="+mn-cs"/>
              </a:rPr>
              <a:t>Automatic Audit </a:t>
            </a:r>
            <a:r>
              <a:rPr lang="en-US" sz="1000" b="0" i="0" u="none" strike="noStrike" kern="1200" baseline="0" dirty="0">
                <a:solidFill>
                  <a:schemeClr val="tx1"/>
                </a:solidFill>
                <a:latin typeface="Verdana" pitchFamily="34" charset="0"/>
                <a:ea typeface="+mn-ea"/>
                <a:cs typeface="+mn-cs"/>
              </a:rPr>
              <a:t>-</a:t>
            </a:r>
            <a:r>
              <a:rPr lang="en-US" sz="1000" b="1" i="0" u="none" strike="noStrike" kern="1200" baseline="0" dirty="0">
                <a:solidFill>
                  <a:schemeClr val="tx1"/>
                </a:solidFill>
                <a:latin typeface="Verdana" pitchFamily="34" charset="0"/>
                <a:ea typeface="+mn-ea"/>
                <a:cs typeface="+mn-cs"/>
              </a:rPr>
              <a:t> </a:t>
            </a:r>
            <a:r>
              <a:rPr lang="en-US" sz="1000" b="0" i="0" u="none" strike="noStrike" kern="1200" baseline="0" dirty="0">
                <a:solidFill>
                  <a:schemeClr val="tx1"/>
                </a:solidFill>
                <a:latin typeface="Verdana" pitchFamily="34" charset="0"/>
                <a:ea typeface="+mn-ea"/>
                <a:cs typeface="+mn-cs"/>
              </a:rPr>
              <a:t>Select this check box to enable an automatic audit each time the user submits a travel voucher. TDY voucher audit pre-payment or post-payment audit functionality must be enabled for the user's minor customer.</a:t>
            </a:r>
          </a:p>
          <a:p>
            <a:pPr marL="171450" indent="-171450"/>
            <a:endParaRPr lang="en-US" sz="1000" b="0" i="0" u="none" strike="noStrike" kern="1200" baseline="0" dirty="0">
              <a:solidFill>
                <a:schemeClr val="tx1"/>
              </a:solidFill>
              <a:latin typeface="Verdana" pitchFamily="34" charset="0"/>
              <a:ea typeface="+mn-ea"/>
              <a:cs typeface="+mn-cs"/>
            </a:endParaRPr>
          </a:p>
          <a:p>
            <a:pPr marL="171450" indent="-171450"/>
            <a:r>
              <a:rPr lang="en-US" sz="1000" b="1" i="0" u="none" strike="noStrike" kern="1200" baseline="0" dirty="0">
                <a:solidFill>
                  <a:schemeClr val="tx1"/>
                </a:solidFill>
                <a:latin typeface="Verdana" pitchFamily="34" charset="0"/>
                <a:ea typeface="+mn-ea"/>
                <a:cs typeface="+mn-cs"/>
              </a:rPr>
              <a:t>Ad Hoc Reporting </a:t>
            </a:r>
            <a:r>
              <a:rPr lang="en-US" sz="1000" b="0" i="0" u="none" strike="noStrike" kern="1200" baseline="0" dirty="0">
                <a:solidFill>
                  <a:schemeClr val="tx1"/>
                </a:solidFill>
                <a:latin typeface="Verdana" pitchFamily="34" charset="0"/>
                <a:ea typeface="+mn-ea"/>
                <a:cs typeface="+mn-cs"/>
              </a:rPr>
              <a:t>and </a:t>
            </a:r>
            <a:r>
              <a:rPr lang="en-US" sz="1000" b="1" i="0" u="none" strike="noStrike" kern="1200" baseline="0" dirty="0">
                <a:solidFill>
                  <a:schemeClr val="tx1"/>
                </a:solidFill>
                <a:latin typeface="Verdana" pitchFamily="34" charset="0"/>
                <a:ea typeface="+mn-ea"/>
                <a:cs typeface="+mn-cs"/>
              </a:rPr>
              <a:t>Report Scheduling </a:t>
            </a:r>
            <a:r>
              <a:rPr lang="en-US" sz="1000" b="0" i="0" u="none" strike="noStrike" kern="1200" baseline="0" dirty="0">
                <a:solidFill>
                  <a:schemeClr val="tx1"/>
                </a:solidFill>
                <a:latin typeface="Verdana" pitchFamily="34" charset="0"/>
                <a:ea typeface="+mn-ea"/>
                <a:cs typeface="+mn-cs"/>
              </a:rPr>
              <a:t>– Select this check box to provide permission for expanded Reporting capabilities. </a:t>
            </a:r>
            <a:endParaRPr lang="en-US" dirty="0"/>
          </a:p>
        </p:txBody>
      </p:sp>
    </p:spTree>
    <p:extLst>
      <p:ext uri="{BB962C8B-B14F-4D97-AF65-F5344CB8AC3E}">
        <p14:creationId xmlns:p14="http://schemas.microsoft.com/office/powerpoint/2010/main" val="92598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sz="1000" b="0" i="0" u="none" strike="noStrike" kern="1200" baseline="0" dirty="0">
                <a:solidFill>
                  <a:srgbClr val="333F48"/>
                </a:solidFill>
                <a:latin typeface="Arial" pitchFamily="34" charset="0"/>
                <a:ea typeface="+mn-ea"/>
                <a:cs typeface="Arial" pitchFamily="34" charset="0"/>
              </a:rPr>
              <a:t>An access level controls the hierarchy at which the user can perform the associated functions. </a:t>
            </a:r>
          </a:p>
          <a:p>
            <a:pPr marL="171450" indent="-171450"/>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The access level selections available to you are limited by your user type and your own administrator and other access level settings. </a:t>
            </a:r>
          </a:p>
          <a:p>
            <a:pPr marL="0" indent="0">
              <a:buNone/>
            </a:pPr>
            <a:endParaRPr lang="en-US" sz="1000" b="0" i="0" u="none" strike="noStrike" kern="1200" baseline="0" dirty="0">
              <a:solidFill>
                <a:srgbClr val="333F48"/>
              </a:solidFill>
              <a:latin typeface="Arial" pitchFamily="34" charset="0"/>
              <a:ea typeface="+mn-ea"/>
              <a:cs typeface="Arial" pitchFamily="34" charset="0"/>
            </a:endParaRPr>
          </a:p>
          <a:p>
            <a:pPr marL="171450" indent="-171450"/>
            <a:r>
              <a:rPr lang="en-US" sz="1000" b="0" i="0" u="none" strike="noStrike" kern="1200" baseline="0" dirty="0">
                <a:solidFill>
                  <a:srgbClr val="333F48"/>
                </a:solidFill>
                <a:latin typeface="Arial" pitchFamily="34" charset="0"/>
                <a:ea typeface="+mn-ea"/>
                <a:cs typeface="Arial" pitchFamily="34" charset="0"/>
              </a:rPr>
              <a:t>Access Level Selectors include:</a:t>
            </a:r>
          </a:p>
          <a:p>
            <a:pPr marL="628650" marR="0" lvl="1"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Arranger Access level -  allows the user to arrange travel for any travelers within the selected hierarchy without being a designated arranger for the traveler. 	</a:t>
            </a:r>
          </a:p>
          <a:p>
            <a:pPr marL="628650" marR="0" lvl="1"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Document View level – allows the user to view travel documents created by other users within the selected hierarchy. 	</a:t>
            </a:r>
          </a:p>
          <a:p>
            <a:pPr marL="628650" marR="0" lvl="1"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Report Access level – allows the user to generate travel reports for the selected hierarchy. 	</a:t>
            </a:r>
          </a:p>
          <a:p>
            <a:pPr marL="628650" marR="0" lvl="1" indent="-171450" algn="l" defTabSz="914400" rtl="0" eaLnBrk="1" fontAlgn="auto" latinLnBrk="0" hangingPunct="1">
              <a:lnSpc>
                <a:spcPct val="100000"/>
              </a:lnSpc>
              <a:spcBef>
                <a:spcPts val="0"/>
              </a:spcBef>
              <a:spcAft>
                <a:spcPts val="0"/>
              </a:spcAft>
              <a:buClrTx/>
              <a:buSzTx/>
              <a:tabLst/>
              <a:defRPr/>
            </a:pPr>
            <a:r>
              <a:rPr lang="en-US" b="0" dirty="0"/>
              <a:t>Document Approver level – available if the user type is Approver and indicates </a:t>
            </a:r>
            <a:r>
              <a:rPr lang="en-US" sz="1000" b="0" i="0" u="none" strike="noStrike" kern="1200" baseline="0" dirty="0">
                <a:solidFill>
                  <a:srgbClr val="333F48"/>
                </a:solidFill>
                <a:latin typeface="Arial" pitchFamily="34" charset="0"/>
                <a:ea typeface="+mn-ea"/>
                <a:cs typeface="Arial" pitchFamily="34" charset="0"/>
              </a:rPr>
              <a:t>the level at which the user may approve documents. 	</a:t>
            </a:r>
          </a:p>
          <a:p>
            <a:pPr marL="628650" lvl="1" indent="-171450"/>
            <a:r>
              <a:rPr lang="en-US" b="0" dirty="0"/>
              <a:t>Auditor Access level – available</a:t>
            </a:r>
            <a:r>
              <a:rPr lang="en-US" b="0" baseline="0" dirty="0"/>
              <a:t> if the user type is Auditor and indicates the level at which the user may audit documents</a:t>
            </a:r>
            <a:r>
              <a:rPr lang="en-US" b="0" dirty="0"/>
              <a:t>.</a:t>
            </a:r>
          </a:p>
          <a:p>
            <a:pPr marL="628650" marR="0" lvl="1" indent="-171450" algn="l" defTabSz="914400" rtl="0" eaLnBrk="1" fontAlgn="auto" latinLnBrk="0" hangingPunct="1">
              <a:lnSpc>
                <a:spcPct val="100000"/>
              </a:lnSpc>
              <a:spcBef>
                <a:spcPts val="0"/>
              </a:spcBef>
              <a:spcAft>
                <a:spcPts val="0"/>
              </a:spcAft>
              <a:buClrTx/>
              <a:buSzTx/>
              <a:tabLst/>
              <a:defRPr/>
            </a:pPr>
            <a:r>
              <a:rPr lang="en-US" b="0" dirty="0"/>
              <a:t>Charge Card Management Access level</a:t>
            </a:r>
            <a:r>
              <a:rPr lang="en-US" b="0" baseline="0" dirty="0"/>
              <a:t> </a:t>
            </a:r>
            <a:r>
              <a:rPr lang="en-US" sz="1000" b="0" i="0" u="none" strike="noStrike" kern="1200" baseline="0" dirty="0">
                <a:solidFill>
                  <a:srgbClr val="333F48"/>
                </a:solidFill>
                <a:latin typeface="Arial" pitchFamily="34" charset="0"/>
                <a:ea typeface="+mn-ea"/>
                <a:cs typeface="Arial" pitchFamily="34" charset="0"/>
              </a:rPr>
              <a:t>is linked to management of the centrally billed credit cards used for VTF payments. </a:t>
            </a:r>
          </a:p>
          <a:p>
            <a:pPr marL="628650" marR="0" lvl="1" indent="-17145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solidFill>
                  <a:srgbClr val="333F48"/>
                </a:solidFill>
                <a:latin typeface="Arial" pitchFamily="34" charset="0"/>
                <a:ea typeface="+mn-ea"/>
                <a:cs typeface="Arial" pitchFamily="34" charset="0"/>
              </a:rPr>
              <a:t>Admin Access level – indicates at what hierarchy level user can perform system administration functions.   </a:t>
            </a:r>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216346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You can make update or change the users admin permissions by checking or unchecking the checkboxes for these selections. These checkboxes only appear if an Admin Access level has been selected for the for user.</a:t>
            </a:r>
          </a:p>
          <a:p>
            <a:pPr marL="628650" lvl="1" indent="-171450"/>
            <a:r>
              <a:rPr lang="en-US" dirty="0"/>
              <a:t>Admin access levels are:</a:t>
            </a:r>
          </a:p>
          <a:p>
            <a:pPr marL="1085850" lvl="2" indent="-171450"/>
            <a:r>
              <a:rPr lang="en-US" dirty="0"/>
              <a:t>No System Administrator Privileges (default)</a:t>
            </a:r>
          </a:p>
          <a:p>
            <a:pPr marL="1085850" lvl="2" indent="-171450"/>
            <a:r>
              <a:rPr lang="en-US" dirty="0"/>
              <a:t>Administrator at Minor Customer Level</a:t>
            </a:r>
          </a:p>
          <a:p>
            <a:pPr marL="1085850" lvl="2" indent="-171450"/>
            <a:r>
              <a:rPr lang="en-US" dirty="0"/>
              <a:t>Administrator at Major Customer Level</a:t>
            </a:r>
          </a:p>
          <a:p>
            <a:pPr marL="1085850" lvl="2" indent="-171450"/>
            <a:r>
              <a:rPr lang="en-US" dirty="0"/>
              <a:t>Administrator at Organization Level</a:t>
            </a:r>
          </a:p>
          <a:p>
            <a:pPr marL="1085850" lvl="2" indent="-171450"/>
            <a:r>
              <a:rPr lang="en-US" dirty="0"/>
              <a:t>Administrator at Agency Level</a:t>
            </a:r>
          </a:p>
          <a:p>
            <a:pPr marL="171450" indent="-171450"/>
            <a:endParaRPr lang="en-US" dirty="0"/>
          </a:p>
          <a:p>
            <a:pPr marL="171450" indent="-171450"/>
            <a:r>
              <a:rPr lang="en-US" dirty="0"/>
              <a:t>If the Admin Access Level is No System Administrator Privileges, these selections do not appear.</a:t>
            </a:r>
          </a:p>
          <a:p>
            <a:pPr marL="171450" indent="-171450"/>
            <a:endParaRPr lang="en-US" dirty="0"/>
          </a:p>
          <a:p>
            <a:pPr marL="171450" indent="-171450"/>
            <a:r>
              <a:rPr lang="en-US" dirty="0"/>
              <a:t>The permissions available for selection are controlled by the admin access level selected for the user and your own admin permissions. You can only assign permissions equal to or less than your own permissions. </a:t>
            </a:r>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20576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You can change the setting selection to indicate whether a user has a government travel charge card (GTCC) or personal credit card (PCC) information in their E2 user profile. </a:t>
            </a:r>
            <a:r>
              <a:rPr lang="en-US" i="0" dirty="0"/>
              <a:t>These toggle settings may impact the related minor customer air and rail travel payment settings, and can also impact the availability of the online booking function.</a:t>
            </a:r>
          </a:p>
          <a:p>
            <a:pPr marL="171450" indent="-171450"/>
            <a:endParaRPr lang="en-US" dirty="0"/>
          </a:p>
          <a:p>
            <a:pPr marL="171450" indent="-171450"/>
            <a:r>
              <a:rPr lang="en-US" dirty="0"/>
              <a:t>The user cannot book a hotel (online or via the travel management center) without a GTCC or a PCC.</a:t>
            </a:r>
          </a:p>
          <a:p>
            <a:pPr marL="171450" indent="-171450"/>
            <a:endParaRPr lang="en-US" dirty="0"/>
          </a:p>
          <a:p>
            <a:pPr marL="171450" indent="-171450"/>
            <a:r>
              <a:rPr lang="en-US" dirty="0">
                <a:sym typeface="Webdings" panose="05030102010509060703" pitchFamily="18" charset="2"/>
              </a:rPr>
              <a:t>If any changes have been made to the user settings, at the bottom</a:t>
            </a:r>
            <a:r>
              <a:rPr lang="en-US" baseline="0" dirty="0">
                <a:sym typeface="Webdings" panose="05030102010509060703" pitchFamily="18" charset="2"/>
              </a:rPr>
              <a:t> of the User Settings page, click </a:t>
            </a:r>
            <a:r>
              <a:rPr lang="en-US" b="1" baseline="0" dirty="0">
                <a:sym typeface="Webdings" panose="05030102010509060703" pitchFamily="18" charset="2"/>
              </a:rPr>
              <a:t>Save</a:t>
            </a:r>
            <a:r>
              <a:rPr lang="en-US" baseline="0" dirty="0">
                <a:sym typeface="Webdings" panose="05030102010509060703" pitchFamily="18" charset="2"/>
              </a:rPr>
              <a:t>.</a:t>
            </a:r>
            <a:endParaRPr lang="en-US" dirty="0"/>
          </a:p>
          <a:p>
            <a:pPr marL="171450" indent="-171450"/>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397380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2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0455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426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21723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Check to see that your User Id has been entered correctly.  The User Id is not case sensitive.</a:t>
            </a:r>
          </a:p>
          <a:p>
            <a:endParaRPr lang="en-US" dirty="0"/>
          </a:p>
          <a:p>
            <a:r>
              <a:rPr lang="en-US" dirty="0"/>
              <a:t>If you have forgotten your User Id:</a:t>
            </a:r>
          </a:p>
          <a:p>
            <a:pPr lvl="1"/>
            <a:r>
              <a:rPr lang="en-US" dirty="0"/>
              <a:t>Click </a:t>
            </a:r>
            <a:r>
              <a:rPr lang="en-US" b="1" dirty="0"/>
              <a:t>Login Help</a:t>
            </a:r>
          </a:p>
          <a:p>
            <a:pPr lvl="1"/>
            <a:r>
              <a:rPr lang="en-US" dirty="0"/>
              <a:t>Click </a:t>
            </a:r>
            <a:r>
              <a:rPr lang="en-US" b="1" dirty="0"/>
              <a:t>Retrieve E2 User Id</a:t>
            </a:r>
          </a:p>
          <a:p>
            <a:pPr lvl="1"/>
            <a:r>
              <a:rPr lang="en-US" dirty="0"/>
              <a:t>Enter your Employee Id</a:t>
            </a:r>
          </a:p>
          <a:p>
            <a:pPr lvl="1"/>
            <a:r>
              <a:rPr lang="en-US" dirty="0"/>
              <a:t>Your User Id will be populated in the E2 User Id field</a:t>
            </a:r>
          </a:p>
          <a:p>
            <a:pPr lvl="1"/>
            <a:r>
              <a:rPr lang="en-US" dirty="0"/>
              <a:t>Enter your password and click Login</a:t>
            </a:r>
          </a:p>
          <a:p>
            <a:pPr>
              <a:buNone/>
            </a:pPr>
            <a:r>
              <a:rPr lang="en-US" dirty="0"/>
              <a:t>	</a:t>
            </a:r>
          </a:p>
          <a:p>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1801877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24275" y="4964853"/>
            <a:ext cx="5930618" cy="3646064"/>
          </a:xfrm>
        </p:spPr>
        <p:txBody>
          <a:bodyPr>
            <a:normAutofit/>
          </a:bodyPr>
          <a:lstStyle/>
          <a:p>
            <a:r>
              <a:rPr lang="en-US" dirty="0"/>
              <a:t>Your User Id has been entered correctly.  Enter the correct password.  The password is case sensitive so type the password in the correct case.</a:t>
            </a:r>
          </a:p>
          <a:p>
            <a:pPr>
              <a:buNone/>
            </a:pPr>
            <a:endParaRPr lang="en-US" dirty="0"/>
          </a:p>
          <a:p>
            <a:r>
              <a:rPr lang="en-US" dirty="0"/>
              <a:t>If you have forgotten your password:</a:t>
            </a:r>
          </a:p>
          <a:p>
            <a:pPr lvl="1"/>
            <a:r>
              <a:rPr lang="en-US" dirty="0"/>
              <a:t>Click </a:t>
            </a:r>
            <a:r>
              <a:rPr lang="en-US" b="1" dirty="0"/>
              <a:t>Forgot your Password</a:t>
            </a:r>
          </a:p>
          <a:p>
            <a:pPr lvl="1"/>
            <a:r>
              <a:rPr lang="en-US" dirty="0"/>
              <a:t>Click </a:t>
            </a:r>
            <a:r>
              <a:rPr lang="en-US" b="1" dirty="0"/>
              <a:t>Reset Password</a:t>
            </a:r>
          </a:p>
          <a:p>
            <a:pPr lvl="1"/>
            <a:r>
              <a:rPr lang="en-US" dirty="0"/>
              <a:t>Enter your User Id</a:t>
            </a:r>
          </a:p>
          <a:p>
            <a:pPr lvl="1"/>
            <a:r>
              <a:rPr lang="en-US" dirty="0"/>
              <a:t>Answer the security questions and enter your email address</a:t>
            </a:r>
          </a:p>
          <a:p>
            <a:pPr lvl="1"/>
            <a:r>
              <a:rPr lang="en-US" dirty="0"/>
              <a:t>Access the email and follow the prompts to create a new password</a:t>
            </a:r>
          </a:p>
          <a:p>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1604455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Your User Id has been entered correctly but the password has been entered</a:t>
            </a:r>
            <a:r>
              <a:rPr lang="en-US" baseline="0" dirty="0"/>
              <a:t> incorrectly at least 3 times</a:t>
            </a:r>
            <a:r>
              <a:rPr lang="en-US" dirty="0"/>
              <a:t>.</a:t>
            </a:r>
          </a:p>
          <a:p>
            <a:pPr marL="171450" indent="-171450"/>
            <a:endParaRPr lang="en-US" dirty="0"/>
          </a:p>
          <a:p>
            <a:pPr marL="171450" indent="-171450"/>
            <a:r>
              <a:rPr lang="en-US" dirty="0"/>
              <a:t>User’s help desk will need to</a:t>
            </a:r>
            <a:r>
              <a:rPr lang="en-US" baseline="0" dirty="0"/>
              <a:t> unlock account so user can try again with existing password.</a:t>
            </a:r>
            <a:r>
              <a:rPr lang="en-US" dirty="0"/>
              <a:t>   </a:t>
            </a:r>
          </a:p>
          <a:p>
            <a:pPr marL="171450" indent="-171450"/>
            <a:endParaRPr lang="en-US" dirty="0"/>
          </a:p>
        </p:txBody>
      </p:sp>
    </p:spTree>
    <p:extLst>
      <p:ext uri="{BB962C8B-B14F-4D97-AF65-F5344CB8AC3E}">
        <p14:creationId xmlns:p14="http://schemas.microsoft.com/office/powerpoint/2010/main" val="341650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Arial" panose="020B0604020202020204" pitchFamily="34" charset="0"/>
                <a:cs typeface="Arial" panose="020B0604020202020204" pitchFamily="34" charset="0"/>
              </a:rPr>
              <a:t>E2 will detect the entry of an expired password at logon and will require you to enter the answers to your security questions. </a:t>
            </a:r>
          </a:p>
          <a:p>
            <a:pPr marL="628650" marR="0" lvl="1" indent="-171450" algn="l" defTabSz="914400" rtl="0" eaLnBrk="1" fontAlgn="auto" latinLnBrk="0" hangingPunct="1">
              <a:lnSpc>
                <a:spcPct val="100000"/>
              </a:lnSpc>
              <a:spcBef>
                <a:spcPts val="0"/>
              </a:spcBef>
              <a:spcAft>
                <a:spcPts val="0"/>
              </a:spcAft>
              <a:buClrTx/>
              <a:buSzTx/>
              <a:tabLst/>
              <a:defRPr/>
            </a:pPr>
            <a:r>
              <a:rPr lang="en-US" dirty="0">
                <a:latin typeface="Arial" panose="020B0604020202020204" pitchFamily="34" charset="0"/>
                <a:cs typeface="Arial" panose="020B0604020202020204" pitchFamily="34" charset="0"/>
              </a:rPr>
              <a:t>Enter the answers to your security questions and click </a:t>
            </a:r>
            <a:r>
              <a:rPr lang="en-US" b="1" dirty="0">
                <a:latin typeface="Arial" panose="020B0604020202020204" pitchFamily="34" charset="0"/>
                <a:cs typeface="Arial" panose="020B0604020202020204" pitchFamily="34" charset="0"/>
              </a:rPr>
              <a:t>Continue</a:t>
            </a:r>
            <a:r>
              <a:rPr lang="en-US"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3381380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b="1" dirty="0"/>
              <a:t>Use Unlock if,</a:t>
            </a:r>
          </a:p>
          <a:p>
            <a:pPr marL="628650" lvl="1" indent="-171450"/>
            <a:r>
              <a:rPr lang="en-US" dirty="0"/>
              <a:t>User is locked out because CAP LOCKS turned on (or similar) but remembers password</a:t>
            </a:r>
          </a:p>
          <a:p>
            <a:pPr marL="1085850" lvl="2" indent="-171450"/>
            <a:r>
              <a:rPr lang="en-US" dirty="0"/>
              <a:t>User is able to try logging in again with current password.</a:t>
            </a:r>
          </a:p>
          <a:p>
            <a:pPr marL="171450" lvl="0" indent="-171450"/>
            <a:endParaRPr lang="en-US" b="1" dirty="0"/>
          </a:p>
          <a:p>
            <a:pPr marL="171450" lvl="0" indent="-171450"/>
            <a:r>
              <a:rPr lang="en-US" b="1" dirty="0"/>
              <a:t>Use Initialize if,</a:t>
            </a:r>
          </a:p>
          <a:p>
            <a:pPr marL="628650" lvl="1" indent="-171450"/>
            <a:r>
              <a:rPr lang="en-US" dirty="0"/>
              <a:t>User is locked out because they could not remember password –</a:t>
            </a:r>
          </a:p>
          <a:p>
            <a:pPr marL="1085850" lvl="2" indent="-171450"/>
            <a:r>
              <a:rPr lang="en-US" dirty="0"/>
              <a:t>Email is sent to the user with timed link</a:t>
            </a:r>
          </a:p>
          <a:p>
            <a:pPr marL="1085850" lvl="2" indent="-171450"/>
            <a:r>
              <a:rPr lang="en-US" dirty="0"/>
              <a:t>Unlock button not available</a:t>
            </a:r>
          </a:p>
          <a:p>
            <a:pPr marL="1085850" lvl="2" indent="-171450"/>
            <a:r>
              <a:rPr lang="en-US" dirty="0"/>
              <a:t>New User Email expired or deleted</a:t>
            </a:r>
          </a:p>
          <a:p>
            <a:pPr marL="1085850" lvl="2" indent="-171450"/>
            <a:r>
              <a:rPr lang="en-US" dirty="0"/>
              <a:t>User has forgotten password</a:t>
            </a:r>
          </a:p>
          <a:p>
            <a:pPr marL="171450" indent="-171450"/>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2259478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78791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indent="-171450"/>
            <a:r>
              <a:rPr lang="en-US" dirty="0"/>
              <a:t>Before you can initialize a user, make sure the user’s primary email address is correct. You can view the email address on the User Settings page or within the user’s profile. If the user's email address is incorrect, they will not receive the    initialization email.</a:t>
            </a:r>
          </a:p>
          <a:p>
            <a:pPr marL="171450" indent="-171450"/>
            <a:endParaRPr lang="en-US" dirty="0"/>
          </a:p>
          <a:p>
            <a:pPr marL="171450" lvl="0" indent="-171450"/>
            <a:r>
              <a:rPr lang="en-US" dirty="0"/>
              <a:t>To view a users account status and determine</a:t>
            </a:r>
            <a:r>
              <a:rPr lang="en-US" baseline="0" dirty="0"/>
              <a:t> if you need to Initialize or Unlock, c</a:t>
            </a:r>
            <a:r>
              <a:rPr lang="en-US" dirty="0"/>
              <a:t>lick</a:t>
            </a:r>
            <a:r>
              <a:rPr lang="en-US" b="1" dirty="0"/>
              <a:t> Initialize/Unlock User </a:t>
            </a:r>
            <a:r>
              <a:rPr lang="en-US" dirty="0"/>
              <a:t>in the Administration Options menu, on the left side of the page. The </a:t>
            </a:r>
            <a:r>
              <a:rPr lang="en-US" b="0" dirty="0"/>
              <a:t>User Search </a:t>
            </a:r>
            <a:r>
              <a:rPr lang="en-US" dirty="0"/>
              <a:t>page appears. </a:t>
            </a:r>
          </a:p>
          <a:p>
            <a:pPr marL="171450" lvl="0" indent="-171450"/>
            <a:endParaRPr lang="en-US" dirty="0"/>
          </a:p>
          <a:p>
            <a:pPr marL="171450" indent="-171450"/>
            <a:r>
              <a:rPr lang="en-US" b="1" dirty="0"/>
              <a:t>Search </a:t>
            </a:r>
            <a:r>
              <a:rPr lang="en-US" dirty="0"/>
              <a:t>for the user you want to view account status</a:t>
            </a:r>
            <a:r>
              <a:rPr lang="en-US" baseline="0" dirty="0"/>
              <a:t> and take action to initialize or unlock.</a:t>
            </a:r>
            <a:endParaRPr lang="en-US" dirty="0"/>
          </a:p>
          <a:p>
            <a:pPr marL="171450" indent="-171450"/>
            <a:endParaRPr lang="en-US" dirty="0"/>
          </a:p>
          <a:p>
            <a:pPr marL="171450" indent="-171450"/>
            <a:r>
              <a:rPr lang="en-US" dirty="0"/>
              <a:t>Locate the user on the list and click </a:t>
            </a:r>
            <a:r>
              <a:rPr lang="en-US" b="1" dirty="0"/>
              <a:t>Init/Unlock</a:t>
            </a:r>
            <a:r>
              <a:rPr lang="en-US" dirty="0"/>
              <a:t>. </a:t>
            </a:r>
          </a:p>
        </p:txBody>
      </p:sp>
    </p:spTree>
    <p:extLst>
      <p:ext uri="{BB962C8B-B14F-4D97-AF65-F5344CB8AC3E}">
        <p14:creationId xmlns:p14="http://schemas.microsoft.com/office/powerpoint/2010/main" val="116610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b="1" dirty="0"/>
              <a:t>Please do not create test reservations.</a:t>
            </a:r>
            <a:r>
              <a:rPr lang="en-US" b="1" baseline="0" dirty="0"/>
              <a:t>  If you create a reservation and do not plan to travel, please cancel it or you risk being charged fees.   Work with your Travel Assist Team if you need access to a test or training environment to perform any internal demonstrations or training sessions.</a:t>
            </a:r>
            <a:endParaRPr lang="en-US" dirty="0"/>
          </a:p>
          <a:p>
            <a:endParaRPr lang="en-US" dirty="0"/>
          </a:p>
        </p:txBody>
      </p:sp>
    </p:spTree>
    <p:extLst>
      <p:ext uri="{BB962C8B-B14F-4D97-AF65-F5344CB8AC3E}">
        <p14:creationId xmlns:p14="http://schemas.microsoft.com/office/powerpoint/2010/main" val="1840073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The Account Status is</a:t>
            </a:r>
            <a:r>
              <a:rPr lang="en-US" baseline="0" dirty="0"/>
              <a:t> displayed in the User Settings.</a:t>
            </a:r>
          </a:p>
          <a:p>
            <a:pPr marL="171450" indent="-171450"/>
            <a:endParaRPr lang="en-US" baseline="0" dirty="0"/>
          </a:p>
          <a:p>
            <a:pPr marL="171450" indent="-171450"/>
            <a:r>
              <a:rPr lang="en-US" baseline="0" dirty="0"/>
              <a:t>The account status can also be viewed by using the Initialize/Unlock link.</a:t>
            </a:r>
          </a:p>
          <a:p>
            <a:pPr>
              <a:buNone/>
            </a:pPr>
            <a:endParaRPr lang="en-US" dirty="0"/>
          </a:p>
          <a:p>
            <a:endParaRPr lang="en-US" dirty="0"/>
          </a:p>
        </p:txBody>
      </p:sp>
    </p:spTree>
    <p:extLst>
      <p:ext uri="{BB962C8B-B14F-4D97-AF65-F5344CB8AC3E}">
        <p14:creationId xmlns:p14="http://schemas.microsoft.com/office/powerpoint/2010/main" val="2448033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After clicking Initialize/Unlock, the </a:t>
            </a:r>
            <a:r>
              <a:rPr lang="en-US" b="1" dirty="0"/>
              <a:t>Initialize/Unlock Users </a:t>
            </a:r>
            <a:r>
              <a:rPr lang="en-US" dirty="0"/>
              <a:t>page appears.</a:t>
            </a:r>
          </a:p>
          <a:p>
            <a:pPr marL="171450" indent="-171450"/>
            <a:endParaRPr lang="en-US" dirty="0"/>
          </a:p>
          <a:p>
            <a:pPr marL="171450" indent="-171450"/>
            <a:r>
              <a:rPr lang="en-US" dirty="0">
                <a:sym typeface="Webdings" panose="05030102010509060703" pitchFamily="18" charset="2"/>
              </a:rPr>
              <a:t>Verify the Account Status.  If</a:t>
            </a:r>
            <a:r>
              <a:rPr lang="en-US" baseline="0" dirty="0">
                <a:sym typeface="Webdings" panose="05030102010509060703" pitchFamily="18" charset="2"/>
              </a:rPr>
              <a:t> the user does not know their password or their initialization email has expired, you will need to Initialize the user will receive a new user email and be able to set up a new password.</a:t>
            </a:r>
            <a:endParaRPr lang="en-US" dirty="0"/>
          </a:p>
          <a:p>
            <a:pPr marL="171450" indent="-171450"/>
            <a:endParaRPr lang="en-US" dirty="0"/>
          </a:p>
          <a:p>
            <a:pPr marL="171450" indent="-171450"/>
            <a:r>
              <a:rPr lang="en-US" dirty="0"/>
              <a:t>Click </a:t>
            </a:r>
            <a:r>
              <a:rPr lang="en-US" b="1" dirty="0"/>
              <a:t>Initialize</a:t>
            </a:r>
            <a:r>
              <a:rPr lang="en-US" dirty="0"/>
              <a:t> </a:t>
            </a:r>
            <a:r>
              <a:rPr lang="en-US" b="1" dirty="0"/>
              <a:t>User</a:t>
            </a:r>
            <a:r>
              <a:rPr lang="en-US" dirty="0"/>
              <a:t>. The page updates and a initialization success message appears. </a:t>
            </a:r>
          </a:p>
          <a:p>
            <a:pPr marL="171450" indent="-171450"/>
            <a:endParaRPr lang="en-US" dirty="0"/>
          </a:p>
          <a:p>
            <a:pPr marL="171450" indent="-171450"/>
            <a:r>
              <a:rPr lang="en-US" dirty="0"/>
              <a:t>The user is automatically sent an email containing a link that must be  used within 72 hours to reset their security profile and log on to E2.</a:t>
            </a:r>
          </a:p>
          <a:p>
            <a:pPr marL="171450" indent="-171450"/>
            <a:endParaRPr lang="en-US" dirty="0"/>
          </a:p>
          <a:p>
            <a:endParaRPr lang="en-US" dirty="0"/>
          </a:p>
        </p:txBody>
      </p:sp>
    </p:spTree>
    <p:extLst>
      <p:ext uri="{BB962C8B-B14F-4D97-AF65-F5344CB8AC3E}">
        <p14:creationId xmlns:p14="http://schemas.microsoft.com/office/powerpoint/2010/main" val="161481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indent="-171450"/>
            <a:r>
              <a:rPr lang="en-US" dirty="0"/>
              <a:t>After clicking Initialize/Unlock, the </a:t>
            </a:r>
            <a:r>
              <a:rPr lang="en-US" b="1" dirty="0"/>
              <a:t>Initialize/Unlock Users </a:t>
            </a:r>
            <a:r>
              <a:rPr lang="en-US" dirty="0"/>
              <a:t>page appears.</a:t>
            </a:r>
          </a:p>
          <a:p>
            <a:pPr marL="171450" indent="-171450"/>
            <a:endParaRPr lang="en-US" dirty="0"/>
          </a:p>
          <a:p>
            <a:pPr marL="171450" indent="-171450"/>
            <a:r>
              <a:rPr lang="en-US" dirty="0">
                <a:sym typeface="Webdings" panose="05030102010509060703" pitchFamily="18" charset="2"/>
              </a:rPr>
              <a:t>Verify the Account Status. If the user is</a:t>
            </a:r>
            <a:r>
              <a:rPr lang="en-US" baseline="0" dirty="0">
                <a:sym typeface="Webdings" panose="05030102010509060703" pitchFamily="18" charset="2"/>
              </a:rPr>
              <a:t> locked out of their account because they have tried more than 3 times to log in with the incorrect password, the status will be Locked.</a:t>
            </a:r>
          </a:p>
          <a:p>
            <a:pPr marL="171450" indent="-171450"/>
            <a:endParaRPr lang="en-US" baseline="0" dirty="0">
              <a:sym typeface="Webdings" panose="05030102010509060703" pitchFamily="18" charset="2"/>
            </a:endParaRPr>
          </a:p>
          <a:p>
            <a:pPr marL="171450" indent="-171450"/>
            <a:r>
              <a:rPr lang="en-US" baseline="0" dirty="0">
                <a:sym typeface="Webdings" panose="05030102010509060703" pitchFamily="18" charset="2"/>
              </a:rPr>
              <a:t>If the user knows their password, you can Unlock the account.</a:t>
            </a:r>
          </a:p>
          <a:p>
            <a:pPr marL="171450" indent="-171450"/>
            <a:endParaRPr lang="en-US" baseline="0" dirty="0">
              <a:sym typeface="Webdings" panose="05030102010509060703" pitchFamily="18" charset="2"/>
            </a:endParaRPr>
          </a:p>
          <a:p>
            <a:pPr marL="171450" indent="-171450"/>
            <a:r>
              <a:rPr lang="en-US" baseline="0" dirty="0">
                <a:sym typeface="Webdings" panose="05030102010509060703" pitchFamily="18" charset="2"/>
              </a:rPr>
              <a:t>To unlock a user, c</a:t>
            </a:r>
            <a:r>
              <a:rPr lang="en-US" dirty="0"/>
              <a:t>lick </a:t>
            </a:r>
            <a:r>
              <a:rPr lang="en-US" b="1" dirty="0"/>
              <a:t>Unlock</a:t>
            </a:r>
            <a:r>
              <a:rPr lang="en-US" dirty="0"/>
              <a:t> </a:t>
            </a:r>
            <a:r>
              <a:rPr lang="en-US" b="1" dirty="0"/>
              <a:t>User</a:t>
            </a:r>
            <a:r>
              <a:rPr lang="en-US" dirty="0"/>
              <a:t>. The page updates, an unlock success message appears, and an email is sent to the user notifying them that their account has been unlocked.</a:t>
            </a:r>
          </a:p>
          <a:p>
            <a:pPr marL="171450" indent="-171450"/>
            <a:endParaRPr lang="en-US" dirty="0"/>
          </a:p>
          <a:p>
            <a:pPr marL="171450" indent="-171450"/>
            <a:r>
              <a:rPr lang="en-US" dirty="0">
                <a:sym typeface="Webdings" panose="05030102010509060703" pitchFamily="18" charset="2"/>
              </a:rPr>
              <a:t>The user now</a:t>
            </a:r>
            <a:r>
              <a:rPr lang="en-US" baseline="0" dirty="0">
                <a:sym typeface="Webdings" panose="05030102010509060703" pitchFamily="18" charset="2"/>
              </a:rPr>
              <a:t> has 3 more attempts to log in with their same password.</a:t>
            </a:r>
            <a:endParaRPr lang="en-US" dirty="0"/>
          </a:p>
          <a:p>
            <a:pPr marL="171450" indent="-171450"/>
            <a:endParaRPr lang="en-US" dirty="0"/>
          </a:p>
        </p:txBody>
      </p:sp>
    </p:spTree>
    <p:extLst>
      <p:ext uri="{BB962C8B-B14F-4D97-AF65-F5344CB8AC3E}">
        <p14:creationId xmlns:p14="http://schemas.microsoft.com/office/powerpoint/2010/main" val="4255346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26717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71450" indent="-171450"/>
            <a:r>
              <a:rPr lang="en-US" dirty="0"/>
              <a:t>You can search for trips or documents by using </a:t>
            </a:r>
            <a:r>
              <a:rPr lang="en-US" b="1" dirty="0"/>
              <a:t>Search for Documents </a:t>
            </a:r>
            <a:r>
              <a:rPr lang="en-US" dirty="0"/>
              <a:t>in the Administer User section of the Administration Options menu. </a:t>
            </a:r>
          </a:p>
          <a:p>
            <a:pPr marL="171450" indent="-171450"/>
            <a:endParaRPr lang="en-US" dirty="0"/>
          </a:p>
          <a:p>
            <a:pPr marL="171450" indent="-171450"/>
            <a:r>
              <a:rPr lang="en-US" dirty="0"/>
              <a:t>You must have at least one User Settings administrator permission to have access to this function.</a:t>
            </a:r>
          </a:p>
          <a:p>
            <a:pPr marL="171450" indent="-171450"/>
            <a:endParaRPr lang="en-US" dirty="0"/>
          </a:p>
          <a:p>
            <a:pPr marL="171450" indent="-171450"/>
            <a:r>
              <a:rPr lang="en-US" dirty="0"/>
              <a:t>Enter your search criteria. You can search using:</a:t>
            </a:r>
          </a:p>
          <a:p>
            <a:pPr marL="628650" lvl="1" indent="-171450"/>
            <a:r>
              <a:rPr lang="en-US" dirty="0"/>
              <a:t>Trip Id</a:t>
            </a:r>
          </a:p>
          <a:p>
            <a:pPr marL="628650" lvl="1" indent="-171450"/>
            <a:r>
              <a:rPr lang="en-US" dirty="0"/>
              <a:t>Employee ID</a:t>
            </a:r>
          </a:p>
          <a:p>
            <a:pPr marL="628650" lvl="1" indent="-171450"/>
            <a:r>
              <a:rPr lang="en-US" dirty="0"/>
              <a:t>Document Number</a:t>
            </a:r>
          </a:p>
          <a:p>
            <a:pPr marL="628650" lvl="1" indent="-171450"/>
            <a:endParaRPr lang="en-US" dirty="0"/>
          </a:p>
          <a:p>
            <a:pPr marL="171450" indent="-171450"/>
            <a:r>
              <a:rPr lang="en-US" dirty="0"/>
              <a:t>Click </a:t>
            </a:r>
            <a:r>
              <a:rPr lang="en-US" b="1" dirty="0"/>
              <a:t>Search</a:t>
            </a:r>
            <a:r>
              <a:rPr lang="en-US" dirty="0"/>
              <a:t>.</a:t>
            </a:r>
          </a:p>
          <a:p>
            <a:pPr>
              <a:buNone/>
            </a:pPr>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2635497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matching trips appears below the search criteria.</a:t>
            </a:r>
          </a:p>
          <a:p>
            <a:endParaRPr lang="en-US" dirty="0"/>
          </a:p>
          <a:p>
            <a:r>
              <a:rPr lang="en-US" dirty="0"/>
              <a:t>Click </a:t>
            </a:r>
            <a:r>
              <a:rPr lang="en-US" b="1" dirty="0"/>
              <a:t>Show </a:t>
            </a:r>
            <a:r>
              <a:rPr lang="en-US" dirty="0"/>
              <a:t>to access the document.</a:t>
            </a:r>
          </a:p>
          <a:p>
            <a:endParaRPr lang="en-US" dirty="0"/>
          </a:p>
          <a:p>
            <a:endParaRPr lang="en-US" dirty="0"/>
          </a:p>
        </p:txBody>
      </p:sp>
    </p:spTree>
    <p:extLst>
      <p:ext uri="{BB962C8B-B14F-4D97-AF65-F5344CB8AC3E}">
        <p14:creationId xmlns:p14="http://schemas.microsoft.com/office/powerpoint/2010/main" val="1536731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2436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311150" y="698500"/>
            <a:ext cx="7645400" cy="4300538"/>
          </a:xfrm>
        </p:spPr>
      </p:sp>
      <p:sp>
        <p:nvSpPr>
          <p:cNvPr id="11" name="Notes Placeholder 10"/>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ebdings" pitchFamily="18" charset="2"/>
              <a:buNone/>
              <a:tabLst/>
              <a:defRPr/>
            </a:pPr>
            <a:r>
              <a:rPr lang="en-US" b="0" dirty="0"/>
              <a:t>Click the User Options Menu and select </a:t>
            </a:r>
            <a:r>
              <a:rPr lang="en-US" b="1" dirty="0"/>
              <a:t>Online Help </a:t>
            </a:r>
            <a:r>
              <a:rPr lang="en-US" b="0" dirty="0"/>
              <a:t>to access the knowledge portal </a:t>
            </a:r>
            <a:r>
              <a:rPr lang="en-US" b="0" baseline="0" dirty="0"/>
              <a:t>and search for user guides AG20 and AG21 for detailed information about routing.</a:t>
            </a:r>
            <a:endParaRPr lang="en-US" b="0" dirty="0"/>
          </a:p>
          <a:p>
            <a:endParaRPr lang="en-US" dirty="0"/>
          </a:p>
        </p:txBody>
      </p:sp>
    </p:spTree>
    <p:extLst>
      <p:ext uri="{BB962C8B-B14F-4D97-AF65-F5344CB8AC3E}">
        <p14:creationId xmlns:p14="http://schemas.microsoft.com/office/powerpoint/2010/main" val="3345039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marL="171450" indent="-171450"/>
            <a:r>
              <a:rPr lang="en-US" sz="1000" kern="1200" dirty="0">
                <a:solidFill>
                  <a:schemeClr val="tx1"/>
                </a:solidFill>
                <a:latin typeface="Arial" panose="020B0604020202020204" pitchFamily="34" charset="0"/>
                <a:ea typeface="+mn-ea"/>
                <a:cs typeface="Arial" panose="020B0604020202020204" pitchFamily="34" charset="0"/>
              </a:rPr>
              <a:t>Each routing rule is assigned to a specific routing pool. When the rule is triggered, the document is sent to that routing pool for approval. </a:t>
            </a:r>
          </a:p>
          <a:p>
            <a:pPr marL="171450" indent="-171450"/>
            <a:endParaRPr lang="en-US" sz="1000" kern="1200" dirty="0">
              <a:solidFill>
                <a:schemeClr val="tx1"/>
              </a:solidFill>
              <a:latin typeface="Arial" panose="020B0604020202020204" pitchFamily="34" charset="0"/>
              <a:ea typeface="+mn-ea"/>
              <a:cs typeface="Arial" panose="020B0604020202020204" pitchFamily="34" charset="0"/>
            </a:endParaRPr>
          </a:p>
          <a:p>
            <a:pPr marL="171450" indent="-171450"/>
            <a:r>
              <a:rPr lang="en-US" sz="1000" kern="1200" dirty="0">
                <a:solidFill>
                  <a:schemeClr val="tx1"/>
                </a:solidFill>
                <a:latin typeface="Arial" panose="020B0604020202020204" pitchFamily="34" charset="0"/>
                <a:ea typeface="+mn-ea"/>
                <a:cs typeface="Arial" panose="020B0604020202020204" pitchFamily="34" charset="0"/>
              </a:rPr>
              <a:t>Pools can contain multiple approvers.  </a:t>
            </a:r>
          </a:p>
          <a:p>
            <a:pPr marL="171450" indent="-171450"/>
            <a:endParaRPr lang="en-US" sz="1000" kern="1200" dirty="0">
              <a:solidFill>
                <a:schemeClr val="tx1"/>
              </a:solidFill>
              <a:latin typeface="Arial" panose="020B0604020202020204" pitchFamily="34" charset="0"/>
              <a:ea typeface="+mn-ea"/>
              <a:cs typeface="Arial" panose="020B0604020202020204" pitchFamily="34" charset="0"/>
            </a:endParaRPr>
          </a:p>
          <a:p>
            <a:pPr marL="171450" indent="-171450">
              <a:defRPr/>
            </a:pPr>
            <a:r>
              <a:rPr lang="en-US" sz="1000" dirty="0">
                <a:latin typeface="Arial" panose="020B0604020202020204" pitchFamily="34" charset="0"/>
                <a:cs typeface="Arial" panose="020B0604020202020204" pitchFamily="34" charset="0"/>
              </a:rPr>
              <a:t>Regardless of the routing pool type, when a document is ‘unlocked’ all approvers in the pool will receive an email.</a:t>
            </a:r>
            <a:endParaRPr lang="en-US" dirty="0"/>
          </a:p>
        </p:txBody>
      </p:sp>
    </p:spTree>
    <p:extLst>
      <p:ext uri="{BB962C8B-B14F-4D97-AF65-F5344CB8AC3E}">
        <p14:creationId xmlns:p14="http://schemas.microsoft.com/office/powerpoint/2010/main" val="3948251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marL="171450" indent="-171450"/>
            <a:r>
              <a:rPr lang="en-US" dirty="0"/>
              <a:t>To create multiple levels of approval</a:t>
            </a:r>
            <a:r>
              <a:rPr lang="en-US" baseline="0" dirty="0"/>
              <a:t> there needs to be multiple routing pools to associated to each level.  </a:t>
            </a:r>
          </a:p>
          <a:p>
            <a:pPr marL="171450" indent="-171450"/>
            <a:endParaRPr lang="en-US" baseline="0" dirty="0"/>
          </a:p>
          <a:p>
            <a:pPr marL="171450" indent="-171450"/>
            <a:r>
              <a:rPr lang="en-US" baseline="0" dirty="0"/>
              <a:t>Approvers can belong to multiple pools.</a:t>
            </a:r>
            <a:endParaRPr lang="en-US" dirty="0"/>
          </a:p>
        </p:txBody>
      </p:sp>
    </p:spTree>
    <p:extLst>
      <p:ext uri="{BB962C8B-B14F-4D97-AF65-F5344CB8AC3E}">
        <p14:creationId xmlns:p14="http://schemas.microsoft.com/office/powerpoint/2010/main" val="277972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28384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kern="1200" dirty="0">
                <a:solidFill>
                  <a:schemeClr val="tx1"/>
                </a:solidFill>
                <a:latin typeface="Arial" panose="020B0604020202020204" pitchFamily="34" charset="0"/>
                <a:ea typeface="+mn-ea"/>
                <a:cs typeface="Arial" panose="020B0604020202020204" pitchFamily="34" charset="0"/>
              </a:rPr>
              <a:t>Each routing rule is assigned to a specific routing pool. When the rule is triggered, the document is sent to that routing pool for approval. </a:t>
            </a:r>
          </a:p>
          <a:p>
            <a:pPr marL="171450" indent="-171450"/>
            <a:endParaRPr lang="en-US" sz="1000" kern="1200" dirty="0">
              <a:solidFill>
                <a:schemeClr val="tx1"/>
              </a:solidFill>
              <a:latin typeface="Arial" panose="020B0604020202020204" pitchFamily="34" charset="0"/>
              <a:ea typeface="+mn-ea"/>
              <a:cs typeface="Arial" panose="020B0604020202020204" pitchFamily="34" charset="0"/>
            </a:endParaRPr>
          </a:p>
          <a:p>
            <a:pPr marL="171450" indent="-171450"/>
            <a:r>
              <a:rPr lang="en-US" sz="1000" kern="1200" dirty="0">
                <a:solidFill>
                  <a:schemeClr val="tx1"/>
                </a:solidFill>
                <a:latin typeface="Arial" panose="020B0604020202020204" pitchFamily="34" charset="0"/>
                <a:ea typeface="+mn-ea"/>
                <a:cs typeface="Arial" panose="020B0604020202020204" pitchFamily="34" charset="0"/>
              </a:rPr>
              <a:t>Pools can contain multiple approvers.  Best practice is at least (2)</a:t>
            </a:r>
            <a:r>
              <a:rPr lang="en-US" sz="1000" kern="1200" baseline="0" dirty="0">
                <a:solidFill>
                  <a:schemeClr val="tx1"/>
                </a:solidFill>
                <a:latin typeface="Arial" panose="020B0604020202020204" pitchFamily="34" charset="0"/>
                <a:ea typeface="+mn-ea"/>
                <a:cs typeface="Arial" panose="020B0604020202020204" pitchFamily="34" charset="0"/>
              </a:rPr>
              <a:t> approvers in a pool.</a:t>
            </a:r>
            <a:endParaRPr lang="en-US" sz="1000" kern="1200" dirty="0">
              <a:solidFill>
                <a:schemeClr val="tx1"/>
              </a:solidFill>
              <a:latin typeface="Arial" panose="020B0604020202020204" pitchFamily="34" charset="0"/>
              <a:ea typeface="+mn-ea"/>
              <a:cs typeface="Arial" panose="020B0604020202020204" pitchFamily="34" charset="0"/>
            </a:endParaRPr>
          </a:p>
          <a:p>
            <a:pPr marL="171450" indent="-171450"/>
            <a:endParaRPr lang="en-US" sz="1000" kern="1200" dirty="0">
              <a:solidFill>
                <a:schemeClr val="tx1"/>
              </a:solidFill>
              <a:latin typeface="Arial" panose="020B0604020202020204" pitchFamily="34" charset="0"/>
              <a:ea typeface="+mn-ea"/>
              <a:cs typeface="Arial" panose="020B0604020202020204" pitchFamily="34" charset="0"/>
            </a:endParaRPr>
          </a:p>
          <a:p>
            <a:pPr marL="171450" indent="-171450">
              <a:defRPr/>
            </a:pPr>
            <a:r>
              <a:rPr lang="en-US" sz="1000" dirty="0">
                <a:latin typeface="Arial" panose="020B0604020202020204" pitchFamily="34" charset="0"/>
                <a:cs typeface="Arial" panose="020B0604020202020204" pitchFamily="34" charset="0"/>
              </a:rPr>
              <a:t>Regardless of the routing pool type, when a document is ‘unlocked’ all approvers in the pool will receive an email</a:t>
            </a:r>
            <a:r>
              <a:rPr lang="en-US" sz="1000" baseline="0" dirty="0">
                <a:latin typeface="Arial" panose="020B0604020202020204" pitchFamily="34" charset="0"/>
                <a:cs typeface="Arial" panose="020B0604020202020204" pitchFamily="34" charset="0"/>
              </a:rPr>
              <a:t> alerting them a document is pending approval.</a:t>
            </a:r>
            <a:endParaRPr lang="en-US" dirty="0"/>
          </a:p>
        </p:txBody>
      </p:sp>
    </p:spTree>
    <p:extLst>
      <p:ext uri="{BB962C8B-B14F-4D97-AF65-F5344CB8AC3E}">
        <p14:creationId xmlns:p14="http://schemas.microsoft.com/office/powerpoint/2010/main" val="1993496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28312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r>
              <a:rPr lang="en-US" sz="1000" kern="1200" dirty="0">
                <a:solidFill>
                  <a:schemeClr val="tx1"/>
                </a:solidFill>
                <a:latin typeface="Verdana" pitchFamily="34" charset="0"/>
                <a:ea typeface="+mn-ea"/>
                <a:cs typeface="Arial" pitchFamily="34" charset="0"/>
              </a:rPr>
              <a:t>Click </a:t>
            </a:r>
            <a:r>
              <a:rPr lang="en-US" sz="1000" b="1" kern="1200" dirty="0">
                <a:solidFill>
                  <a:schemeClr val="tx1"/>
                </a:solidFill>
                <a:latin typeface="Verdana" pitchFamily="34" charset="0"/>
                <a:ea typeface="+mn-ea"/>
                <a:cs typeface="Arial" pitchFamily="34" charset="0"/>
              </a:rPr>
              <a:t>Routing Pools</a:t>
            </a:r>
            <a:r>
              <a:rPr lang="en-US" sz="1000" kern="1200" dirty="0">
                <a:solidFill>
                  <a:schemeClr val="tx1"/>
                </a:solidFill>
                <a:latin typeface="Verdana" pitchFamily="34" charset="0"/>
                <a:ea typeface="+mn-ea"/>
                <a:cs typeface="Arial" pitchFamily="34" charset="0"/>
              </a:rPr>
              <a:t> in the Administration Options menu. </a:t>
            </a:r>
          </a:p>
          <a:p>
            <a:endParaRPr lang="en-US" sz="1000" b="1" kern="1200" dirty="0">
              <a:solidFill>
                <a:schemeClr val="tx1"/>
              </a:solidFill>
              <a:latin typeface="Verdana" pitchFamily="34" charset="0"/>
              <a:ea typeface="+mn-ea"/>
              <a:cs typeface="Arial" pitchFamily="34" charset="0"/>
            </a:endParaRPr>
          </a:p>
          <a:p>
            <a:r>
              <a:rPr lang="en-US" sz="1000" kern="1200" dirty="0">
                <a:solidFill>
                  <a:schemeClr val="tx1"/>
                </a:solidFill>
                <a:latin typeface="Verdana" pitchFamily="34" charset="0"/>
                <a:ea typeface="+mn-ea"/>
                <a:cs typeface="Arial" pitchFamily="34" charset="0"/>
              </a:rPr>
              <a:t>Enter all or part of the </a:t>
            </a:r>
            <a:r>
              <a:rPr lang="en-US" sz="1000" b="0" kern="1200" dirty="0">
                <a:solidFill>
                  <a:schemeClr val="tx1"/>
                </a:solidFill>
                <a:latin typeface="Verdana" pitchFamily="34" charset="0"/>
                <a:ea typeface="+mn-ea"/>
                <a:cs typeface="Arial" pitchFamily="34" charset="0"/>
              </a:rPr>
              <a:t>Pool Name. </a:t>
            </a:r>
            <a:r>
              <a:rPr lang="en-US" sz="1000" kern="1200" dirty="0">
                <a:solidFill>
                  <a:schemeClr val="tx1"/>
                </a:solidFill>
                <a:latin typeface="Verdana" pitchFamily="34" charset="0"/>
                <a:ea typeface="+mn-ea"/>
                <a:cs typeface="Arial" pitchFamily="34" charset="0"/>
              </a:rPr>
              <a:t>Leave this field blank to search for all pools. </a:t>
            </a:r>
          </a:p>
          <a:p>
            <a:pPr>
              <a:buNone/>
            </a:pPr>
            <a:endParaRPr lang="en-US" sz="1000" kern="1200" dirty="0">
              <a:solidFill>
                <a:schemeClr val="tx1"/>
              </a:solidFill>
              <a:latin typeface="Verdana" pitchFamily="34" charset="0"/>
              <a:ea typeface="+mn-ea"/>
              <a:cs typeface="Arial" pitchFamily="34" charset="0"/>
            </a:endParaRPr>
          </a:p>
          <a:p>
            <a:r>
              <a:rPr lang="en-US" sz="1000" kern="1200" dirty="0">
                <a:solidFill>
                  <a:schemeClr val="tx1"/>
                </a:solidFill>
                <a:latin typeface="Verdana" pitchFamily="34" charset="0"/>
                <a:ea typeface="+mn-ea"/>
                <a:cs typeface="Arial" pitchFamily="34" charset="0"/>
              </a:rPr>
              <a:t>Click </a:t>
            </a:r>
            <a:r>
              <a:rPr lang="en-US" sz="1000" b="1" kern="1200" dirty="0">
                <a:solidFill>
                  <a:schemeClr val="tx1"/>
                </a:solidFill>
                <a:latin typeface="Verdana" pitchFamily="34" charset="0"/>
                <a:ea typeface="+mn-ea"/>
                <a:cs typeface="Arial" pitchFamily="34" charset="0"/>
              </a:rPr>
              <a:t>Search</a:t>
            </a:r>
            <a:r>
              <a:rPr lang="en-US" sz="1000" kern="1200" dirty="0">
                <a:solidFill>
                  <a:schemeClr val="tx1"/>
                </a:solidFill>
                <a:latin typeface="Verdana" pitchFamily="34" charset="0"/>
                <a:ea typeface="+mn-ea"/>
                <a:cs typeface="Arial" pitchFamily="34" charset="0"/>
              </a:rPr>
              <a:t>. If there are matches, search returns a list.</a:t>
            </a:r>
          </a:p>
          <a:p>
            <a:endParaRPr lang="en-US" sz="1000" kern="1200" dirty="0">
              <a:solidFill>
                <a:schemeClr val="tx1"/>
              </a:solidFill>
              <a:latin typeface="Verdana" pitchFamily="34" charset="0"/>
              <a:ea typeface="+mn-ea"/>
              <a:cs typeface="Arial" pitchFamily="34" charset="0"/>
            </a:endParaRPr>
          </a:p>
          <a:p>
            <a:r>
              <a:rPr lang="en-US" sz="1000" kern="1200" dirty="0">
                <a:solidFill>
                  <a:schemeClr val="tx1"/>
                </a:solidFill>
                <a:latin typeface="Verdana" pitchFamily="34" charset="0"/>
                <a:ea typeface="+mn-ea"/>
                <a:cs typeface="Arial" pitchFamily="34" charset="0"/>
              </a:rPr>
              <a:t>Click on </a:t>
            </a:r>
            <a:r>
              <a:rPr lang="en-US" sz="1000" b="1" kern="1200" dirty="0">
                <a:solidFill>
                  <a:schemeClr val="tx1"/>
                </a:solidFill>
                <a:latin typeface="Verdana" pitchFamily="34" charset="0"/>
                <a:ea typeface="+mn-ea"/>
                <a:cs typeface="Arial" pitchFamily="34" charset="0"/>
              </a:rPr>
              <a:t>Edit</a:t>
            </a:r>
            <a:r>
              <a:rPr lang="en-US" sz="1000" kern="1200" dirty="0">
                <a:solidFill>
                  <a:schemeClr val="tx1"/>
                </a:solidFill>
                <a:latin typeface="Verdana" pitchFamily="34" charset="0"/>
                <a:ea typeface="+mn-ea"/>
                <a:cs typeface="Arial" pitchFamily="34" charset="0"/>
              </a:rPr>
              <a:t> to view</a:t>
            </a:r>
            <a:r>
              <a:rPr lang="en-US" sz="1000" kern="1200" baseline="0" dirty="0">
                <a:solidFill>
                  <a:schemeClr val="tx1"/>
                </a:solidFill>
                <a:latin typeface="Verdana" pitchFamily="34" charset="0"/>
                <a:ea typeface="+mn-ea"/>
                <a:cs typeface="Arial" pitchFamily="34" charset="0"/>
              </a:rPr>
              <a:t> or edit the pool</a:t>
            </a:r>
            <a:r>
              <a:rPr lang="en-US" sz="1000" kern="1200" dirty="0">
                <a:solidFill>
                  <a:schemeClr val="tx1"/>
                </a:solidFill>
                <a:latin typeface="Verdana" pitchFamily="34" charset="0"/>
                <a:ea typeface="+mn-ea"/>
                <a:cs typeface="Arial" pitchFamily="34" charset="0"/>
              </a:rPr>
              <a:t>.</a:t>
            </a:r>
          </a:p>
          <a:p>
            <a:endParaRPr lang="en-US" dirty="0"/>
          </a:p>
          <a:p>
            <a:endParaRPr lang="en-US" dirty="0"/>
          </a:p>
        </p:txBody>
      </p:sp>
    </p:spTree>
    <p:extLst>
      <p:ext uri="{BB962C8B-B14F-4D97-AF65-F5344CB8AC3E}">
        <p14:creationId xmlns:p14="http://schemas.microsoft.com/office/powerpoint/2010/main" val="3978930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4499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0515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r>
              <a:rPr lang="en-US" dirty="0"/>
              <a:t>To remove or add an approver to one or more pools at the same time, </a:t>
            </a:r>
            <a:r>
              <a:rPr lang="en-US" baseline="0" dirty="0"/>
              <a:t>click </a:t>
            </a:r>
            <a:r>
              <a:rPr lang="en-US" b="1" baseline="0" dirty="0"/>
              <a:t>Routing Pool – Edit Membership</a:t>
            </a:r>
            <a:r>
              <a:rPr lang="en-US" b="0" baseline="0" dirty="0"/>
              <a:t> from the Administration Options.</a:t>
            </a:r>
            <a:endParaRPr lang="en-US" baseline="0" dirty="0"/>
          </a:p>
          <a:p>
            <a:pPr marL="171450" indent="-171450"/>
            <a:endParaRPr lang="en-US" baseline="0" dirty="0"/>
          </a:p>
          <a:p>
            <a:pPr marL="171450" indent="-171450"/>
            <a:r>
              <a:rPr lang="en-US" dirty="0"/>
              <a:t>Enter an Approver Name.  Enter three or more characters that are part of the approver’s first or last name, and then pause and wait for the auto suggest list to appear.</a:t>
            </a:r>
          </a:p>
          <a:p>
            <a:pPr marL="171450" indent="-171450"/>
            <a:endParaRPr lang="en-US" dirty="0"/>
          </a:p>
          <a:p>
            <a:pPr marL="171450" indent="-171450">
              <a:defRPr/>
            </a:pPr>
            <a:r>
              <a:rPr lang="en-US" dirty="0"/>
              <a:t>Select an approver from the list.</a:t>
            </a:r>
            <a:r>
              <a:rPr lang="en-US" baseline="0" dirty="0"/>
              <a:t>  </a:t>
            </a:r>
          </a:p>
          <a:p>
            <a:pPr marL="171450" indent="-171450">
              <a:defRPr/>
            </a:pPr>
            <a:endParaRPr lang="en-US" baseline="0" dirty="0"/>
          </a:p>
          <a:p>
            <a:pPr marL="171450" indent="-171450">
              <a:defRPr/>
            </a:pPr>
            <a:r>
              <a:rPr lang="en-US" baseline="0" dirty="0"/>
              <a:t>Select other criteria if needed</a:t>
            </a:r>
            <a:r>
              <a:rPr lang="en-US" dirty="0"/>
              <a:t> and then click Search.  </a:t>
            </a:r>
          </a:p>
          <a:p>
            <a:pPr marL="628650" lvl="1" indent="-171450">
              <a:defRPr/>
            </a:pPr>
            <a:r>
              <a:rPr lang="en-US" dirty="0"/>
              <a:t>In the Show Routing Pools field, </a:t>
            </a:r>
          </a:p>
          <a:p>
            <a:pPr marL="1085850" lvl="2" indent="-171450">
              <a:defRPr/>
            </a:pPr>
            <a:r>
              <a:rPr lang="en-US" dirty="0"/>
              <a:t>Select Display All Routing</a:t>
            </a:r>
            <a:r>
              <a:rPr lang="en-US" baseline="0" dirty="0"/>
              <a:t> Pools to add and remove the approver from multiple pools at once.</a:t>
            </a:r>
            <a:endParaRPr lang="en-US" dirty="0"/>
          </a:p>
          <a:p>
            <a:pPr marL="1085850" lvl="2" indent="-171450">
              <a:defRPr/>
            </a:pPr>
            <a:r>
              <a:rPr lang="en-US" dirty="0"/>
              <a:t>Select Routing Pools approver is a</a:t>
            </a:r>
            <a:r>
              <a:rPr lang="en-US" baseline="0" dirty="0"/>
              <a:t> member of to remove the approver from pools.</a:t>
            </a:r>
          </a:p>
          <a:p>
            <a:pPr marL="1085850" lvl="2" indent="-171450">
              <a:defRPr/>
            </a:pPr>
            <a:r>
              <a:rPr lang="en-US" baseline="0" dirty="0"/>
              <a:t>Select Routing Pools approver is not a member of to add the approver to pools.</a:t>
            </a:r>
          </a:p>
          <a:p>
            <a:pPr marL="628650" lvl="1" indent="-171450">
              <a:defRPr/>
            </a:pPr>
            <a:r>
              <a:rPr lang="en-US" dirty="0"/>
              <a:t>Use the Search Value field to define a specific pool name that needs update.  Leave blank to return a list of pools based on the Show</a:t>
            </a:r>
            <a:r>
              <a:rPr lang="en-US" baseline="0" dirty="0"/>
              <a:t> Routing Pools field definition.  </a:t>
            </a:r>
            <a:endParaRPr lang="en-US" dirty="0"/>
          </a:p>
          <a:p>
            <a:pPr marL="171450" indent="-171450">
              <a:defRPr/>
            </a:pPr>
            <a:endParaRPr lang="en-US" dirty="0"/>
          </a:p>
          <a:p>
            <a:pPr marL="171450" indent="-171450"/>
            <a:r>
              <a:rPr lang="en-US" dirty="0"/>
              <a:t>To add the approver, select individual routing pools or check Select all displayed</a:t>
            </a:r>
            <a:r>
              <a:rPr lang="en-US" baseline="0" dirty="0"/>
              <a:t> to identify the pools which to add the approver</a:t>
            </a:r>
            <a:endParaRPr lang="en-US" dirty="0"/>
          </a:p>
          <a:p>
            <a:pPr marL="171450" indent="-171450"/>
            <a:endParaRPr lang="en-US" dirty="0"/>
          </a:p>
          <a:p>
            <a:pPr marL="171450" indent="-171450"/>
            <a:r>
              <a:rPr lang="en-US" dirty="0"/>
              <a:t>To remove the approver, clear the Member of checkbox corresponding to applicable  routing pools or clear Select all displayed. </a:t>
            </a:r>
          </a:p>
          <a:p>
            <a:pPr marL="171450" indent="-171450"/>
            <a:endParaRPr lang="en-US" dirty="0"/>
          </a:p>
          <a:p>
            <a:pPr marL="171450" indent="-171450"/>
            <a:r>
              <a:rPr lang="en-US" dirty="0"/>
              <a:t>Click </a:t>
            </a:r>
            <a:r>
              <a:rPr lang="en-US" b="1" dirty="0"/>
              <a:t>Save</a:t>
            </a:r>
            <a:r>
              <a:rPr lang="en-US" dirty="0"/>
              <a:t>.</a:t>
            </a:r>
          </a:p>
          <a:p>
            <a:pPr marL="171450" indent="-171450"/>
            <a:endParaRPr lang="en-US" dirty="0"/>
          </a:p>
          <a:p>
            <a:pPr marL="171450" indent="-171450"/>
            <a:r>
              <a:rPr lang="en-US" dirty="0"/>
              <a:t>On a successful removal, E2 removes the selected approver and identifies the list of documents locked to the approver. E2 unlocks the documents and sends two emails and</a:t>
            </a:r>
            <a:r>
              <a:rPr lang="en-US" baseline="0" dirty="0"/>
              <a:t> logs actions to the document history:</a:t>
            </a:r>
          </a:p>
          <a:p>
            <a:pPr marL="628650" lvl="1" indent="-171450"/>
            <a:r>
              <a:rPr lang="en-US" dirty="0"/>
              <a:t>one to the formerly locked approver identifying that they are no longer the approver for the document, </a:t>
            </a:r>
          </a:p>
          <a:p>
            <a:pPr marL="628650" lvl="1" indent="-171450"/>
            <a:r>
              <a:rPr lang="en-US" dirty="0"/>
              <a:t>and the other to the remaining members of the routing pool advising them of the availability of the document for approval. </a:t>
            </a:r>
          </a:p>
        </p:txBody>
      </p:sp>
    </p:spTree>
    <p:extLst>
      <p:ext uri="{BB962C8B-B14F-4D97-AF65-F5344CB8AC3E}">
        <p14:creationId xmlns:p14="http://schemas.microsoft.com/office/powerpoint/2010/main" val="937872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replace an approver in all pools that the current approver belongs to, click</a:t>
            </a:r>
          </a:p>
          <a:p>
            <a:pPr>
              <a:buNone/>
            </a:pPr>
            <a:r>
              <a:rPr lang="en-US" baseline="0" dirty="0"/>
              <a:t>   </a:t>
            </a:r>
            <a:r>
              <a:rPr lang="en-US" b="1" baseline="0" dirty="0"/>
              <a:t>Routing Pools – Replace Approver </a:t>
            </a:r>
            <a:r>
              <a:rPr lang="en-US" sz="1000" kern="1200" dirty="0">
                <a:solidFill>
                  <a:schemeClr val="tx1"/>
                </a:solidFill>
                <a:latin typeface="Verdana" pitchFamily="34" charset="0"/>
                <a:ea typeface="+mn-ea"/>
                <a:cs typeface="Arial" pitchFamily="34" charset="0"/>
              </a:rPr>
              <a:t>in the Administration Options menu</a:t>
            </a:r>
            <a:r>
              <a:rPr lang="en-US" baseline="0" dirty="0"/>
              <a:t>.</a:t>
            </a:r>
          </a:p>
          <a:p>
            <a:pPr>
              <a:buNone/>
            </a:pPr>
            <a:endParaRPr lang="en-US" baseline="0" dirty="0"/>
          </a:p>
          <a:p>
            <a:r>
              <a:rPr lang="en-US" baseline="0" dirty="0"/>
              <a:t>Enter the Old and New Approver and click </a:t>
            </a:r>
            <a:r>
              <a:rPr lang="en-US" b="1" baseline="0" dirty="0"/>
              <a:t>Validate</a:t>
            </a:r>
            <a:r>
              <a:rPr lang="en-US" baseline="0" dirty="0"/>
              <a:t>.</a:t>
            </a:r>
          </a:p>
          <a:p>
            <a:endParaRPr lang="en-US" baseline="0" dirty="0"/>
          </a:p>
          <a:p>
            <a:r>
              <a:rPr lang="en-US" baseline="0" dirty="0"/>
              <a:t>The impacted routing pools are displayed for validation purposes.  If correct, click </a:t>
            </a:r>
            <a:r>
              <a:rPr lang="en-US" sz="1000" b="1" kern="1200" baseline="0" dirty="0">
                <a:solidFill>
                  <a:srgbClr val="333F48"/>
                </a:solidFill>
                <a:latin typeface="Arial" pitchFamily="34" charset="0"/>
                <a:ea typeface="+mn-ea"/>
                <a:cs typeface="Arial" pitchFamily="34" charset="0"/>
              </a:rPr>
              <a:t>Confirm</a:t>
            </a:r>
            <a:r>
              <a:rPr lang="en-US" baseline="0" dirty="0"/>
              <a:t>.</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 typeface="Webdings" pitchFamily="18" charset="2"/>
              <a:buChar char="4"/>
              <a:tabLst/>
              <a:defRPr/>
            </a:pPr>
            <a:r>
              <a:rPr lang="en-US" dirty="0"/>
              <a:t>Routing pools are updated.  If the old approver was the primary approver for a</a:t>
            </a:r>
          </a:p>
          <a:p>
            <a:pPr marL="0" marR="0" indent="0" algn="l" defTabSz="914400" rtl="0" eaLnBrk="1" fontAlgn="auto" latinLnBrk="0" hangingPunct="1">
              <a:lnSpc>
                <a:spcPct val="100000"/>
              </a:lnSpc>
              <a:spcBef>
                <a:spcPts val="0"/>
              </a:spcBef>
              <a:spcAft>
                <a:spcPts val="0"/>
              </a:spcAft>
              <a:buClrTx/>
              <a:buSzTx/>
              <a:buNone/>
              <a:tabLst/>
              <a:defRPr/>
            </a:pPr>
            <a:r>
              <a:rPr lang="en-US" dirty="0"/>
              <a:t>   routing pool, the new approver inherits the primary approver status.</a:t>
            </a:r>
          </a:p>
          <a:p>
            <a:endParaRPr lang="en-US" dirty="0"/>
          </a:p>
          <a:p>
            <a:r>
              <a:rPr lang="en-US" dirty="0"/>
              <a:t>Documents that are pending approval by the old approver are unlocked. </a:t>
            </a:r>
          </a:p>
          <a:p>
            <a:endParaRPr lang="en-US" dirty="0"/>
          </a:p>
          <a:p>
            <a:r>
              <a:rPr lang="en-US" dirty="0"/>
              <a:t>Actions are logged to the document history</a:t>
            </a:r>
          </a:p>
          <a:p>
            <a:endParaRPr lang="en-US" dirty="0"/>
          </a:p>
        </p:txBody>
      </p:sp>
    </p:spTree>
    <p:extLst>
      <p:ext uri="{BB962C8B-B14F-4D97-AF65-F5344CB8AC3E}">
        <p14:creationId xmlns:p14="http://schemas.microsoft.com/office/powerpoint/2010/main" val="2134619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887453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Image Placeholder 12"/>
          <p:cNvSpPr>
            <a:spLocks noGrp="1" noRot="1" noChangeAspect="1"/>
          </p:cNvSpPr>
          <p:nvPr>
            <p:ph type="sldImg"/>
          </p:nvPr>
        </p:nvSpPr>
        <p:spPr>
          <a:xfrm>
            <a:off x="-311150" y="698500"/>
            <a:ext cx="7645400" cy="4300538"/>
          </a:xfrm>
        </p:spPr>
      </p:sp>
      <p:sp>
        <p:nvSpPr>
          <p:cNvPr id="14" name="Notes Placeholder 13"/>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719619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9" name="Notes Placeholder 8"/>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258124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a:buNone/>
            </a:pPr>
            <a:endParaRPr lang="en-US" dirty="0"/>
          </a:p>
        </p:txBody>
      </p:sp>
    </p:spTree>
    <p:extLst>
      <p:ext uri="{BB962C8B-B14F-4D97-AF65-F5344CB8AC3E}">
        <p14:creationId xmlns:p14="http://schemas.microsoft.com/office/powerpoint/2010/main" val="30044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467F"/>
                </a:solidFill>
              </a:rPr>
              <a:t>To generate a report,</a:t>
            </a:r>
            <a:r>
              <a:rPr lang="en-US" baseline="0" dirty="0">
                <a:solidFill>
                  <a:srgbClr val="00467F"/>
                </a:solidFill>
              </a:rPr>
              <a:t> c</a:t>
            </a:r>
            <a:r>
              <a:rPr lang="en-US" dirty="0">
                <a:solidFill>
                  <a:srgbClr val="00467F"/>
                </a:solidFill>
              </a:rPr>
              <a:t>lick Reports on the E2 task bar. All of the reports available to you appear on the E2 Reports tab.</a:t>
            </a:r>
          </a:p>
          <a:p>
            <a:r>
              <a:rPr lang="en-US" dirty="0"/>
              <a:t>Use the Library search field to locate a report. Type any part of a report name</a:t>
            </a:r>
          </a:p>
          <a:p>
            <a:pPr>
              <a:buNone/>
            </a:pPr>
            <a:r>
              <a:rPr lang="en-US" dirty="0"/>
              <a:t>   or description and </a:t>
            </a:r>
            <a:r>
              <a:rPr lang="en-US" b="1" dirty="0"/>
              <a:t>Enter</a:t>
            </a:r>
            <a:r>
              <a:rPr lang="en-US" dirty="0"/>
              <a:t> (or click the </a:t>
            </a:r>
            <a:r>
              <a:rPr lang="en-US" b="1" dirty="0"/>
              <a:t>magnifying glass </a:t>
            </a:r>
            <a:r>
              <a:rPr lang="en-US" dirty="0"/>
              <a:t>icon) to generate a </a:t>
            </a:r>
          </a:p>
          <a:p>
            <a:pPr>
              <a:buNone/>
            </a:pPr>
            <a:r>
              <a:rPr lang="en-US" dirty="0"/>
              <a:t>   results list. </a:t>
            </a:r>
          </a:p>
          <a:p>
            <a:endParaRPr lang="en-US" dirty="0"/>
          </a:p>
          <a:p>
            <a:r>
              <a:rPr lang="en-US" dirty="0"/>
              <a:t>Click the </a:t>
            </a:r>
            <a:r>
              <a:rPr lang="en-US" b="1" dirty="0"/>
              <a:t>X</a:t>
            </a:r>
            <a:r>
              <a:rPr lang="en-US" dirty="0"/>
              <a:t> at the end of the Library search field to clear the search and </a:t>
            </a:r>
          </a:p>
          <a:p>
            <a:pPr>
              <a:buNone/>
            </a:pPr>
            <a:r>
              <a:rPr lang="en-US" dirty="0"/>
              <a:t>   restore the full reports list. </a:t>
            </a:r>
          </a:p>
          <a:p>
            <a:endParaRPr lang="en-US" dirty="0"/>
          </a:p>
          <a:p>
            <a:r>
              <a:rPr lang="en-US" dirty="0"/>
              <a:t>Click the </a:t>
            </a:r>
            <a:r>
              <a:rPr lang="en-US" b="1" dirty="0"/>
              <a:t>report name </a:t>
            </a:r>
            <a:r>
              <a:rPr lang="en-US" dirty="0"/>
              <a:t>to run the report.</a:t>
            </a:r>
          </a:p>
          <a:p>
            <a:endParaRPr lang="en-US" dirty="0"/>
          </a:p>
          <a:p>
            <a:endParaRPr lang="en-US" dirty="0">
              <a:solidFill>
                <a:srgbClr val="00467F"/>
              </a:solidFill>
            </a:endParaRPr>
          </a:p>
          <a:p>
            <a:endParaRPr lang="en-US" dirty="0"/>
          </a:p>
        </p:txBody>
      </p:sp>
    </p:spTree>
    <p:extLst>
      <p:ext uri="{BB962C8B-B14F-4D97-AF65-F5344CB8AC3E}">
        <p14:creationId xmlns:p14="http://schemas.microsoft.com/office/powerpoint/2010/main" val="3970164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report has optional or mandatory filters, the Input Controls window </a:t>
            </a:r>
          </a:p>
          <a:p>
            <a:pPr>
              <a:buNone/>
            </a:pPr>
            <a:r>
              <a:rPr lang="en-US" dirty="0"/>
              <a:t>    appears. </a:t>
            </a:r>
          </a:p>
          <a:p>
            <a:pPr lvl="1"/>
            <a:r>
              <a:rPr lang="en-US" dirty="0"/>
              <a:t> Select or enter filter values. </a:t>
            </a:r>
          </a:p>
          <a:p>
            <a:pPr lvl="1"/>
            <a:r>
              <a:rPr lang="en-US" dirty="0"/>
              <a:t> Dates should be entered in DD-MMM-YYYY format (example: 01-JAN-</a:t>
            </a:r>
          </a:p>
          <a:p>
            <a:pPr lvl="1">
              <a:buNone/>
            </a:pPr>
            <a:r>
              <a:rPr lang="en-US" dirty="0"/>
              <a:t>   2014) or click the calendar icon to select a date.</a:t>
            </a:r>
          </a:p>
          <a:p>
            <a:pPr lvl="1"/>
            <a:r>
              <a:rPr lang="en-US" dirty="0"/>
              <a:t> If the fields on the input controls are a range (i.e. From/To, On or After, </a:t>
            </a:r>
          </a:p>
          <a:p>
            <a:pPr lvl="1">
              <a:buNone/>
            </a:pPr>
            <a:r>
              <a:rPr lang="en-US" dirty="0"/>
              <a:t>   On or Before, Min/Max), both elements of the range must be entered.</a:t>
            </a:r>
          </a:p>
          <a:p>
            <a:pPr>
              <a:buNone/>
            </a:pPr>
            <a:endParaRPr lang="en-US" dirty="0"/>
          </a:p>
          <a:p>
            <a:r>
              <a:rPr lang="en-US" dirty="0"/>
              <a:t>At the bottom of the window:</a:t>
            </a:r>
          </a:p>
          <a:p>
            <a:pPr lvl="1"/>
            <a:r>
              <a:rPr lang="en-US" dirty="0"/>
              <a:t>Click </a:t>
            </a:r>
            <a:r>
              <a:rPr lang="en-US" b="1" dirty="0"/>
              <a:t>OK</a:t>
            </a:r>
            <a:r>
              <a:rPr lang="en-US" dirty="0"/>
              <a:t> to generate the report and close the Input Controls window.</a:t>
            </a:r>
          </a:p>
          <a:p>
            <a:pPr lvl="1"/>
            <a:r>
              <a:rPr lang="en-US" dirty="0"/>
              <a:t>Click </a:t>
            </a:r>
            <a:r>
              <a:rPr lang="en-US" b="1" dirty="0"/>
              <a:t>Apply</a:t>
            </a:r>
            <a:r>
              <a:rPr lang="en-US" dirty="0"/>
              <a:t> to generate the report and leave the Input Controls window</a:t>
            </a:r>
          </a:p>
          <a:p>
            <a:pPr lvl="1">
              <a:buNone/>
            </a:pPr>
            <a:r>
              <a:rPr lang="en-US" dirty="0"/>
              <a:t>   open.</a:t>
            </a:r>
          </a:p>
          <a:p>
            <a:pPr lvl="1">
              <a:buNone/>
            </a:pPr>
            <a:r>
              <a:rPr lang="en-US" dirty="0"/>
              <a:t>−Click </a:t>
            </a:r>
            <a:r>
              <a:rPr lang="en-US" b="1" dirty="0"/>
              <a:t>Reset</a:t>
            </a:r>
            <a:r>
              <a:rPr lang="en-US" dirty="0"/>
              <a:t> to clear all filter selections.</a:t>
            </a:r>
          </a:p>
          <a:p>
            <a:pPr lvl="1">
              <a:buNone/>
            </a:pPr>
            <a:r>
              <a:rPr lang="en-US" dirty="0"/>
              <a:t>−Click </a:t>
            </a:r>
            <a:r>
              <a:rPr lang="en-US" b="1" dirty="0"/>
              <a:t>Cancel</a:t>
            </a:r>
            <a:r>
              <a:rPr lang="en-US" dirty="0"/>
              <a:t> to close the window.</a:t>
            </a:r>
          </a:p>
          <a:p>
            <a:endParaRPr lang="en-US" dirty="0"/>
          </a:p>
          <a:p>
            <a:endParaRPr lang="en-US" dirty="0"/>
          </a:p>
          <a:p>
            <a:endParaRPr lang="en-US" dirty="0"/>
          </a:p>
        </p:txBody>
      </p:sp>
    </p:spTree>
    <p:extLst>
      <p:ext uri="{BB962C8B-B14F-4D97-AF65-F5344CB8AC3E}">
        <p14:creationId xmlns:p14="http://schemas.microsoft.com/office/powerpoint/2010/main" val="2074465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navigation controls to move around in the report. You can enter a </a:t>
            </a:r>
          </a:p>
          <a:p>
            <a:pPr>
              <a:buNone/>
            </a:pPr>
            <a:r>
              <a:rPr lang="en-US" dirty="0"/>
              <a:t>   specific page or use the arrows to move from page to page.</a:t>
            </a:r>
          </a:p>
          <a:p>
            <a:endParaRPr lang="en-US" dirty="0"/>
          </a:p>
          <a:p>
            <a:r>
              <a:rPr lang="en-US" dirty="0"/>
              <a:t>When generating a large report, the first few pages will be immediately </a:t>
            </a:r>
          </a:p>
          <a:p>
            <a:pPr>
              <a:buNone/>
            </a:pPr>
            <a:r>
              <a:rPr lang="en-US" dirty="0"/>
              <a:t>   viewable while the additional pages are loaded.  If necessary, click </a:t>
            </a:r>
            <a:r>
              <a:rPr lang="en-US" b="1" dirty="0"/>
              <a:t>Cancel  </a:t>
            </a:r>
          </a:p>
          <a:p>
            <a:pPr>
              <a:buNone/>
            </a:pPr>
            <a:r>
              <a:rPr lang="en-US" b="1" dirty="0"/>
              <a:t>   Loading Data </a:t>
            </a:r>
            <a:r>
              <a:rPr lang="en-US" dirty="0"/>
              <a:t>to stop the process. Any pages already loaded will be viewable.</a:t>
            </a:r>
          </a:p>
          <a:p>
            <a:endParaRPr lang="en-US" dirty="0"/>
          </a:p>
          <a:p>
            <a:r>
              <a:rPr lang="en-US" dirty="0"/>
              <a:t>If the report is generated from LIVE data, click the </a:t>
            </a:r>
            <a:r>
              <a:rPr lang="en-US" b="1" dirty="0"/>
              <a:t>Refresh</a:t>
            </a:r>
            <a:r>
              <a:rPr lang="en-US" dirty="0"/>
              <a:t> icon to refresh the </a:t>
            </a:r>
          </a:p>
          <a:p>
            <a:pPr>
              <a:buNone/>
            </a:pPr>
            <a:r>
              <a:rPr lang="en-US" dirty="0"/>
              <a:t>   report with the most current data. For other reports, this would only refresh the</a:t>
            </a:r>
          </a:p>
          <a:p>
            <a:pPr>
              <a:buNone/>
            </a:pPr>
            <a:r>
              <a:rPr lang="en-US" dirty="0"/>
              <a:t>   report display. </a:t>
            </a:r>
          </a:p>
          <a:p>
            <a:endParaRPr lang="en-US" dirty="0"/>
          </a:p>
          <a:p>
            <a:r>
              <a:rPr lang="en-US" dirty="0"/>
              <a:t>Click the </a:t>
            </a:r>
            <a:r>
              <a:rPr lang="en-US" b="1" dirty="0"/>
              <a:t>Back </a:t>
            </a:r>
            <a:r>
              <a:rPr lang="en-US" dirty="0"/>
              <a:t>icon to exit the Report Viewer and return to the Library (list of </a:t>
            </a:r>
          </a:p>
          <a:p>
            <a:pPr>
              <a:buNone/>
            </a:pPr>
            <a:r>
              <a:rPr lang="en-US" dirty="0"/>
              <a:t>   reports), or return to the previous version of the report.</a:t>
            </a:r>
          </a:p>
          <a:p>
            <a:endParaRPr lang="en-US" dirty="0"/>
          </a:p>
          <a:p>
            <a:r>
              <a:rPr lang="en-US" dirty="0"/>
              <a:t>Click the </a:t>
            </a:r>
            <a:r>
              <a:rPr lang="en-US" b="1" dirty="0"/>
              <a:t>Export</a:t>
            </a:r>
            <a:r>
              <a:rPr lang="en-US" dirty="0"/>
              <a:t> icon to export the report (as it appears in the Report Viewer) </a:t>
            </a:r>
          </a:p>
          <a:p>
            <a:pPr>
              <a:buNone/>
            </a:pPr>
            <a:r>
              <a:rPr lang="en-US" dirty="0"/>
              <a:t>   to another format.</a:t>
            </a:r>
          </a:p>
          <a:p>
            <a:endParaRPr lang="en-US" dirty="0"/>
          </a:p>
          <a:p>
            <a:r>
              <a:rPr lang="en-US" dirty="0"/>
              <a:t>Click the </a:t>
            </a:r>
            <a:r>
              <a:rPr lang="en-US" b="1" dirty="0"/>
              <a:t>Options</a:t>
            </a:r>
            <a:r>
              <a:rPr lang="en-US" dirty="0"/>
              <a:t> icon to open the Input Controls window and make changes to</a:t>
            </a:r>
          </a:p>
          <a:p>
            <a:pPr>
              <a:buNone/>
            </a:pPr>
            <a:r>
              <a:rPr lang="en-US" dirty="0"/>
              <a:t>   the report filters.</a:t>
            </a:r>
          </a:p>
          <a:p>
            <a:endParaRPr lang="en-US" dirty="0"/>
          </a:p>
        </p:txBody>
      </p:sp>
    </p:spTree>
    <p:extLst>
      <p:ext uri="{BB962C8B-B14F-4D97-AF65-F5344CB8AC3E}">
        <p14:creationId xmlns:p14="http://schemas.microsoft.com/office/powerpoint/2010/main" val="5066337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reports have a report Id that ends in I.</a:t>
            </a:r>
          </a:p>
          <a:p>
            <a:endParaRPr lang="en-US" dirty="0"/>
          </a:p>
          <a:p>
            <a:r>
              <a:rPr lang="en-US" dirty="0"/>
              <a:t>You can customize interactive reports before exporting to support your data </a:t>
            </a:r>
          </a:p>
          <a:p>
            <a:pPr>
              <a:buNone/>
            </a:pPr>
            <a:r>
              <a:rPr lang="en-US" dirty="0"/>
              <a:t>   analysis requirements, or to meet specific online viewing needs. Customizations</a:t>
            </a:r>
          </a:p>
          <a:p>
            <a:pPr>
              <a:buNone/>
            </a:pPr>
            <a:r>
              <a:rPr lang="en-US" dirty="0"/>
              <a:t>   include:</a:t>
            </a:r>
          </a:p>
          <a:p>
            <a:pPr>
              <a:buNone/>
            </a:pPr>
            <a:r>
              <a:rPr lang="en-US" dirty="0"/>
              <a:t>   	−Comprehensive formatting by column </a:t>
            </a:r>
          </a:p>
          <a:p>
            <a:pPr>
              <a:buNone/>
            </a:pPr>
            <a:r>
              <a:rPr lang="en-US" dirty="0"/>
              <a:t>	−Robust filtering by column</a:t>
            </a:r>
          </a:p>
          <a:p>
            <a:pPr>
              <a:buNone/>
            </a:pPr>
            <a:r>
              <a:rPr lang="en-US" dirty="0"/>
              <a:t>	−Sorting column data</a:t>
            </a:r>
          </a:p>
          <a:p>
            <a:pPr>
              <a:buNone/>
            </a:pPr>
            <a:r>
              <a:rPr lang="en-US" dirty="0"/>
              <a:t>	−Moving and resizing columns</a:t>
            </a:r>
          </a:p>
          <a:p>
            <a:endParaRPr lang="en-US" dirty="0"/>
          </a:p>
          <a:p>
            <a:r>
              <a:rPr lang="en-US" dirty="0"/>
              <a:t>After running an interactive report, click the column you want to apply changes</a:t>
            </a:r>
          </a:p>
          <a:p>
            <a:pPr>
              <a:buNone/>
            </a:pPr>
            <a:r>
              <a:rPr lang="en-US" dirty="0"/>
              <a:t>   to and select the icon from the menu.  Icons available are </a:t>
            </a:r>
            <a:r>
              <a:rPr lang="en-US" b="1" dirty="0"/>
              <a:t>Formatting, Filter, </a:t>
            </a:r>
          </a:p>
          <a:p>
            <a:pPr>
              <a:buNone/>
            </a:pPr>
            <a:r>
              <a:rPr lang="en-US" b="1" dirty="0"/>
              <a:t>   Sort Ascending </a:t>
            </a:r>
            <a:r>
              <a:rPr lang="en-US" dirty="0"/>
              <a:t>or </a:t>
            </a:r>
            <a:r>
              <a:rPr lang="en-US" b="1" dirty="0"/>
              <a:t>Sort Descending.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79731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a:t>
            </a:r>
            <a:r>
              <a:rPr lang="en-US" b="1" dirty="0"/>
              <a:t>Export</a:t>
            </a:r>
            <a:r>
              <a:rPr lang="en-US" dirty="0"/>
              <a:t> icon and select a report format. For example select “As Excel” </a:t>
            </a:r>
          </a:p>
          <a:p>
            <a:pPr>
              <a:buNone/>
            </a:pPr>
            <a:r>
              <a:rPr lang="en-US" dirty="0"/>
              <a:t>   to export the report in Microsoft Excel® format, or select “As XLSX” to export</a:t>
            </a:r>
          </a:p>
          <a:p>
            <a:pPr>
              <a:buNone/>
            </a:pPr>
            <a:r>
              <a:rPr lang="en-US" dirty="0"/>
              <a:t>   the report in Microsoft Open XML format.</a:t>
            </a:r>
          </a:p>
          <a:p>
            <a:endParaRPr lang="en-US" dirty="0"/>
          </a:p>
          <a:p>
            <a:r>
              <a:rPr lang="en-US" dirty="0"/>
              <a:t>Review the exported report and use your tool’s search, filtering and </a:t>
            </a:r>
          </a:p>
          <a:p>
            <a:pPr>
              <a:buNone/>
            </a:pPr>
            <a:r>
              <a:rPr lang="en-US" dirty="0"/>
              <a:t>   reformatting capabilities to analyze the data.</a:t>
            </a:r>
          </a:p>
          <a:p>
            <a:endParaRPr lang="en-US" dirty="0"/>
          </a:p>
          <a:p>
            <a:r>
              <a:rPr lang="en-US" dirty="0"/>
              <a:t>Review columns and data, and make any adjustments necessary. Remember to </a:t>
            </a:r>
          </a:p>
          <a:p>
            <a:pPr>
              <a:buNone/>
            </a:pPr>
            <a:r>
              <a:rPr lang="en-US" dirty="0"/>
              <a:t>   delete any header, footer or report title information before performing data </a:t>
            </a:r>
          </a:p>
          <a:p>
            <a:pPr>
              <a:buNone/>
            </a:pPr>
            <a:r>
              <a:rPr lang="en-US" dirty="0"/>
              <a:t>   analysis tasks. For interactive reports, the title appears on the first page and </a:t>
            </a:r>
          </a:p>
          <a:p>
            <a:pPr>
              <a:buNone/>
            </a:pPr>
            <a:r>
              <a:rPr lang="en-US" dirty="0"/>
              <a:t>   input control selections appear on the last page.</a:t>
            </a:r>
          </a:p>
          <a:p>
            <a:endParaRPr lang="en-US" dirty="0"/>
          </a:p>
          <a:p>
            <a:r>
              <a:rPr lang="en-US" dirty="0"/>
              <a:t>Complete the export process, select a location and save the report.</a:t>
            </a:r>
          </a:p>
          <a:p>
            <a:endParaRPr lang="en-US" dirty="0"/>
          </a:p>
          <a:p>
            <a:r>
              <a:rPr lang="en-US" dirty="0"/>
              <a:t>The steps to export an interactive report are the same as exporting other </a:t>
            </a:r>
          </a:p>
          <a:p>
            <a:pPr>
              <a:buNone/>
            </a:pPr>
            <a:r>
              <a:rPr lang="en-US" dirty="0"/>
              <a:t>   reports.  If you are going to export an interactive report, we recommend that </a:t>
            </a:r>
          </a:p>
          <a:p>
            <a:pPr>
              <a:buNone/>
            </a:pPr>
            <a:r>
              <a:rPr lang="en-US" dirty="0"/>
              <a:t>   you do not move or resize columns prior to exporting.  This will ensure that the </a:t>
            </a:r>
          </a:p>
          <a:p>
            <a:pPr>
              <a:buNone/>
            </a:pPr>
            <a:r>
              <a:rPr lang="en-US" dirty="0"/>
              <a:t>   export is as clean as possible with respect to merged Excel columns.  </a:t>
            </a:r>
          </a:p>
          <a:p>
            <a:endParaRPr lang="en-US" dirty="0"/>
          </a:p>
          <a:p>
            <a:pPr>
              <a:buNone/>
            </a:pPr>
            <a:endParaRPr lang="en-US" dirty="0"/>
          </a:p>
          <a:p>
            <a:endParaRPr lang="en-US" dirty="0"/>
          </a:p>
        </p:txBody>
      </p:sp>
    </p:spTree>
    <p:extLst>
      <p:ext uri="{BB962C8B-B14F-4D97-AF65-F5344CB8AC3E}">
        <p14:creationId xmlns:p14="http://schemas.microsoft.com/office/powerpoint/2010/main" val="2941105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02002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3644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7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p:cNvSpPr>
            <a:spLocks noGrp="1" noRot="1" noChangeAspect="1"/>
          </p:cNvSpPr>
          <p:nvPr>
            <p:ph type="sldImg"/>
          </p:nvPr>
        </p:nvSpPr>
        <p:spPr>
          <a:xfrm>
            <a:off x="-311150" y="698500"/>
            <a:ext cx="7645400" cy="4300538"/>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6397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a:t>You can search for users you have access to using:</a:t>
            </a:r>
          </a:p>
          <a:p>
            <a:pPr lvl="1"/>
            <a:r>
              <a:rPr lang="en-US" dirty="0"/>
              <a:t>Last or first name</a:t>
            </a:r>
          </a:p>
          <a:p>
            <a:pPr lvl="1"/>
            <a:r>
              <a:rPr lang="en-US" dirty="0"/>
              <a:t>E2 User Id or User Type or Admin level</a:t>
            </a:r>
          </a:p>
          <a:p>
            <a:pPr lvl="1"/>
            <a:endParaRPr lang="en-US" dirty="0"/>
          </a:p>
          <a:p>
            <a:r>
              <a:rPr lang="en-US" dirty="0"/>
              <a:t>Use Advanced search options to search within a specific hierarchy.</a:t>
            </a:r>
          </a:p>
          <a:p>
            <a:endParaRPr lang="en-US" dirty="0"/>
          </a:p>
          <a:p>
            <a:r>
              <a:rPr lang="en-US" dirty="0"/>
              <a:t>Enter the search criteria and click </a:t>
            </a:r>
            <a:r>
              <a:rPr lang="en-US" b="1" dirty="0"/>
              <a:t>Search</a:t>
            </a:r>
            <a:r>
              <a:rPr lang="en-US" dirty="0"/>
              <a:t>.  The search results display below the search window.</a:t>
            </a:r>
          </a:p>
          <a:p>
            <a:endParaRPr lang="en-US" dirty="0"/>
          </a:p>
          <a:p>
            <a:endParaRPr lang="en-US" dirty="0"/>
          </a:p>
        </p:txBody>
      </p:sp>
      <p:sp>
        <p:nvSpPr>
          <p:cNvPr id="9" name="Slide Image Placeholder 8"/>
          <p:cNvSpPr>
            <a:spLocks noGrp="1" noRot="1" noChangeAspect="1"/>
          </p:cNvSpPr>
          <p:nvPr>
            <p:ph type="sldImg"/>
          </p:nvPr>
        </p:nvSpPr>
        <p:spPr>
          <a:xfrm>
            <a:off x="-331788" y="465138"/>
            <a:ext cx="7783513" cy="4378325"/>
          </a:xfrm>
        </p:spPr>
      </p:sp>
    </p:spTree>
    <p:extLst>
      <p:ext uri="{BB962C8B-B14F-4D97-AF65-F5344CB8AC3E}">
        <p14:creationId xmlns:p14="http://schemas.microsoft.com/office/powerpoint/2010/main" val="849818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a:bodyPr>
          <a:lstStyle/>
          <a:p>
            <a:pPr marL="171450" indent="-171450"/>
            <a:r>
              <a:rPr lang="en-US" dirty="0"/>
              <a:t>The search results display below the search window.</a:t>
            </a:r>
          </a:p>
          <a:p>
            <a:pPr marL="171450" indent="-171450"/>
            <a:endParaRPr lang="en-US" dirty="0"/>
          </a:p>
          <a:p>
            <a:pPr marL="171450" indent="-171450"/>
            <a:r>
              <a:rPr lang="en-US" dirty="0"/>
              <a:t>The name, E2 User Id, User Type, Admin Level,</a:t>
            </a:r>
            <a:r>
              <a:rPr lang="en-US" baseline="0" dirty="0"/>
              <a:t> and Major and Minor customer the user is in are displayed.</a:t>
            </a:r>
          </a:p>
          <a:p>
            <a:pPr marL="171450" indent="-171450"/>
            <a:endParaRPr lang="en-US" dirty="0"/>
          </a:p>
          <a:p>
            <a:pPr marL="171450" indent="-171450"/>
            <a:r>
              <a:rPr lang="en-US" dirty="0"/>
              <a:t>You can delete users if you have Delete Users admin permission. You can only delete a user that has no associated trips or local travel claims,</a:t>
            </a:r>
            <a:r>
              <a:rPr lang="en-US" baseline="0" dirty="0"/>
              <a:t> or has not approved a document in E2.</a:t>
            </a:r>
          </a:p>
          <a:p>
            <a:pPr marL="171450" indent="-171450"/>
            <a:endParaRPr lang="en-US" dirty="0"/>
          </a:p>
          <a:p>
            <a:pPr marL="171450" lvl="0" indent="-171450"/>
            <a:r>
              <a:rPr lang="en-US" dirty="0"/>
              <a:t>If you cannot delete the user but need to prevent them from using E2, you can disable the user’s account. </a:t>
            </a:r>
          </a:p>
          <a:p>
            <a:pPr marL="171450" lvl="0" indent="-171450"/>
            <a:endParaRPr lang="en-US" dirty="0"/>
          </a:p>
          <a:p>
            <a:pPr marL="171450" marR="0" lvl="0" indent="-171450" algn="l" defTabSz="914400" rtl="0" eaLnBrk="1" fontAlgn="auto" latinLnBrk="0" hangingPunct="1">
              <a:lnSpc>
                <a:spcPct val="100000"/>
              </a:lnSpc>
              <a:spcBef>
                <a:spcPts val="0"/>
              </a:spcBef>
              <a:spcAft>
                <a:spcPts val="0"/>
              </a:spcAft>
              <a:buClrTx/>
              <a:buSzTx/>
              <a:tabLst/>
              <a:defRPr/>
            </a:pPr>
            <a:r>
              <a:rPr lang="en-US" dirty="0"/>
              <a:t>Locate the user in the list and click </a:t>
            </a:r>
            <a:r>
              <a:rPr lang="en-US" b="1" dirty="0"/>
              <a:t>Delete</a:t>
            </a:r>
            <a:r>
              <a:rPr lang="en-US" dirty="0"/>
              <a:t>. The Delete User page appears.</a:t>
            </a:r>
          </a:p>
          <a:p>
            <a:pPr marL="171450" indent="-171450"/>
            <a:endParaRPr lang="en-US" dirty="0"/>
          </a:p>
          <a:p>
            <a:pPr marL="171450" indent="-171450"/>
            <a:r>
              <a:rPr lang="en-US" dirty="0"/>
              <a:t>Once a user has been deleted, you cannot restore the user account. If a user account is deleted in error, you must add a new user to E2.</a:t>
            </a:r>
          </a:p>
          <a:p>
            <a:pPr marL="171450" indent="-171450"/>
            <a:endParaRPr lang="en-US" dirty="0"/>
          </a:p>
          <a:p>
            <a:pPr marL="171450" marR="0" lvl="0" indent="-171450" algn="l" defTabSz="914400" rtl="0" eaLnBrk="1" fontAlgn="auto" latinLnBrk="0" hangingPunct="1">
              <a:lnSpc>
                <a:spcPct val="100000"/>
              </a:lnSpc>
              <a:spcBef>
                <a:spcPts val="0"/>
              </a:spcBef>
              <a:spcAft>
                <a:spcPts val="0"/>
              </a:spcAft>
              <a:buClrTx/>
              <a:buSzTx/>
              <a:tabLst/>
              <a:defRPr/>
            </a:pPr>
            <a:r>
              <a:rPr lang="en-US" dirty="0">
                <a:sym typeface="Webdings" panose="05030102010509060703" pitchFamily="18" charset="2"/>
              </a:rPr>
              <a:t>To access</a:t>
            </a:r>
            <a:r>
              <a:rPr lang="en-US" baseline="0" dirty="0">
                <a:sym typeface="Webdings" panose="05030102010509060703" pitchFamily="18" charset="2"/>
              </a:rPr>
              <a:t> the user settings, click </a:t>
            </a:r>
            <a:r>
              <a:rPr lang="en-US" baseline="0" dirty="0"/>
              <a:t>on the </a:t>
            </a:r>
            <a:r>
              <a:rPr lang="en-US" b="1" baseline="0" dirty="0"/>
              <a:t>name </a:t>
            </a:r>
            <a:r>
              <a:rPr lang="en-US" baseline="0" dirty="0"/>
              <a:t>to open the User Settings page.</a:t>
            </a:r>
            <a:endParaRPr lang="en-US" dirty="0"/>
          </a:p>
        </p:txBody>
      </p:sp>
    </p:spTree>
    <p:extLst>
      <p:ext uri="{BB962C8B-B14F-4D97-AF65-F5344CB8AC3E}">
        <p14:creationId xmlns:p14="http://schemas.microsoft.com/office/powerpoint/2010/main" val="41875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465138"/>
            <a:ext cx="7783513" cy="4378325"/>
          </a:xfrm>
        </p:spPr>
      </p:sp>
      <p:sp>
        <p:nvSpPr>
          <p:cNvPr id="3" name="Notes Placeholder 2"/>
          <p:cNvSpPr>
            <a:spLocks noGrp="1"/>
          </p:cNvSpPr>
          <p:nvPr>
            <p:ph type="body" idx="1"/>
          </p:nvPr>
        </p:nvSpPr>
        <p:spPr/>
        <p:txBody>
          <a:bodyPr>
            <a:normAutofit fontScale="92500"/>
          </a:bodyPr>
          <a:lstStyle/>
          <a:p>
            <a:pPr marL="171450" indent="-171450"/>
            <a:r>
              <a:rPr lang="en-US" dirty="0"/>
              <a:t>The</a:t>
            </a:r>
            <a:r>
              <a:rPr lang="en-US" baseline="0" dirty="0"/>
              <a:t> user settings are displayed.  Fields that are editable can be changed by an agency administrator. </a:t>
            </a:r>
          </a:p>
          <a:p>
            <a:pPr marL="171450" indent="-171450"/>
            <a:r>
              <a:rPr lang="en-US" baseline="0" dirty="0"/>
              <a:t>If any changes are made throughout the user settings, scroll down to the bottom of the page and Save your changes.</a:t>
            </a:r>
          </a:p>
          <a:p>
            <a:pPr marL="171450" indent="-171450"/>
            <a:r>
              <a:rPr lang="en-US" baseline="0" dirty="0"/>
              <a:t>The Basic Information section includes:</a:t>
            </a:r>
          </a:p>
          <a:p>
            <a:pPr marL="628650" lvl="1" indent="-171450"/>
            <a:r>
              <a:rPr lang="en-US" baseline="0" dirty="0"/>
              <a:t>Account Status and Last login date</a:t>
            </a:r>
          </a:p>
          <a:p>
            <a:pPr marL="628650" lvl="1" indent="-171450"/>
            <a:r>
              <a:rPr lang="en-US" baseline="0" dirty="0"/>
              <a:t>User Type:  Traveler, Approver or Auditor (All  users have access to Traveler functionality.)</a:t>
            </a:r>
          </a:p>
          <a:p>
            <a:pPr marL="628650" lvl="1" indent="-171450"/>
            <a:r>
              <a:rPr lang="en-US" baseline="0" dirty="0"/>
              <a:t>E2 User Id</a:t>
            </a:r>
          </a:p>
          <a:p>
            <a:pPr marL="628650" lvl="1" indent="-171450"/>
            <a:r>
              <a:rPr lang="en-US" baseline="0" dirty="0"/>
              <a:t>Name</a:t>
            </a:r>
          </a:p>
          <a:p>
            <a:pPr marL="628650" lvl="1" indent="-171450"/>
            <a:r>
              <a:rPr lang="en-US" baseline="0" dirty="0"/>
              <a:t>Employee ID</a:t>
            </a:r>
          </a:p>
          <a:p>
            <a:pPr marL="628650" lvl="1" indent="-171450"/>
            <a:r>
              <a:rPr lang="en-US" baseline="0" dirty="0"/>
              <a:t>SSN:  USCG WILL NOT ADD SSN TO THE USER’S PROFILE – PLEASE DO NOT ADD</a:t>
            </a:r>
          </a:p>
          <a:p>
            <a:pPr marL="628650" lvl="1" indent="-171450"/>
            <a:r>
              <a:rPr lang="en-US" baseline="0" dirty="0"/>
              <a:t>User Status</a:t>
            </a:r>
          </a:p>
          <a:p>
            <a:pPr marL="628650" lvl="1" indent="-171450"/>
            <a:r>
              <a:rPr lang="en-US" baseline="0" dirty="0"/>
              <a:t>Primary and alternate email addresses that the user or an administrator has added to the profile.</a:t>
            </a:r>
          </a:p>
          <a:p>
            <a:pPr marL="171450" indent="-171450"/>
            <a:r>
              <a:rPr lang="en-US" dirty="0"/>
              <a:t>A user’s type can be changed at any time.</a:t>
            </a:r>
          </a:p>
          <a:p>
            <a:pPr marL="628650" lvl="1" indent="-171450"/>
            <a:r>
              <a:rPr lang="en-US" dirty="0"/>
              <a:t>If changing from Traveler to Approver, the user will need to log out/in before the change is seen.</a:t>
            </a:r>
          </a:p>
          <a:p>
            <a:pPr marL="628650" lvl="1" indent="-171450"/>
            <a:r>
              <a:rPr lang="en-US" dirty="0"/>
              <a:t>If changing</a:t>
            </a:r>
            <a:r>
              <a:rPr lang="en-US" baseline="0" dirty="0"/>
              <a:t> </a:t>
            </a:r>
            <a:r>
              <a:rPr lang="en-US" dirty="0"/>
              <a:t>from Approver to Traveler, the system will prevent the change if the approver is associated to any pools that are currently in use.  The approver must first be removed from the pools which will be identified.</a:t>
            </a:r>
          </a:p>
          <a:p>
            <a:pPr marL="171450" indent="-171450"/>
            <a:r>
              <a:rPr lang="en-US" dirty="0"/>
              <a:t>User accounts of active users should show Enabled.  An account can be disabled when</a:t>
            </a:r>
            <a:r>
              <a:rPr lang="en-US" baseline="0" dirty="0"/>
              <a:t> an</a:t>
            </a:r>
            <a:r>
              <a:rPr lang="en-US" dirty="0"/>
              <a:t> employee leaves the agency.</a:t>
            </a:r>
          </a:p>
          <a:p>
            <a:pPr marL="628650" lvl="1" indent="-171450"/>
            <a:r>
              <a:rPr lang="en-US" dirty="0"/>
              <a:t>A user with an Account Status of Disabled is prevented for logging</a:t>
            </a:r>
            <a:r>
              <a:rPr lang="en-US" baseline="0" dirty="0"/>
              <a:t> into E2.</a:t>
            </a:r>
            <a:endParaRPr lang="en-US" dirty="0"/>
          </a:p>
        </p:txBody>
      </p:sp>
    </p:spTree>
    <p:extLst>
      <p:ext uri="{BB962C8B-B14F-4D97-AF65-F5344CB8AC3E}">
        <p14:creationId xmlns:p14="http://schemas.microsoft.com/office/powerpoint/2010/main" val="2111212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23529" y="4750336"/>
            <a:ext cx="6337579" cy="633574"/>
          </a:xfrm>
          <a:prstGeom prst="rect">
            <a:avLst/>
          </a:prstGeom>
          <a:effectLst/>
        </p:spPr>
        <p:txBody>
          <a:bodyPr anchor="t" anchorCtr="0"/>
          <a:lstStyle>
            <a:lvl1pPr marL="0" indent="0" algn="l">
              <a:buNone/>
              <a:defRPr sz="2800">
                <a:solidFill>
                  <a:schemeClr val="tx1"/>
                </a:solidFill>
              </a:defRPr>
            </a:lvl1pPr>
          </a:lstStyle>
          <a:p>
            <a:pPr lvl="0"/>
            <a:r>
              <a:rPr lang="en-US" noProof="0" dirty="0"/>
              <a:t>Subtitle</a:t>
            </a:r>
          </a:p>
        </p:txBody>
      </p:sp>
      <p:sp>
        <p:nvSpPr>
          <p:cNvPr id="10" name="Title 2">
            <a:extLst>
              <a:ext uri="{FF2B5EF4-FFF2-40B4-BE49-F238E27FC236}">
                <a16:creationId xmlns:a16="http://schemas.microsoft.com/office/drawing/2014/main" id="{1FBBA945-6F34-C847-86A0-67FA198C641A}"/>
              </a:ext>
            </a:extLst>
          </p:cNvPr>
          <p:cNvSpPr>
            <a:spLocks noGrp="1"/>
          </p:cNvSpPr>
          <p:nvPr>
            <p:ph type="title" hasCustomPrompt="1"/>
          </p:nvPr>
        </p:nvSpPr>
        <p:spPr>
          <a:xfrm>
            <a:off x="5023530" y="2149754"/>
            <a:ext cx="6337578" cy="2335902"/>
          </a:xfrm>
        </p:spPr>
        <p:txBody>
          <a:bodyPr/>
          <a:lstStyle>
            <a:lvl1pPr marL="0" marR="0" indent="0" algn="l" defTabSz="228600" rtl="0" eaLnBrk="1" fontAlgn="auto" latinLnBrk="0" hangingPunct="1">
              <a:lnSpc>
                <a:spcPct val="90000"/>
              </a:lnSpc>
              <a:spcBef>
                <a:spcPts val="0"/>
              </a:spcBef>
              <a:spcAft>
                <a:spcPts val="0"/>
              </a:spcAft>
              <a:buClrTx/>
              <a:buSzTx/>
              <a:buFontTx/>
              <a:buNone/>
              <a:tabLst/>
              <a:defRPr kumimoji="0" lang="en-US" sz="6000" b="0" i="0" u="none" strike="noStrike" kern="1200" cap="none" spc="0" normalizeH="0" baseline="0" noProof="0">
                <a:ln>
                  <a:noFill/>
                </a:ln>
                <a:solidFill>
                  <a:srgbClr val="333F48"/>
                </a:solidFill>
                <a:effectLst/>
                <a:uLnTx/>
                <a:uFillTx/>
              </a:defRPr>
            </a:lvl1p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F48"/>
                </a:solidFill>
                <a:effectLst/>
                <a:uLnTx/>
                <a:uFillTx/>
                <a:latin typeface="+mn-lt"/>
                <a:ea typeface="+mn-ea"/>
                <a:cs typeface="+mn-cs"/>
              </a:rPr>
              <a:t>Advancing</a:t>
            </a:r>
            <a:br>
              <a:rPr kumimoji="0" lang="en-US" sz="6000" b="0" i="0" u="none" strike="noStrike" kern="1200" cap="none" spc="0" normalizeH="0" baseline="0" noProof="0" dirty="0">
                <a:ln>
                  <a:noFill/>
                </a:ln>
                <a:solidFill>
                  <a:srgbClr val="333F48"/>
                </a:solidFill>
                <a:effectLst/>
                <a:uLnTx/>
                <a:uFillTx/>
                <a:latin typeface="+mn-lt"/>
                <a:ea typeface="+mn-ea"/>
                <a:cs typeface="+mn-cs"/>
              </a:rPr>
            </a:br>
            <a:r>
              <a:rPr kumimoji="0" lang="en-US" sz="6000" b="1" i="0" u="none" strike="noStrike" kern="1200" cap="none" spc="0" normalizeH="0" baseline="0" noProof="0" dirty="0">
                <a:ln>
                  <a:noFill/>
                </a:ln>
                <a:solidFill>
                  <a:srgbClr val="FF694B"/>
                </a:solidFill>
                <a:effectLst/>
                <a:uLnTx/>
                <a:uFillTx/>
                <a:latin typeface="+mn-lt"/>
                <a:ea typeface="+mn-ea"/>
                <a:cs typeface="+mn-cs"/>
              </a:rPr>
              <a:t>XYZ Company’s</a:t>
            </a:r>
            <a:br>
              <a:rPr kumimoji="0" lang="en-US" sz="6000" b="1" i="0" u="none" strike="noStrike" kern="1200" cap="none" spc="0" normalizeH="0" baseline="0" noProof="0" dirty="0">
                <a:ln>
                  <a:noFill/>
                </a:ln>
                <a:solidFill>
                  <a:srgbClr val="FF694B"/>
                </a:solidFill>
                <a:effectLst/>
                <a:uLnTx/>
                <a:uFillTx/>
                <a:latin typeface="+mn-lt"/>
                <a:ea typeface="+mn-ea"/>
                <a:cs typeface="+mn-cs"/>
              </a:rPr>
            </a:br>
            <a:r>
              <a:rPr kumimoji="0" lang="en-US" sz="6000" b="0" i="0" u="none" strike="noStrike" kern="1200" cap="none" spc="0" normalizeH="0" baseline="0" noProof="0" dirty="0">
                <a:ln>
                  <a:noFill/>
                </a:ln>
                <a:solidFill>
                  <a:srgbClr val="333F48"/>
                </a:solidFill>
                <a:effectLst/>
                <a:uLnTx/>
                <a:uFillTx/>
                <a:latin typeface="+mn-lt"/>
                <a:ea typeface="+mn-ea"/>
                <a:cs typeface="+mn-cs"/>
              </a:rPr>
              <a:t>travel program</a:t>
            </a:r>
          </a:p>
        </p:txBody>
      </p:sp>
      <p:sp>
        <p:nvSpPr>
          <p:cNvPr id="9" name="Footer Placeholder 3">
            <a:extLst>
              <a:ext uri="{FF2B5EF4-FFF2-40B4-BE49-F238E27FC236}">
                <a16:creationId xmlns:a16="http://schemas.microsoft.com/office/drawing/2014/main" id="{16D23D97-F3CA-984E-80C2-B824E6397829}"/>
              </a:ext>
            </a:extLst>
          </p:cNvPr>
          <p:cNvSpPr>
            <a:spLocks noGrp="1"/>
          </p:cNvSpPr>
          <p:nvPr>
            <p:ph type="ftr" sz="quarter" idx="11"/>
          </p:nvPr>
        </p:nvSpPr>
        <p:spPr>
          <a:xfrm>
            <a:off x="7664335" y="6557399"/>
            <a:ext cx="4023827" cy="131843"/>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11" name="Slide Number Placeholder 4">
            <a:extLst>
              <a:ext uri="{FF2B5EF4-FFF2-40B4-BE49-F238E27FC236}">
                <a16:creationId xmlns:a16="http://schemas.microsoft.com/office/drawing/2014/main" id="{2F16E014-2405-E74D-9E1C-C7E8755507FD}"/>
              </a:ext>
            </a:extLst>
          </p:cNvPr>
          <p:cNvSpPr>
            <a:spLocks noGrp="1"/>
          </p:cNvSpPr>
          <p:nvPr>
            <p:ph type="sldNum" sz="quarter" idx="12"/>
          </p:nvPr>
        </p:nvSpPr>
        <p:spPr>
          <a:xfrm>
            <a:off x="11774567" y="6557400"/>
            <a:ext cx="207014" cy="131842"/>
          </a:xfrm>
        </p:spPr>
        <p:txBody>
          <a:bodyPr/>
          <a:lstStyle>
            <a:lvl1pPr>
              <a:defRPr sz="800"/>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8F241EA4-1AEF-7D41-AB03-7B6D24B213CF}"/>
              </a:ext>
            </a:extLst>
          </p:cNvPr>
          <p:cNvPicPr>
            <a:picLocks noChangeAspect="1"/>
          </p:cNvPicPr>
          <p:nvPr userDrawn="1"/>
        </p:nvPicPr>
        <p:blipFill>
          <a:blip r:embed="rId3"/>
          <a:stretch>
            <a:fillRect/>
          </a:stretch>
        </p:blipFill>
        <p:spPr>
          <a:xfrm>
            <a:off x="916485" y="2809749"/>
            <a:ext cx="3189132" cy="1137831"/>
          </a:xfrm>
          <a:prstGeom prst="rect">
            <a:avLst/>
          </a:prstGeom>
        </p:spPr>
      </p:pic>
    </p:spTree>
    <p:custDataLst>
      <p:tags r:id="rId1"/>
    </p:custDataLst>
    <p:extLst>
      <p:ext uri="{BB962C8B-B14F-4D97-AF65-F5344CB8AC3E}">
        <p14:creationId xmlns:p14="http://schemas.microsoft.com/office/powerpoint/2010/main" val="208408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65434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ing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accent4"/>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5741" y="201857"/>
            <a:ext cx="1005840" cy="1005840"/>
          </a:xfrm>
          <a:prstGeom prst="rect">
            <a:avLst/>
          </a:prstGeom>
        </p:spPr>
      </p:pic>
    </p:spTree>
    <p:custDataLst>
      <p:tags r:id="rId1"/>
    </p:custDataLst>
    <p:extLst>
      <p:ext uri="{BB962C8B-B14F-4D97-AF65-F5344CB8AC3E}">
        <p14:creationId xmlns:p14="http://schemas.microsoft.com/office/powerpoint/2010/main" val="272547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629304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Title 4"/>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90767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823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968669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ub-title - white - charcoal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8415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sub-title - white - navy 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accent4"/>
                </a:solidFill>
              </a:defRPr>
            </a:lvl1pPr>
          </a:lstStyle>
          <a:p>
            <a:pPr lvl="0"/>
            <a:r>
              <a:rPr lang="en-US" noProof="0" dirty="0"/>
              <a:t>Add topics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29719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plain content 2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18"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2" name="TextBox 1">
            <a:extLst>
              <a:ext uri="{FF2B5EF4-FFF2-40B4-BE49-F238E27FC236}">
                <a16:creationId xmlns:a16="http://schemas.microsoft.com/office/drawing/2014/main" id="{E7A08463-1C1A-EA48-A05B-D14DDF21AAAB}"/>
              </a:ext>
            </a:extLst>
          </p:cNvPr>
          <p:cNvSpPr txBox="1"/>
          <p:nvPr/>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Box 7">
            <a:extLst>
              <a:ext uri="{FF2B5EF4-FFF2-40B4-BE49-F238E27FC236}">
                <a16:creationId xmlns:a16="http://schemas.microsoft.com/office/drawing/2014/main" id="{7DBA3A6A-0FD9-E94F-A7C5-8F8B941E3286}"/>
              </a:ext>
            </a:extLst>
          </p:cNvPr>
          <p:cNvSpPr txBox="1"/>
          <p:nvPr userDrawn="1"/>
        </p:nvSpPr>
        <p:spPr>
          <a:xfrm>
            <a:off x="2702560" y="1869440"/>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07305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88549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age - white - charco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56527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ap 1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7"/>
          <p:cNvSpPr>
            <a:spLocks noGrp="1"/>
          </p:cNvSpPr>
          <p:nvPr>
            <p:ph sz="quarter" idx="21" hasCustomPrompt="1"/>
          </p:nvPr>
        </p:nvSpPr>
        <p:spPr>
          <a:xfrm>
            <a:off x="10184292" y="4770018"/>
            <a:ext cx="1692000" cy="1440000"/>
          </a:xfrm>
          <a:prstGeom prst="rect">
            <a:avLst/>
          </a:prstGeom>
          <a:noFill/>
        </p:spPr>
        <p:txBody>
          <a:bodyPr anchor="ctr" anchorCtr="0"/>
          <a:lstStyle>
            <a:lvl1pPr marL="0" indent="0" algn="ctr">
              <a:buNone/>
              <a:defRPr sz="4000" b="1">
                <a:solidFill>
                  <a:schemeClr val="accent5"/>
                </a:solidFill>
              </a:defRPr>
            </a:lvl1pPr>
            <a:lvl2pPr marL="0" indent="0" algn="ctr">
              <a:spcBef>
                <a:spcPts val="0"/>
              </a:spcBef>
              <a:buFont typeface="Arial" panose="020B0604020202020204" pitchFamily="34" charset="0"/>
              <a:buNone/>
              <a:defRPr sz="1600" b="0">
                <a:solidFill>
                  <a:schemeClr val="accent5"/>
                </a:solidFill>
              </a:defRPr>
            </a:lvl2pPr>
            <a:lvl3pPr marL="180993" indent="0">
              <a:buNone/>
              <a:defRPr/>
            </a:lvl3pPr>
          </a:lstStyle>
          <a:p>
            <a:pPr lvl="0"/>
            <a:r>
              <a:rPr lang="en-US" noProof="0" dirty="0"/>
              <a:t>XX%</a:t>
            </a:r>
          </a:p>
          <a:p>
            <a:pPr lvl="1"/>
            <a:r>
              <a:rPr lang="en-US" noProof="0" dirty="0"/>
              <a:t>Text</a:t>
            </a:r>
          </a:p>
        </p:txBody>
      </p:sp>
      <p:sp>
        <p:nvSpPr>
          <p:cNvPr id="8" name="Content Placeholder 7"/>
          <p:cNvSpPr>
            <a:spLocks noGrp="1"/>
          </p:cNvSpPr>
          <p:nvPr>
            <p:ph sz="quarter" idx="19" hasCustomPrompt="1"/>
          </p:nvPr>
        </p:nvSpPr>
        <p:spPr>
          <a:xfrm>
            <a:off x="6522276" y="4770018"/>
            <a:ext cx="1692000" cy="1440000"/>
          </a:xfrm>
          <a:prstGeom prst="rect">
            <a:avLst/>
          </a:prstGeom>
          <a:noFill/>
        </p:spPr>
        <p:txBody>
          <a:bodyPr anchor="ctr" anchorCtr="0"/>
          <a:lstStyle>
            <a:lvl1pPr marL="0" indent="0" algn="ctr">
              <a:buNone/>
              <a:defRPr sz="4000" b="1">
                <a:solidFill>
                  <a:schemeClr val="accent1"/>
                </a:solidFill>
              </a:defRPr>
            </a:lvl1pPr>
            <a:lvl2pPr marL="0" indent="0" algn="ctr">
              <a:spcBef>
                <a:spcPts val="0"/>
              </a:spcBef>
              <a:buFont typeface="Arial" panose="020B0604020202020204" pitchFamily="34" charset="0"/>
              <a:buNone/>
              <a:defRPr sz="1600" b="0">
                <a:solidFill>
                  <a:schemeClr val="accent1"/>
                </a:solidFill>
              </a:defRPr>
            </a:lvl2pPr>
            <a:lvl3pPr marL="180993" indent="0">
              <a:buNone/>
              <a:defRPr/>
            </a:lvl3pPr>
          </a:lstStyle>
          <a:p>
            <a:pPr lvl="0"/>
            <a:r>
              <a:rPr lang="en-US" noProof="0" dirty="0"/>
              <a:t>XX%</a:t>
            </a:r>
          </a:p>
          <a:p>
            <a:pPr lvl="1"/>
            <a:r>
              <a:rPr lang="en-US" noProof="0" dirty="0"/>
              <a:t>Text</a:t>
            </a:r>
          </a:p>
        </p:txBody>
      </p:sp>
      <p:sp>
        <p:nvSpPr>
          <p:cNvPr id="9" name="Content Placeholder 7"/>
          <p:cNvSpPr>
            <a:spLocks noGrp="1"/>
          </p:cNvSpPr>
          <p:nvPr>
            <p:ph sz="quarter" idx="20" hasCustomPrompt="1"/>
          </p:nvPr>
        </p:nvSpPr>
        <p:spPr>
          <a:xfrm>
            <a:off x="8353284" y="4770018"/>
            <a:ext cx="1692000" cy="1440000"/>
          </a:xfrm>
          <a:prstGeom prst="rect">
            <a:avLst/>
          </a:prstGeom>
          <a:noFill/>
        </p:spPr>
        <p:txBody>
          <a:bodyPr anchor="ctr" anchorCtr="0"/>
          <a:lstStyle>
            <a:lvl1pPr marL="0" indent="0" algn="ctr">
              <a:buNone/>
              <a:defRPr sz="4000" b="1">
                <a:solidFill>
                  <a:schemeClr val="accent4"/>
                </a:solidFill>
              </a:defRPr>
            </a:lvl1pPr>
            <a:lvl2pPr marL="0" indent="0" algn="ctr">
              <a:spcBef>
                <a:spcPts val="0"/>
              </a:spcBef>
              <a:buFont typeface="Arial" panose="020B0604020202020204" pitchFamily="34" charset="0"/>
              <a:buNone/>
              <a:defRPr sz="1600" b="0">
                <a:solidFill>
                  <a:schemeClr val="accent4"/>
                </a:solidFill>
              </a:defRPr>
            </a:lvl2pPr>
            <a:lvl3pPr marL="180993" indent="0">
              <a:buNone/>
              <a:defRPr/>
            </a:lvl3pPr>
          </a:lstStyle>
          <a:p>
            <a:pPr lvl="0"/>
            <a:r>
              <a:rPr lang="en-US" noProof="0" dirty="0"/>
              <a:t>XX%</a:t>
            </a:r>
          </a:p>
          <a:p>
            <a:pPr lvl="1"/>
            <a:r>
              <a:rPr lang="en-US" noProof="0" dirty="0"/>
              <a:t>Text</a:t>
            </a:r>
          </a:p>
        </p:txBody>
      </p:sp>
      <p:sp>
        <p:nvSpPr>
          <p:cNvPr id="10" name="Content Placeholder 7"/>
          <p:cNvSpPr>
            <a:spLocks noGrp="1"/>
          </p:cNvSpPr>
          <p:nvPr>
            <p:ph sz="quarter" idx="22" hasCustomPrompt="1"/>
          </p:nvPr>
        </p:nvSpPr>
        <p:spPr>
          <a:xfrm>
            <a:off x="4691268" y="4770018"/>
            <a:ext cx="1692000" cy="1440000"/>
          </a:xfrm>
          <a:prstGeom prst="rect">
            <a:avLst/>
          </a:prstGeom>
          <a:noFill/>
        </p:spPr>
        <p:txBody>
          <a:bodyPr anchor="ctr" anchorCtr="0"/>
          <a:lstStyle>
            <a:lvl1pPr marL="0" indent="0" algn="ctr">
              <a:buNone/>
              <a:defRPr sz="4000" b="1">
                <a:solidFill>
                  <a:schemeClr val="tx1"/>
                </a:solidFill>
              </a:defRPr>
            </a:lvl1pPr>
            <a:lvl2pPr marL="0" indent="0" algn="ctr">
              <a:spcBef>
                <a:spcPts val="0"/>
              </a:spcBef>
              <a:buFont typeface="Arial" panose="020B0604020202020204" pitchFamily="34" charset="0"/>
              <a:buNone/>
              <a:defRPr sz="1600" b="0">
                <a:solidFill>
                  <a:schemeClr val="tx1"/>
                </a:solidFill>
              </a:defRPr>
            </a:lvl2pPr>
            <a:lvl3pPr marL="180993" indent="0">
              <a:buNone/>
              <a:defRPr/>
            </a:lvl3pPr>
          </a:lstStyle>
          <a:p>
            <a:pPr lvl="0"/>
            <a:r>
              <a:rPr lang="en-US" noProof="0" dirty="0"/>
              <a:t>XX%</a:t>
            </a:r>
          </a:p>
          <a:p>
            <a:pPr lvl="1"/>
            <a:r>
              <a:rPr lang="en-US" noProof="0" dirty="0"/>
              <a:t>Text</a:t>
            </a:r>
          </a:p>
        </p:txBody>
      </p:sp>
      <p:cxnSp>
        <p:nvCxnSpPr>
          <p:cNvPr id="13" name="Straight Connector 12"/>
          <p:cNvCxnSpPr/>
          <p:nvPr/>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Title 1"/>
          <p:cNvSpPr>
            <a:spLocks noGrp="1"/>
          </p:cNvSpPr>
          <p:nvPr>
            <p:ph type="title"/>
          </p:nvPr>
        </p:nvSpPr>
        <p:spPr>
          <a:xfrm>
            <a:off x="499994" y="649357"/>
            <a:ext cx="3674441" cy="5393634"/>
          </a:xfrm>
        </p:spPr>
        <p:txBody>
          <a:bodyPr/>
          <a:lstStyle/>
          <a:p>
            <a:r>
              <a:rPr lang="en-US"/>
              <a:t>Click to edit Master title style</a:t>
            </a:r>
            <a:endParaRPr lang="en-GB" dirty="0"/>
          </a:p>
        </p:txBody>
      </p:sp>
      <p:cxnSp>
        <p:nvCxnSpPr>
          <p:cNvPr id="11" name="Straight Connector 10">
            <a:extLst>
              <a:ext uri="{FF2B5EF4-FFF2-40B4-BE49-F238E27FC236}">
                <a16:creationId xmlns:a16="http://schemas.microsoft.com/office/drawing/2014/main" id="{03EF0DF5-7FC2-164B-B001-A9FE8BACC138}"/>
              </a:ext>
            </a:extLst>
          </p:cNvPr>
          <p:cNvCxnSpPr/>
          <p:nvPr userDrawn="1"/>
        </p:nvCxnSpPr>
        <p:spPr>
          <a:xfrm>
            <a:off x="4704522" y="4636738"/>
            <a:ext cx="7195930" cy="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634421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stat slid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7"/>
            <a:ext cx="4380350" cy="5393634"/>
          </a:xfrm>
        </p:spPr>
        <p:txBody>
          <a:bodyPr/>
          <a:lstStyle>
            <a:lvl1pPr algn="r">
              <a:lnSpc>
                <a:spcPct val="85000"/>
              </a:lnSpc>
              <a:defRPr sz="15000">
                <a:solidFill>
                  <a:schemeClr val="accent4"/>
                </a:solidFill>
              </a:defRPr>
            </a:lvl1pPr>
          </a:lstStyle>
          <a:p>
            <a:r>
              <a:rPr lang="en-US" dirty="0"/>
              <a:t>xx%</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5274014" y="649357"/>
            <a:ext cx="6414148" cy="5393634"/>
          </a:xfrm>
          <a:prstGeom prst="rect">
            <a:avLst/>
          </a:prstGeom>
        </p:spPr>
        <p:txBody>
          <a:bodyPr anchor="ctr" anchorCtr="0"/>
          <a:lstStyle>
            <a:lvl1pPr marL="0" marR="0" indent="0" algn="l" defTabSz="228600" rtl="0" eaLnBrk="1" fontAlgn="auto" latinLnBrk="0" hangingPunct="1">
              <a:lnSpc>
                <a:spcPct val="85000"/>
              </a:lnSpc>
              <a:spcBef>
                <a:spcPts val="0"/>
              </a:spcBef>
              <a:spcAft>
                <a:spcPts val="0"/>
              </a:spcAft>
              <a:buClrTx/>
              <a:buSzTx/>
              <a:buFontTx/>
              <a:buNone/>
              <a:tabLst/>
              <a:defRPr sz="7200" baseline="0">
                <a:solidFill>
                  <a:schemeClr val="tx1"/>
                </a:solidFill>
              </a:defRPr>
            </a:lvl1pPr>
          </a:lstStyle>
          <a:p>
            <a:pPr lvl="0"/>
            <a:r>
              <a:rPr lang="en-US" noProof="0" dirty="0"/>
              <a:t>Insert your </a:t>
            </a:r>
            <a:br>
              <a:rPr lang="en-US" noProof="0" dirty="0"/>
            </a:br>
            <a:r>
              <a:rPr lang="en-US" noProof="0" dirty="0"/>
              <a:t>stat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742610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amp; headshot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065A9E-46BD-524D-99C4-3150519B13F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er 649">
            <a:extLst>
              <a:ext uri="{FF2B5EF4-FFF2-40B4-BE49-F238E27FC236}">
                <a16:creationId xmlns:a16="http://schemas.microsoft.com/office/drawing/2014/main" id="{1B1026EC-2647-0A41-B24C-904CED55D244}"/>
              </a:ext>
            </a:extLst>
          </p:cNvPr>
          <p:cNvGrpSpPr/>
          <p:nvPr userDrawn="1"/>
        </p:nvGrpSpPr>
        <p:grpSpPr>
          <a:xfrm>
            <a:off x="6999515" y="1306122"/>
            <a:ext cx="4288970" cy="4179427"/>
            <a:chOff x="2826703" y="3384868"/>
            <a:chExt cx="342358" cy="343287"/>
          </a:xfrm>
          <a:solidFill>
            <a:schemeClr val="bg2">
              <a:lumMod val="75000"/>
            </a:schemeClr>
          </a:solidFill>
        </p:grpSpPr>
        <p:sp>
          <p:nvSpPr>
            <p:cNvPr id="9" name="Freeform 1">
              <a:extLst>
                <a:ext uri="{FF2B5EF4-FFF2-40B4-BE49-F238E27FC236}">
                  <a16:creationId xmlns:a16="http://schemas.microsoft.com/office/drawing/2014/main" id="{8D2EA9BB-EB1A-654F-B5BA-B6F414326A2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Freeform 2">
              <a:extLst>
                <a:ext uri="{FF2B5EF4-FFF2-40B4-BE49-F238E27FC236}">
                  <a16:creationId xmlns:a16="http://schemas.microsoft.com/office/drawing/2014/main" id="{F7D2541A-12BF-8342-B4A7-C77A3D9C690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1" name="Freeform 3">
              <a:extLst>
                <a:ext uri="{FF2B5EF4-FFF2-40B4-BE49-F238E27FC236}">
                  <a16:creationId xmlns:a16="http://schemas.microsoft.com/office/drawing/2014/main" id="{68A70723-748D-6047-BA93-A46A5025E0C8}"/>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Picture Placeholder 2">
            <a:extLst>
              <a:ext uri="{FF2B5EF4-FFF2-40B4-BE49-F238E27FC236}">
                <a16:creationId xmlns:a16="http://schemas.microsoft.com/office/drawing/2014/main" id="{6884044C-980B-5E4D-BDE7-D2AA46A01350}"/>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itle 1">
            <a:extLst>
              <a:ext uri="{FF2B5EF4-FFF2-40B4-BE49-F238E27FC236}">
                <a16:creationId xmlns:a16="http://schemas.microsoft.com/office/drawing/2014/main" id="{2CDC7E9E-CB74-064B-B7D5-E0629B9429B3}"/>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4" name="Text Placeholder 7">
            <a:extLst>
              <a:ext uri="{FF2B5EF4-FFF2-40B4-BE49-F238E27FC236}">
                <a16:creationId xmlns:a16="http://schemas.microsoft.com/office/drawing/2014/main" id="{237AE49F-99A9-3142-B280-7D058471BE83}"/>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4"/>
                </a:solidFill>
              </a:defRPr>
            </a:lvl1pPr>
          </a:lstStyle>
          <a:p>
            <a:pPr lvl="0"/>
            <a:r>
              <a:rPr lang="en-US" noProof="0" dirty="0"/>
              <a:t>Name and title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733176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amp; headshot - orange">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B95543-7C95-C14B-9454-7E025B897F6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4" name="Grouper 649">
            <a:extLst>
              <a:ext uri="{FF2B5EF4-FFF2-40B4-BE49-F238E27FC236}">
                <a16:creationId xmlns:a16="http://schemas.microsoft.com/office/drawing/2014/main" id="{727521A9-0067-3D44-9D73-9FCD8C7CE1F9}"/>
              </a:ext>
            </a:extLst>
          </p:cNvPr>
          <p:cNvGrpSpPr/>
          <p:nvPr userDrawn="1"/>
        </p:nvGrpSpPr>
        <p:grpSpPr>
          <a:xfrm>
            <a:off x="6999515" y="1306122"/>
            <a:ext cx="4288970" cy="4179427"/>
            <a:chOff x="2826703" y="3384868"/>
            <a:chExt cx="342358" cy="343287"/>
          </a:xfrm>
          <a:solidFill>
            <a:schemeClr val="bg2">
              <a:lumMod val="75000"/>
            </a:schemeClr>
          </a:solidFill>
        </p:grpSpPr>
        <p:sp>
          <p:nvSpPr>
            <p:cNvPr id="15" name="Freeform 1">
              <a:extLst>
                <a:ext uri="{FF2B5EF4-FFF2-40B4-BE49-F238E27FC236}">
                  <a16:creationId xmlns:a16="http://schemas.microsoft.com/office/drawing/2014/main" id="{19FE64F5-39FE-454B-B4B4-0F8AD37620CF}"/>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6" name="Freeform 2">
              <a:extLst>
                <a:ext uri="{FF2B5EF4-FFF2-40B4-BE49-F238E27FC236}">
                  <a16:creationId xmlns:a16="http://schemas.microsoft.com/office/drawing/2014/main" id="{D3808713-5844-7B41-8622-09B95F607655}"/>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3">
              <a:extLst>
                <a:ext uri="{FF2B5EF4-FFF2-40B4-BE49-F238E27FC236}">
                  <a16:creationId xmlns:a16="http://schemas.microsoft.com/office/drawing/2014/main" id="{163BA729-A363-4547-8AE7-63753FA84973}"/>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8" name="Picture Placeholder 2">
            <a:extLst>
              <a:ext uri="{FF2B5EF4-FFF2-40B4-BE49-F238E27FC236}">
                <a16:creationId xmlns:a16="http://schemas.microsoft.com/office/drawing/2014/main" id="{6667602D-6CB5-D144-814C-FD18DE479695}"/>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1">
            <a:extLst>
              <a:ext uri="{FF2B5EF4-FFF2-40B4-BE49-F238E27FC236}">
                <a16:creationId xmlns:a16="http://schemas.microsoft.com/office/drawing/2014/main" id="{DCACCBB4-34F3-F94C-A8B7-59C86C3DA3BA}"/>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tx1"/>
                </a:solidFill>
                <a:effectLst/>
              </a:defRPr>
            </a:lvl1pPr>
          </a:lstStyle>
          <a:p>
            <a:r>
              <a:rPr lang="en-GB" dirty="0"/>
              <a:t>Quote here</a:t>
            </a:r>
          </a:p>
        </p:txBody>
      </p:sp>
      <p:sp>
        <p:nvSpPr>
          <p:cNvPr id="12" name="Text Placeholder 7">
            <a:extLst>
              <a:ext uri="{FF2B5EF4-FFF2-40B4-BE49-F238E27FC236}">
                <a16:creationId xmlns:a16="http://schemas.microsoft.com/office/drawing/2014/main" id="{267B4E98-D78E-5B49-9E18-DF8EE3C09995}"/>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bg1"/>
                </a:solidFill>
              </a:defRPr>
            </a:lvl1pPr>
          </a:lstStyle>
          <a:p>
            <a:pPr lvl="0"/>
            <a:r>
              <a:rPr lang="en-US" noProof="0" dirty="0"/>
              <a:t>Name and title here</a:t>
            </a:r>
          </a:p>
        </p:txBody>
      </p:sp>
      <p:pic>
        <p:nvPicPr>
          <p:cNvPr id="19" name="Picture 18">
            <a:extLst>
              <a:ext uri="{FF2B5EF4-FFF2-40B4-BE49-F238E27FC236}">
                <a16:creationId xmlns:a16="http://schemas.microsoft.com/office/drawing/2014/main" id="{1211CC38-4F65-7B49-914A-A7A9ED11C74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1"/>
          </a:solidFill>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196790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mp; headshot - navy">
    <p:bg>
      <p:bgPr>
        <a:solidFill>
          <a:schemeClr val="accent4"/>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7309CE-F264-D64A-8139-E8F205564F30}"/>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er 649">
            <a:extLst>
              <a:ext uri="{FF2B5EF4-FFF2-40B4-BE49-F238E27FC236}">
                <a16:creationId xmlns:a16="http://schemas.microsoft.com/office/drawing/2014/main" id="{438038A1-96A2-7845-810A-26691023FECD}"/>
              </a:ext>
            </a:extLst>
          </p:cNvPr>
          <p:cNvGrpSpPr/>
          <p:nvPr userDrawn="1"/>
        </p:nvGrpSpPr>
        <p:grpSpPr>
          <a:xfrm>
            <a:off x="6999515" y="1306122"/>
            <a:ext cx="4288970" cy="4179427"/>
            <a:chOff x="2826703" y="3384868"/>
            <a:chExt cx="342358" cy="343287"/>
          </a:xfrm>
          <a:solidFill>
            <a:schemeClr val="bg2">
              <a:lumMod val="75000"/>
            </a:schemeClr>
          </a:solidFill>
        </p:grpSpPr>
        <p:sp>
          <p:nvSpPr>
            <p:cNvPr id="16" name="Freeform 1">
              <a:extLst>
                <a:ext uri="{FF2B5EF4-FFF2-40B4-BE49-F238E27FC236}">
                  <a16:creationId xmlns:a16="http://schemas.microsoft.com/office/drawing/2014/main" id="{B7D3C8B2-8D62-B74A-AE51-2653B3CFE617}"/>
                </a:ext>
              </a:extLst>
            </p:cNvPr>
            <p:cNvSpPr>
              <a:spLocks noChangeArrowheads="1"/>
            </p:cNvSpPr>
            <p:nvPr/>
          </p:nvSpPr>
          <p:spPr bwMode="auto">
            <a:xfrm>
              <a:off x="2906078" y="3384868"/>
              <a:ext cx="190697" cy="223388"/>
            </a:xfrm>
            <a:custGeom>
              <a:avLst/>
              <a:gdLst>
                <a:gd name="T0" fmla="*/ 2147483646 w 464"/>
                <a:gd name="T1" fmla="*/ 2147483646 h 543"/>
                <a:gd name="T2" fmla="*/ 2147483646 w 464"/>
                <a:gd name="T3" fmla="*/ 2147483646 h 543"/>
                <a:gd name="T4" fmla="*/ 649006612 w 464"/>
                <a:gd name="T5" fmla="*/ 2147483646 h 543"/>
                <a:gd name="T6" fmla="*/ 2147483646 w 464"/>
                <a:gd name="T7" fmla="*/ 139526746 h 543"/>
                <a:gd name="T8" fmla="*/ 2147483646 w 464"/>
                <a:gd name="T9" fmla="*/ 2147483646 h 543"/>
                <a:gd name="T10" fmla="*/ 2147483646 w 464"/>
                <a:gd name="T11" fmla="*/ 2147483646 h 543"/>
                <a:gd name="T12" fmla="*/ 2147483646 w 464"/>
                <a:gd name="T13" fmla="*/ 2147483646 h 543"/>
                <a:gd name="T14" fmla="*/ 2147483646 w 464"/>
                <a:gd name="T15" fmla="*/ 2147483646 h 543"/>
                <a:gd name="T16" fmla="*/ 2147483646 w 464"/>
                <a:gd name="T17" fmla="*/ 2147483646 h 543"/>
                <a:gd name="T18" fmla="*/ 2147483646 w 464"/>
                <a:gd name="T19" fmla="*/ 2147483646 h 543"/>
                <a:gd name="T20" fmla="*/ 2147483646 w 464"/>
                <a:gd name="T21" fmla="*/ 2147483646 h 543"/>
                <a:gd name="T22" fmla="*/ 2147483646 w 464"/>
                <a:gd name="T23" fmla="*/ 2147483646 h 543"/>
                <a:gd name="T24" fmla="*/ 2147483646 w 464"/>
                <a:gd name="T25" fmla="*/ 2147483646 h 543"/>
                <a:gd name="T26" fmla="*/ 2147483646 w 464"/>
                <a:gd name="T27" fmla="*/ 2147483646 h 543"/>
                <a:gd name="T28" fmla="*/ 2147483646 w 464"/>
                <a:gd name="T29" fmla="*/ 2147483646 h 543"/>
                <a:gd name="T30" fmla="*/ 2147483646 w 464"/>
                <a:gd name="T31" fmla="*/ 2147483646 h 543"/>
                <a:gd name="T32" fmla="*/ 2147483646 w 464"/>
                <a:gd name="T33" fmla="*/ 2147483646 h 543"/>
                <a:gd name="T34" fmla="*/ 2147483646 w 464"/>
                <a:gd name="T35" fmla="*/ 2147483646 h 543"/>
                <a:gd name="T36" fmla="*/ 2147483646 w 464"/>
                <a:gd name="T37" fmla="*/ 2147483646 h 543"/>
                <a:gd name="T38" fmla="*/ 2147483646 w 464"/>
                <a:gd name="T39" fmla="*/ 2147483646 h 543"/>
                <a:gd name="T40" fmla="*/ 2147483646 w 464"/>
                <a:gd name="T41" fmla="*/ 2147483646 h 543"/>
                <a:gd name="T42" fmla="*/ 2147483646 w 464"/>
                <a:gd name="T43" fmla="*/ 2147483646 h 543"/>
                <a:gd name="T44" fmla="*/ 2147483646 w 464"/>
                <a:gd name="T45" fmla="*/ 2147483646 h 5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4" h="543">
                  <a:moveTo>
                    <a:pt x="231" y="542"/>
                  </a:moveTo>
                  <a:cubicBezTo>
                    <a:pt x="169" y="539"/>
                    <a:pt x="118" y="516"/>
                    <a:pt x="79" y="479"/>
                  </a:cubicBezTo>
                  <a:cubicBezTo>
                    <a:pt x="0" y="389"/>
                    <a:pt x="11" y="237"/>
                    <a:pt x="14" y="220"/>
                  </a:cubicBezTo>
                  <a:cubicBezTo>
                    <a:pt x="22" y="42"/>
                    <a:pt x="155" y="0"/>
                    <a:pt x="231" y="3"/>
                  </a:cubicBezTo>
                  <a:cubicBezTo>
                    <a:pt x="307" y="0"/>
                    <a:pt x="440" y="42"/>
                    <a:pt x="448" y="220"/>
                  </a:cubicBezTo>
                  <a:cubicBezTo>
                    <a:pt x="451" y="237"/>
                    <a:pt x="463" y="389"/>
                    <a:pt x="384" y="477"/>
                  </a:cubicBezTo>
                  <a:cubicBezTo>
                    <a:pt x="350" y="519"/>
                    <a:pt x="296" y="539"/>
                    <a:pt x="237" y="542"/>
                  </a:cubicBezTo>
                  <a:lnTo>
                    <a:pt x="231" y="542"/>
                  </a:lnTo>
                  <a:close/>
                  <a:moveTo>
                    <a:pt x="84" y="225"/>
                  </a:moveTo>
                  <a:cubicBezTo>
                    <a:pt x="82" y="248"/>
                    <a:pt x="76" y="367"/>
                    <a:pt x="132" y="431"/>
                  </a:cubicBezTo>
                  <a:cubicBezTo>
                    <a:pt x="155" y="457"/>
                    <a:pt x="189" y="471"/>
                    <a:pt x="231" y="471"/>
                  </a:cubicBezTo>
                  <a:lnTo>
                    <a:pt x="234" y="471"/>
                  </a:lnTo>
                  <a:cubicBezTo>
                    <a:pt x="276" y="471"/>
                    <a:pt x="310" y="460"/>
                    <a:pt x="333" y="431"/>
                  </a:cubicBezTo>
                  <a:cubicBezTo>
                    <a:pt x="355" y="403"/>
                    <a:pt x="384" y="347"/>
                    <a:pt x="381" y="231"/>
                  </a:cubicBezTo>
                  <a:cubicBezTo>
                    <a:pt x="381" y="225"/>
                    <a:pt x="381" y="225"/>
                    <a:pt x="381" y="223"/>
                  </a:cubicBezTo>
                  <a:cubicBezTo>
                    <a:pt x="378" y="169"/>
                    <a:pt x="361" y="127"/>
                    <a:pt x="333" y="101"/>
                  </a:cubicBezTo>
                  <a:cubicBezTo>
                    <a:pt x="293" y="67"/>
                    <a:pt x="242" y="67"/>
                    <a:pt x="234" y="67"/>
                  </a:cubicBezTo>
                  <a:lnTo>
                    <a:pt x="231" y="67"/>
                  </a:lnTo>
                  <a:cubicBezTo>
                    <a:pt x="231" y="67"/>
                    <a:pt x="228" y="67"/>
                    <a:pt x="226" y="67"/>
                  </a:cubicBezTo>
                  <a:cubicBezTo>
                    <a:pt x="209" y="67"/>
                    <a:pt x="166" y="70"/>
                    <a:pt x="132" y="101"/>
                  </a:cubicBezTo>
                  <a:cubicBezTo>
                    <a:pt x="104" y="130"/>
                    <a:pt x="87" y="169"/>
                    <a:pt x="84"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7" name="Freeform 2">
              <a:extLst>
                <a:ext uri="{FF2B5EF4-FFF2-40B4-BE49-F238E27FC236}">
                  <a16:creationId xmlns:a16="http://schemas.microsoft.com/office/drawing/2014/main" id="{89EE3FE2-553D-B04C-BEDA-40F666FDE87F}"/>
                </a:ext>
              </a:extLst>
            </p:cNvPr>
            <p:cNvSpPr>
              <a:spLocks noChangeArrowheads="1"/>
            </p:cNvSpPr>
            <p:nvPr/>
          </p:nvSpPr>
          <p:spPr bwMode="auto">
            <a:xfrm>
              <a:off x="3034665" y="3573780"/>
              <a:ext cx="134396" cy="154375"/>
            </a:xfrm>
            <a:custGeom>
              <a:avLst/>
              <a:gdLst>
                <a:gd name="T0" fmla="*/ 2147483646 w 326"/>
                <a:gd name="T1" fmla="*/ 2147483646 h 376"/>
                <a:gd name="T2" fmla="*/ 2147483646 w 326"/>
                <a:gd name="T3" fmla="*/ 2147483646 h 376"/>
                <a:gd name="T4" fmla="*/ 2147483646 w 326"/>
                <a:gd name="T5" fmla="*/ 2147483646 h 376"/>
                <a:gd name="T6" fmla="*/ 2147483646 w 326"/>
                <a:gd name="T7" fmla="*/ 2147483646 h 376"/>
                <a:gd name="T8" fmla="*/ 2147483646 w 326"/>
                <a:gd name="T9" fmla="*/ 2147483646 h 376"/>
                <a:gd name="T10" fmla="*/ 2147483646 w 326"/>
                <a:gd name="T11" fmla="*/ 2147483646 h 376"/>
                <a:gd name="T12" fmla="*/ 2147483646 w 326"/>
                <a:gd name="T13" fmla="*/ 2147483646 h 376"/>
                <a:gd name="T14" fmla="*/ 2147483646 w 326"/>
                <a:gd name="T15" fmla="*/ 2147483646 h 376"/>
                <a:gd name="T16" fmla="*/ 2147483646 w 326"/>
                <a:gd name="T17" fmla="*/ 2147483646 h 376"/>
                <a:gd name="T18" fmla="*/ 795486287 w 326"/>
                <a:gd name="T19" fmla="*/ 2147483646 h 376"/>
                <a:gd name="T20" fmla="*/ 421116885 w 326"/>
                <a:gd name="T21" fmla="*/ 785767301 h 376"/>
                <a:gd name="T22" fmla="*/ 2147483646 w 326"/>
                <a:gd name="T23" fmla="*/ 369765290 h 376"/>
                <a:gd name="T24" fmla="*/ 2147483646 w 326"/>
                <a:gd name="T25" fmla="*/ 508475453 h 376"/>
                <a:gd name="T26" fmla="*/ 2147483646 w 326"/>
                <a:gd name="T27" fmla="*/ 2147483646 h 3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6" h="376">
                  <a:moveTo>
                    <a:pt x="223" y="84"/>
                  </a:moveTo>
                  <a:cubicBezTo>
                    <a:pt x="291" y="101"/>
                    <a:pt x="325" y="163"/>
                    <a:pt x="325" y="259"/>
                  </a:cubicBezTo>
                  <a:cubicBezTo>
                    <a:pt x="325" y="313"/>
                    <a:pt x="319" y="341"/>
                    <a:pt x="313" y="352"/>
                  </a:cubicBezTo>
                  <a:cubicBezTo>
                    <a:pt x="308" y="366"/>
                    <a:pt x="294" y="375"/>
                    <a:pt x="282" y="375"/>
                  </a:cubicBezTo>
                  <a:cubicBezTo>
                    <a:pt x="277" y="375"/>
                    <a:pt x="274" y="375"/>
                    <a:pt x="268" y="372"/>
                  </a:cubicBezTo>
                  <a:cubicBezTo>
                    <a:pt x="251" y="366"/>
                    <a:pt x="243" y="347"/>
                    <a:pt x="249" y="330"/>
                  </a:cubicBezTo>
                  <a:cubicBezTo>
                    <a:pt x="251" y="321"/>
                    <a:pt x="254" y="287"/>
                    <a:pt x="254" y="262"/>
                  </a:cubicBezTo>
                  <a:lnTo>
                    <a:pt x="254" y="259"/>
                  </a:lnTo>
                  <a:cubicBezTo>
                    <a:pt x="257" y="231"/>
                    <a:pt x="257" y="163"/>
                    <a:pt x="206" y="149"/>
                  </a:cubicBezTo>
                  <a:cubicBezTo>
                    <a:pt x="105" y="124"/>
                    <a:pt x="23" y="67"/>
                    <a:pt x="17" y="62"/>
                  </a:cubicBezTo>
                  <a:cubicBezTo>
                    <a:pt x="3" y="53"/>
                    <a:pt x="0" y="31"/>
                    <a:pt x="9" y="17"/>
                  </a:cubicBezTo>
                  <a:cubicBezTo>
                    <a:pt x="20" y="2"/>
                    <a:pt x="40" y="0"/>
                    <a:pt x="54" y="8"/>
                  </a:cubicBezTo>
                  <a:cubicBezTo>
                    <a:pt x="57" y="8"/>
                    <a:pt x="57" y="8"/>
                    <a:pt x="59" y="11"/>
                  </a:cubicBezTo>
                  <a:cubicBezTo>
                    <a:pt x="116" y="48"/>
                    <a:pt x="172" y="70"/>
                    <a:pt x="223" y="8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sp>
          <p:nvSpPr>
            <p:cNvPr id="18" name="Freeform 3">
              <a:extLst>
                <a:ext uri="{FF2B5EF4-FFF2-40B4-BE49-F238E27FC236}">
                  <a16:creationId xmlns:a16="http://schemas.microsoft.com/office/drawing/2014/main" id="{7875B810-D477-D446-B220-8FB937D809BD}"/>
                </a:ext>
              </a:extLst>
            </p:cNvPr>
            <p:cNvSpPr>
              <a:spLocks noChangeArrowheads="1"/>
            </p:cNvSpPr>
            <p:nvPr/>
          </p:nvSpPr>
          <p:spPr bwMode="auto">
            <a:xfrm>
              <a:off x="2826703" y="3573780"/>
              <a:ext cx="134396" cy="154375"/>
            </a:xfrm>
            <a:custGeom>
              <a:avLst/>
              <a:gdLst>
                <a:gd name="T0" fmla="*/ 2147483646 w 326"/>
                <a:gd name="T1" fmla="*/ 0 h 377"/>
                <a:gd name="T2" fmla="*/ 2147483646 w 326"/>
                <a:gd name="T3" fmla="*/ 687826948 h 377"/>
                <a:gd name="T4" fmla="*/ 2147483646 w 326"/>
                <a:gd name="T5" fmla="*/ 1696571537 h 377"/>
                <a:gd name="T6" fmla="*/ 2147483646 w 326"/>
                <a:gd name="T7" fmla="*/ 2147483646 h 377"/>
                <a:gd name="T8" fmla="*/ 2147483646 w 326"/>
                <a:gd name="T9" fmla="*/ 2147483646 h 377"/>
                <a:gd name="T10" fmla="*/ 2147483646 w 326"/>
                <a:gd name="T11" fmla="*/ 2147483646 h 377"/>
                <a:gd name="T12" fmla="*/ 2147483646 w 326"/>
                <a:gd name="T13" fmla="*/ 2147483646 h 377"/>
                <a:gd name="T14" fmla="*/ 2147483646 w 326"/>
                <a:gd name="T15" fmla="*/ 2147483646 h 377"/>
                <a:gd name="T16" fmla="*/ 2147483646 w 326"/>
                <a:gd name="T17" fmla="*/ 2147483646 h 377"/>
                <a:gd name="T18" fmla="*/ 2147483646 w 326"/>
                <a:gd name="T19" fmla="*/ 2147483646 h 377"/>
                <a:gd name="T20" fmla="*/ 2147483646 w 326"/>
                <a:gd name="T21" fmla="*/ 2147483646 h 377"/>
                <a:gd name="T22" fmla="*/ 795486287 w 326"/>
                <a:gd name="T23" fmla="*/ 2147483646 h 377"/>
                <a:gd name="T24" fmla="*/ 280744710 w 326"/>
                <a:gd name="T25" fmla="*/ 2147483646 h 377"/>
                <a:gd name="T26" fmla="*/ 2147483646 w 326"/>
                <a:gd name="T27" fmla="*/ 2147483646 h 377"/>
                <a:gd name="T28" fmla="*/ 2147483646 w 326"/>
                <a:gd name="T29" fmla="*/ 412645057 h 377"/>
                <a:gd name="T30" fmla="*/ 2147483646 w 326"/>
                <a:gd name="T31" fmla="*/ 275181891 h 377"/>
                <a:gd name="T32" fmla="*/ 2147483646 w 326"/>
                <a:gd name="T33" fmla="*/ 0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377">
                  <a:moveTo>
                    <a:pt x="294" y="0"/>
                  </a:moveTo>
                  <a:cubicBezTo>
                    <a:pt x="302" y="3"/>
                    <a:pt x="311" y="6"/>
                    <a:pt x="317" y="15"/>
                  </a:cubicBezTo>
                  <a:cubicBezTo>
                    <a:pt x="322" y="20"/>
                    <a:pt x="325" y="29"/>
                    <a:pt x="322" y="37"/>
                  </a:cubicBezTo>
                  <a:cubicBezTo>
                    <a:pt x="322" y="46"/>
                    <a:pt x="317" y="54"/>
                    <a:pt x="308" y="60"/>
                  </a:cubicBezTo>
                  <a:cubicBezTo>
                    <a:pt x="305" y="65"/>
                    <a:pt x="221" y="122"/>
                    <a:pt x="119" y="147"/>
                  </a:cubicBezTo>
                  <a:cubicBezTo>
                    <a:pt x="85" y="156"/>
                    <a:pt x="68" y="192"/>
                    <a:pt x="71" y="257"/>
                  </a:cubicBezTo>
                  <a:lnTo>
                    <a:pt x="71" y="260"/>
                  </a:lnTo>
                  <a:cubicBezTo>
                    <a:pt x="71" y="285"/>
                    <a:pt x="71" y="316"/>
                    <a:pt x="77" y="328"/>
                  </a:cubicBezTo>
                  <a:cubicBezTo>
                    <a:pt x="79" y="339"/>
                    <a:pt x="79" y="348"/>
                    <a:pt x="77" y="356"/>
                  </a:cubicBezTo>
                  <a:cubicBezTo>
                    <a:pt x="74" y="364"/>
                    <a:pt x="68" y="370"/>
                    <a:pt x="60" y="373"/>
                  </a:cubicBezTo>
                  <a:cubicBezTo>
                    <a:pt x="57" y="376"/>
                    <a:pt x="51" y="376"/>
                    <a:pt x="48" y="376"/>
                  </a:cubicBezTo>
                  <a:cubicBezTo>
                    <a:pt x="34" y="376"/>
                    <a:pt x="23" y="367"/>
                    <a:pt x="17" y="353"/>
                  </a:cubicBezTo>
                  <a:cubicBezTo>
                    <a:pt x="6" y="325"/>
                    <a:pt x="6" y="274"/>
                    <a:pt x="6" y="260"/>
                  </a:cubicBezTo>
                  <a:cubicBezTo>
                    <a:pt x="0" y="164"/>
                    <a:pt x="37" y="99"/>
                    <a:pt x="105" y="82"/>
                  </a:cubicBezTo>
                  <a:cubicBezTo>
                    <a:pt x="156" y="68"/>
                    <a:pt x="209" y="43"/>
                    <a:pt x="266" y="9"/>
                  </a:cubicBezTo>
                  <a:cubicBezTo>
                    <a:pt x="269" y="9"/>
                    <a:pt x="271" y="6"/>
                    <a:pt x="271" y="6"/>
                  </a:cubicBezTo>
                  <a:cubicBezTo>
                    <a:pt x="277" y="0"/>
                    <a:pt x="285" y="0"/>
                    <a:pt x="29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9" name="Picture Placeholder 2">
            <a:extLst>
              <a:ext uri="{FF2B5EF4-FFF2-40B4-BE49-F238E27FC236}">
                <a16:creationId xmlns:a16="http://schemas.microsoft.com/office/drawing/2014/main" id="{72719101-0837-8C46-9E05-399126C5FDE3}"/>
              </a:ext>
            </a:extLst>
          </p:cNvPr>
          <p:cNvSpPr>
            <a:spLocks noGrp="1"/>
          </p:cNvSpPr>
          <p:nvPr>
            <p:ph type="pic" sz="quarter" idx="14" hasCustomPrompt="1"/>
          </p:nvPr>
        </p:nvSpPr>
        <p:spPr>
          <a:xfrm>
            <a:off x="6096000" y="0"/>
            <a:ext cx="6096000" cy="6858000"/>
          </a:xfrm>
          <a:ln>
            <a:noFill/>
          </a:ln>
        </p:spPr>
        <p:txBody>
          <a:bodyPr anchor="ctr" anchorCtr="0"/>
          <a:lstStyle>
            <a:lvl1pPr marL="0" indent="0" algn="ctr">
              <a:buNone/>
              <a:defRPr sz="1800"/>
            </a:lvl1pPr>
          </a:lstStyle>
          <a:p>
            <a:r>
              <a:rPr lang="en-US" dirty="0"/>
              <a:t>Click to insert headshot here</a:t>
            </a:r>
          </a:p>
        </p:txBody>
      </p:sp>
      <p:sp>
        <p:nvSpPr>
          <p:cNvPr id="4" name="Footer Placeholder 3"/>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itle 1">
            <a:extLst>
              <a:ext uri="{FF2B5EF4-FFF2-40B4-BE49-F238E27FC236}">
                <a16:creationId xmlns:a16="http://schemas.microsoft.com/office/drawing/2014/main" id="{F5F35265-FD79-1745-8A08-D93C550B5320}"/>
              </a:ext>
            </a:extLst>
          </p:cNvPr>
          <p:cNvSpPr>
            <a:spLocks noGrp="1"/>
          </p:cNvSpPr>
          <p:nvPr>
            <p:ph type="title" hasCustomPrompt="1"/>
          </p:nvPr>
        </p:nvSpPr>
        <p:spPr>
          <a:xfrm>
            <a:off x="600075" y="577997"/>
            <a:ext cx="4914901" cy="3893130"/>
          </a:xfrm>
        </p:spPr>
        <p:txBody>
          <a:bodyPr anchor="b" anchorCtr="0">
            <a:normAutofit/>
          </a:bodyPr>
          <a:lstStyle>
            <a:lvl1pPr marL="0" marR="0" indent="0" algn="l" defTabSz="1063173" rtl="0" eaLnBrk="1" fontAlgn="auto" latinLnBrk="0" hangingPunct="1">
              <a:lnSpc>
                <a:spcPct val="85000"/>
              </a:lnSpc>
              <a:spcBef>
                <a:spcPct val="0"/>
              </a:spcBef>
              <a:spcAft>
                <a:spcPts val="0"/>
              </a:spcAft>
              <a:buClrTx/>
              <a:buSzTx/>
              <a:buFontTx/>
              <a:buNone/>
              <a:tabLst/>
              <a:defRPr lang="en-GB" sz="3600" b="1" i="0" u="none" strike="noStrike" smtClean="0">
                <a:solidFill>
                  <a:schemeClr val="bg1"/>
                </a:solidFill>
                <a:effectLst/>
              </a:defRPr>
            </a:lvl1pPr>
          </a:lstStyle>
          <a:p>
            <a:r>
              <a:rPr lang="en-GB" dirty="0"/>
              <a:t>Quote here</a:t>
            </a:r>
          </a:p>
        </p:txBody>
      </p:sp>
      <p:sp>
        <p:nvSpPr>
          <p:cNvPr id="13" name="Text Placeholder 7">
            <a:extLst>
              <a:ext uri="{FF2B5EF4-FFF2-40B4-BE49-F238E27FC236}">
                <a16:creationId xmlns:a16="http://schemas.microsoft.com/office/drawing/2014/main" id="{F4DEEEC2-24A0-1A40-80F2-230E21DCB704}"/>
              </a:ext>
            </a:extLst>
          </p:cNvPr>
          <p:cNvSpPr>
            <a:spLocks noGrp="1"/>
          </p:cNvSpPr>
          <p:nvPr>
            <p:ph type="body" sz="quarter" idx="13" hasCustomPrompt="1"/>
          </p:nvPr>
        </p:nvSpPr>
        <p:spPr>
          <a:xfrm>
            <a:off x="605758" y="4644123"/>
            <a:ext cx="4888987" cy="1443926"/>
          </a:xfrm>
          <a:prstGeom prst="rect">
            <a:avLst/>
          </a:prstGeom>
        </p:spPr>
        <p:txBody>
          <a:bodyPr anchor="t" anchorCtr="0">
            <a:normAutofit/>
          </a:bodyPr>
          <a:lstStyle>
            <a:lvl1pPr marL="0" indent="0">
              <a:lnSpc>
                <a:spcPct val="85000"/>
              </a:lnSpc>
              <a:spcBef>
                <a:spcPts val="0"/>
              </a:spcBef>
              <a:buNone/>
              <a:defRPr sz="2400" b="1" baseline="0">
                <a:solidFill>
                  <a:schemeClr val="accent1"/>
                </a:solidFill>
              </a:defRPr>
            </a:lvl1pPr>
          </a:lstStyle>
          <a:p>
            <a:pPr lvl="0"/>
            <a:r>
              <a:rPr lang="en-US" noProof="0" dirty="0"/>
              <a:t>Name and title here</a:t>
            </a:r>
          </a:p>
        </p:txBody>
      </p:sp>
      <p:pic>
        <p:nvPicPr>
          <p:cNvPr id="20" name="Picture 19">
            <a:extLst>
              <a:ext uri="{FF2B5EF4-FFF2-40B4-BE49-F238E27FC236}">
                <a16:creationId xmlns:a16="http://schemas.microsoft.com/office/drawing/2014/main" id="{75B84438-9BCE-B045-809B-2623DD89B43B}"/>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437756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ypography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851890DD-4110-1447-9673-797E1F76F746}"/>
              </a:ext>
            </a:extLst>
          </p:cNvPr>
          <p:cNvSpPr>
            <a:spLocks noGrp="1"/>
          </p:cNvSpPr>
          <p:nvPr>
            <p:ph type="title" hasCustomPrompt="1"/>
          </p:nvPr>
        </p:nvSpPr>
        <p:spPr>
          <a:xfrm>
            <a:off x="499994" y="649356"/>
            <a:ext cx="11188168" cy="2779644"/>
          </a:xfrm>
        </p:spPr>
        <p:txBody>
          <a:bodyPr anchor="b" anchorCtr="0"/>
          <a:lstStyle>
            <a:lvl1pPr algn="l">
              <a:lnSpc>
                <a:spcPct val="85000"/>
              </a:lnSpc>
              <a:defRPr sz="8800">
                <a:solidFill>
                  <a:schemeClr val="accent4"/>
                </a:solidFill>
              </a:defRPr>
            </a:lvl1pPr>
          </a:lstStyle>
          <a:p>
            <a:r>
              <a:rPr lang="en-US" dirty="0"/>
              <a:t>Large text </a:t>
            </a:r>
            <a:br>
              <a:rPr lang="en-US" dirty="0"/>
            </a:br>
            <a:r>
              <a:rPr lang="en-US" dirty="0"/>
              <a:t>to highlight</a:t>
            </a:r>
            <a:endParaRPr lang="en-GB" dirty="0"/>
          </a:p>
        </p:txBody>
      </p:sp>
      <p:sp>
        <p:nvSpPr>
          <p:cNvPr id="8" name="Text Placeholder 7">
            <a:extLst>
              <a:ext uri="{FF2B5EF4-FFF2-40B4-BE49-F238E27FC236}">
                <a16:creationId xmlns:a16="http://schemas.microsoft.com/office/drawing/2014/main" id="{60921E3F-585E-A54E-8766-851005CF7C23}"/>
              </a:ext>
            </a:extLst>
          </p:cNvPr>
          <p:cNvSpPr>
            <a:spLocks noGrp="1"/>
          </p:cNvSpPr>
          <p:nvPr>
            <p:ph type="body" sz="quarter" idx="17" hasCustomPrompt="1"/>
          </p:nvPr>
        </p:nvSpPr>
        <p:spPr>
          <a:xfrm>
            <a:off x="499995" y="3428999"/>
            <a:ext cx="11188168" cy="2613991"/>
          </a:xfrm>
          <a:prstGeom prst="rect">
            <a:avLst/>
          </a:prstGeom>
        </p:spPr>
        <p:txBody>
          <a:bodyPr anchor="t" anchorCtr="0"/>
          <a:lstStyle>
            <a:lvl1pPr marL="0" marR="0" indent="0" algn="l" defTabSz="228600" rtl="0" eaLnBrk="1" fontAlgn="auto" latinLnBrk="0" hangingPunct="1">
              <a:lnSpc>
                <a:spcPct val="85000"/>
              </a:lnSpc>
              <a:spcBef>
                <a:spcPts val="0"/>
              </a:spcBef>
              <a:spcAft>
                <a:spcPts val="0"/>
              </a:spcAft>
              <a:buClrTx/>
              <a:buSzTx/>
              <a:buFontTx/>
              <a:buNone/>
              <a:tabLst/>
              <a:defRPr sz="6000" b="1" baseline="0">
                <a:solidFill>
                  <a:schemeClr val="tx1"/>
                </a:solidFill>
              </a:defRPr>
            </a:lvl1pPr>
          </a:lstStyle>
          <a:p>
            <a:pPr lvl="0"/>
            <a:r>
              <a:rPr lang="en-US" noProof="0" dirty="0"/>
              <a:t>Smaller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4078776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creenshot laptop - white">
    <p:spTree>
      <p:nvGrpSpPr>
        <p:cNvPr id="1" name=""/>
        <p:cNvGrpSpPr/>
        <p:nvPr/>
      </p:nvGrpSpPr>
      <p:grpSpPr>
        <a:xfrm>
          <a:off x="0" y="0"/>
          <a:ext cx="0" cy="0"/>
          <a:chOff x="0" y="0"/>
          <a:chExt cx="0" cy="0"/>
        </a:xfrm>
      </p:grpSpPr>
      <p:pic>
        <p:nvPicPr>
          <p:cNvPr id="5122" name="Picture 2" descr="C:\Users\utxh302\Desktop\PPT cover imagery\macbook-pro.png"/>
          <p:cNvPicPr>
            <a:picLocks noChangeAspect="1" noChangeArrowheads="1"/>
          </p:cNvPicPr>
          <p:nvPr/>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p:cNvSpPr>
            <a:spLocks noGrp="1"/>
          </p:cNvSpPr>
          <p:nvPr>
            <p:ph type="title"/>
          </p:nvPr>
        </p:nvSpPr>
        <p:spPr>
          <a:xfrm>
            <a:off x="499994" y="649357"/>
            <a:ext cx="3674441" cy="2780657"/>
          </a:xfrm>
        </p:spPr>
        <p:txBody>
          <a:bodyPr anchor="b" anchorCtr="0"/>
          <a:lstStyle>
            <a:lvl1pPr>
              <a:lnSpc>
                <a:spcPct val="85000"/>
              </a:lnSpc>
              <a:defRPr sz="4000">
                <a:solidFill>
                  <a:schemeClr val="accent4"/>
                </a:solidFill>
              </a:defRPr>
            </a:lvl1pPr>
          </a:lstStyle>
          <a:p>
            <a:r>
              <a:rPr lang="en-US"/>
              <a:t>Click to edit Master title style</a:t>
            </a:r>
            <a:endParaRPr lang="en-GB" dirty="0"/>
          </a:p>
        </p:txBody>
      </p:sp>
      <p:sp>
        <p:nvSpPr>
          <p:cNvPr id="7" name="Text Placeholder 7"/>
          <p:cNvSpPr>
            <a:spLocks noGrp="1"/>
          </p:cNvSpPr>
          <p:nvPr>
            <p:ph type="body" sz="quarter" idx="17" hasCustomPrompt="1"/>
          </p:nvPr>
        </p:nvSpPr>
        <p:spPr>
          <a:xfrm>
            <a:off x="499995" y="3527609"/>
            <a:ext cx="3674440" cy="2488878"/>
          </a:xfrm>
          <a:prstGeom prst="rect">
            <a:avLst/>
          </a:prstGeom>
        </p:spPr>
        <p:txBody>
          <a:bodyPr anchor="t"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Picture Placeholder 8"/>
          <p:cNvSpPr>
            <a:spLocks noGrp="1"/>
          </p:cNvSpPr>
          <p:nvPr>
            <p:ph type="pic" sz="quarter" idx="18" hasCustomPrompt="1"/>
          </p:nvPr>
        </p:nvSpPr>
        <p:spPr>
          <a:xfrm>
            <a:off x="5314950" y="1038225"/>
            <a:ext cx="6877050" cy="4305300"/>
          </a:xfrm>
        </p:spPr>
        <p:txBody>
          <a:bodyPr/>
          <a:lstStyle>
            <a:lvl1pPr marL="0" indent="0" algn="ctr">
              <a:buNone/>
              <a:defRPr/>
            </a:lvl1pPr>
          </a:lstStyle>
          <a:p>
            <a:r>
              <a:rPr lang="en-GB" dirty="0"/>
              <a:t>Insert screenshot</a:t>
            </a:r>
          </a:p>
        </p:txBody>
      </p:sp>
      <p:pic>
        <p:nvPicPr>
          <p:cNvPr id="10" name="Picture 2" descr="C:\Users\utxh302\Desktop\PPT cover imagery\macbook-pro.png">
            <a:extLst>
              <a:ext uri="{FF2B5EF4-FFF2-40B4-BE49-F238E27FC236}">
                <a16:creationId xmlns:a16="http://schemas.microsoft.com/office/drawing/2014/main" id="{7257C8B5-5408-D746-A0F9-5A2F66B7CAF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865" r="21205"/>
          <a:stretch/>
        </p:blipFill>
        <p:spPr bwMode="auto">
          <a:xfrm>
            <a:off x="2777385" y="0"/>
            <a:ext cx="9414615" cy="6891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925207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creenshot tablet - whit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6C4880B-3BD6-4642-B0B9-AF5FBB40F288}"/>
              </a:ext>
            </a:extLst>
          </p:cNvPr>
          <p:cNvPicPr>
            <a:picLocks noChangeAspect="1" noChangeArrowheads="1"/>
          </p:cNvPicPr>
          <p:nvPr userDrawn="1"/>
        </p:nvPicPr>
        <p:blipFill rotWithShape="1">
          <a:blip r:embed="rId3"/>
          <a:srcRect b="4790"/>
          <a:stretch/>
        </p:blipFill>
        <p:spPr bwMode="auto">
          <a:xfrm>
            <a:off x="3413625" y="540990"/>
            <a:ext cx="5526385" cy="631701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8"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9" name="Picture Placeholder 8"/>
          <p:cNvSpPr>
            <a:spLocks noGrp="1"/>
          </p:cNvSpPr>
          <p:nvPr>
            <p:ph type="pic" sz="quarter" idx="18" hasCustomPrompt="1"/>
          </p:nvPr>
        </p:nvSpPr>
        <p:spPr>
          <a:xfrm>
            <a:off x="4026258" y="780685"/>
            <a:ext cx="4284398" cy="6077316"/>
          </a:xfrm>
          <a:custGeom>
            <a:avLst/>
            <a:gdLst>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713514 h 6069721"/>
              <a:gd name="connsiteX8" fmla="*/ 713514 w 4280998"/>
              <a:gd name="connsiteY8" fmla="*/ 0 h 6069721"/>
              <a:gd name="connsiteX0" fmla="*/ 713514 w 4280998"/>
              <a:gd name="connsiteY0" fmla="*/ 0 h 6069721"/>
              <a:gd name="connsiteX1" fmla="*/ 3567484 w 4280998"/>
              <a:gd name="connsiteY1" fmla="*/ 0 h 6069721"/>
              <a:gd name="connsiteX2" fmla="*/ 4280998 w 4280998"/>
              <a:gd name="connsiteY2" fmla="*/ 713514 h 6069721"/>
              <a:gd name="connsiteX3" fmla="*/ 4280998 w 4280998"/>
              <a:gd name="connsiteY3" fmla="*/ 6069721 h 6069721"/>
              <a:gd name="connsiteX4" fmla="*/ 4280998 w 4280998"/>
              <a:gd name="connsiteY4" fmla="*/ 6069721 h 6069721"/>
              <a:gd name="connsiteX5" fmla="*/ 0 w 4280998"/>
              <a:gd name="connsiteY5" fmla="*/ 6069721 h 6069721"/>
              <a:gd name="connsiteX6" fmla="*/ 0 w 4280998"/>
              <a:gd name="connsiteY6" fmla="*/ 6069721 h 6069721"/>
              <a:gd name="connsiteX7" fmla="*/ 0 w 4280998"/>
              <a:gd name="connsiteY7" fmla="*/ 409934 h 6069721"/>
              <a:gd name="connsiteX8" fmla="*/ 713514 w 4280998"/>
              <a:gd name="connsiteY8" fmla="*/ 0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409934 h 6069721"/>
              <a:gd name="connsiteX8" fmla="*/ 373545 w 4281185"/>
              <a:gd name="connsiteY8" fmla="*/ 3658 h 6069721"/>
              <a:gd name="connsiteX0" fmla="*/ 373545 w 4281185"/>
              <a:gd name="connsiteY0" fmla="*/ 3658 h 6069721"/>
              <a:gd name="connsiteX1" fmla="*/ 3567671 w 4281185"/>
              <a:gd name="connsiteY1" fmla="*/ 0 h 6069721"/>
              <a:gd name="connsiteX2" fmla="*/ 4281185 w 4281185"/>
              <a:gd name="connsiteY2" fmla="*/ 713514 h 6069721"/>
              <a:gd name="connsiteX3" fmla="*/ 4281185 w 4281185"/>
              <a:gd name="connsiteY3" fmla="*/ 6069721 h 6069721"/>
              <a:gd name="connsiteX4" fmla="*/ 4281185 w 4281185"/>
              <a:gd name="connsiteY4" fmla="*/ 6069721 h 6069721"/>
              <a:gd name="connsiteX5" fmla="*/ 187 w 4281185"/>
              <a:gd name="connsiteY5" fmla="*/ 6069721 h 6069721"/>
              <a:gd name="connsiteX6" fmla="*/ 187 w 4281185"/>
              <a:gd name="connsiteY6" fmla="*/ 6069721 h 6069721"/>
              <a:gd name="connsiteX7" fmla="*/ 187 w 4281185"/>
              <a:gd name="connsiteY7" fmla="*/ 391646 h 6069721"/>
              <a:gd name="connsiteX8" fmla="*/ 373545 w 4281185"/>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91646 h 6069721"/>
              <a:gd name="connsiteX8" fmla="*/ 336524 w 4284398"/>
              <a:gd name="connsiteY8" fmla="*/ 3658 h 6069721"/>
              <a:gd name="connsiteX0" fmla="*/ 336524 w 4284398"/>
              <a:gd name="connsiteY0" fmla="*/ 3658 h 6069721"/>
              <a:gd name="connsiteX1" fmla="*/ 3570884 w 4284398"/>
              <a:gd name="connsiteY1" fmla="*/ 0 h 6069721"/>
              <a:gd name="connsiteX2" fmla="*/ 4284398 w 4284398"/>
              <a:gd name="connsiteY2" fmla="*/ 713514 h 6069721"/>
              <a:gd name="connsiteX3" fmla="*/ 4284398 w 4284398"/>
              <a:gd name="connsiteY3" fmla="*/ 6069721 h 6069721"/>
              <a:gd name="connsiteX4" fmla="*/ 4284398 w 4284398"/>
              <a:gd name="connsiteY4" fmla="*/ 6069721 h 6069721"/>
              <a:gd name="connsiteX5" fmla="*/ 3400 w 4284398"/>
              <a:gd name="connsiteY5" fmla="*/ 6069721 h 6069721"/>
              <a:gd name="connsiteX6" fmla="*/ 3400 w 4284398"/>
              <a:gd name="connsiteY6" fmla="*/ 6069721 h 6069721"/>
              <a:gd name="connsiteX7" fmla="*/ 3400 w 4284398"/>
              <a:gd name="connsiteY7" fmla="*/ 373358 h 6069721"/>
              <a:gd name="connsiteX8" fmla="*/ 336524 w 4284398"/>
              <a:gd name="connsiteY8" fmla="*/ 3658 h 6069721"/>
              <a:gd name="connsiteX0" fmla="*/ 336524 w 4284398"/>
              <a:gd name="connsiteY0" fmla="*/ 8176 h 6074239"/>
              <a:gd name="connsiteX1" fmla="*/ 3570884 w 4284398"/>
              <a:gd name="connsiteY1" fmla="*/ 4518 h 6074239"/>
              <a:gd name="connsiteX2" fmla="*/ 4284398 w 4284398"/>
              <a:gd name="connsiteY2" fmla="*/ 330326 h 6074239"/>
              <a:gd name="connsiteX3" fmla="*/ 4284398 w 4284398"/>
              <a:gd name="connsiteY3" fmla="*/ 6074239 h 6074239"/>
              <a:gd name="connsiteX4" fmla="*/ 4284398 w 4284398"/>
              <a:gd name="connsiteY4" fmla="*/ 6074239 h 6074239"/>
              <a:gd name="connsiteX5" fmla="*/ 3400 w 4284398"/>
              <a:gd name="connsiteY5" fmla="*/ 6074239 h 6074239"/>
              <a:gd name="connsiteX6" fmla="*/ 3400 w 4284398"/>
              <a:gd name="connsiteY6" fmla="*/ 6074239 h 6074239"/>
              <a:gd name="connsiteX7" fmla="*/ 3400 w 4284398"/>
              <a:gd name="connsiteY7" fmla="*/ 377876 h 6074239"/>
              <a:gd name="connsiteX8" fmla="*/ 336524 w 4284398"/>
              <a:gd name="connsiteY8" fmla="*/ 8176 h 6074239"/>
              <a:gd name="connsiteX0" fmla="*/ 336524 w 4284398"/>
              <a:gd name="connsiteY0" fmla="*/ 11253 h 6077316"/>
              <a:gd name="connsiteX1" fmla="*/ 3878123 w 4284398"/>
              <a:gd name="connsiteY1" fmla="*/ 3937 h 6077316"/>
              <a:gd name="connsiteX2" fmla="*/ 4284398 w 4284398"/>
              <a:gd name="connsiteY2" fmla="*/ 333403 h 6077316"/>
              <a:gd name="connsiteX3" fmla="*/ 4284398 w 4284398"/>
              <a:gd name="connsiteY3" fmla="*/ 6077316 h 6077316"/>
              <a:gd name="connsiteX4" fmla="*/ 4284398 w 4284398"/>
              <a:gd name="connsiteY4" fmla="*/ 6077316 h 6077316"/>
              <a:gd name="connsiteX5" fmla="*/ 3400 w 4284398"/>
              <a:gd name="connsiteY5" fmla="*/ 6077316 h 6077316"/>
              <a:gd name="connsiteX6" fmla="*/ 3400 w 4284398"/>
              <a:gd name="connsiteY6" fmla="*/ 6077316 h 6077316"/>
              <a:gd name="connsiteX7" fmla="*/ 3400 w 4284398"/>
              <a:gd name="connsiteY7" fmla="*/ 380953 h 6077316"/>
              <a:gd name="connsiteX8" fmla="*/ 336524 w 4284398"/>
              <a:gd name="connsiteY8" fmla="*/ 11253 h 607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4398" h="6077316">
                <a:moveTo>
                  <a:pt x="336524" y="11253"/>
                </a:moveTo>
                <a:lnTo>
                  <a:pt x="3878123" y="3937"/>
                </a:lnTo>
                <a:cubicBezTo>
                  <a:pt x="4272186" y="3937"/>
                  <a:pt x="4284398" y="-60660"/>
                  <a:pt x="4284398" y="333403"/>
                </a:cubicBezTo>
                <a:lnTo>
                  <a:pt x="4284398" y="6077316"/>
                </a:lnTo>
                <a:lnTo>
                  <a:pt x="4284398" y="6077316"/>
                </a:lnTo>
                <a:lnTo>
                  <a:pt x="3400" y="6077316"/>
                </a:lnTo>
                <a:lnTo>
                  <a:pt x="3400" y="6077316"/>
                </a:lnTo>
                <a:lnTo>
                  <a:pt x="3400" y="380953"/>
                </a:lnTo>
                <a:cubicBezTo>
                  <a:pt x="3400" y="-13110"/>
                  <a:pt x="-57539" y="11253"/>
                  <a:pt x="336524" y="11253"/>
                </a:cubicBezTo>
                <a:close/>
              </a:path>
            </a:pathLst>
          </a:custGeom>
          <a:solidFill>
            <a:schemeClr val="bg1"/>
          </a:solidFill>
        </p:spPr>
        <p:txBody>
          <a:bodyPr/>
          <a:lstStyle>
            <a:lvl1pPr marL="0" indent="0" algn="ctr">
              <a:buNone/>
              <a:defRPr/>
            </a:lvl1pPr>
          </a:lstStyle>
          <a:p>
            <a:r>
              <a:rPr lang="en-GB" dirty="0"/>
              <a:t>Insert screenshot</a:t>
            </a:r>
          </a:p>
        </p:txBody>
      </p:sp>
      <p:sp>
        <p:nvSpPr>
          <p:cNvPr id="11" name="Footer Placeholder 3">
            <a:extLst>
              <a:ext uri="{FF2B5EF4-FFF2-40B4-BE49-F238E27FC236}">
                <a16:creationId xmlns:a16="http://schemas.microsoft.com/office/drawing/2014/main" id="{3B31EF74-67E8-9A40-B8FE-47EEF3CF2B2A}"/>
              </a:ext>
            </a:extLst>
          </p:cNvPr>
          <p:cNvSpPr>
            <a:spLocks noGrp="1"/>
          </p:cNvSpPr>
          <p:nvPr>
            <p:ph type="ftr" sz="quarter" idx="11"/>
          </p:nvPr>
        </p:nvSpPr>
        <p:spPr>
          <a:xfrm>
            <a:off x="7664335" y="6557399"/>
            <a:ext cx="4023827" cy="131843"/>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905849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3926701" y="649357"/>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sz="quarter" idx="17" hasCustomPrompt="1"/>
          </p:nvPr>
        </p:nvSpPr>
        <p:spPr>
          <a:xfrm>
            <a:off x="8791575" y="679633"/>
            <a:ext cx="2907610" cy="5387791"/>
          </a:xfrm>
          <a:prstGeom prst="rect">
            <a:avLst/>
          </a:prstGeom>
        </p:spPr>
        <p:txBody>
          <a:bodyPr anchor="ctr" anchorCtr="0"/>
          <a:lstStyle>
            <a:lvl1pPr marL="0" indent="0">
              <a:lnSpc>
                <a:spcPct val="85000"/>
              </a:lnSpc>
              <a:spcBef>
                <a:spcPts val="0"/>
              </a:spcBef>
              <a:buNone/>
              <a:defRPr sz="2400" baseline="0">
                <a:solidFill>
                  <a:schemeClr val="tx1"/>
                </a:solidFill>
              </a:defRPr>
            </a:lvl1pPr>
          </a:lstStyle>
          <a:p>
            <a:pPr lvl="0"/>
            <a:r>
              <a:rPr lang="en-US" noProof="0" dirty="0"/>
              <a:t>Subtitle or intro text</a:t>
            </a: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4737101" y="813351"/>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410277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creenshot mobile -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392FAB-A992-5B4F-ABEB-C8B0D0CB5AF0}"/>
              </a:ext>
            </a:extLst>
          </p:cNvPr>
          <p:cNvPicPr>
            <a:picLocks noChangeAspect="1"/>
          </p:cNvPicPr>
          <p:nvPr userDrawn="1"/>
        </p:nvPicPr>
        <p:blipFill>
          <a:blip r:embed="rId3"/>
          <a:stretch>
            <a:fillRect/>
          </a:stretch>
        </p:blipFill>
        <p:spPr>
          <a:xfrm>
            <a:off x="7010400" y="503473"/>
            <a:ext cx="4338598" cy="6125927"/>
          </a:xfrm>
          <a:prstGeom prst="rect">
            <a:avLst/>
          </a:prstGeom>
        </p:spPr>
      </p:pic>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9" name="Title 9"/>
          <p:cNvSpPr>
            <a:spLocks noGrp="1"/>
          </p:cNvSpPr>
          <p:nvPr>
            <p:ph type="title"/>
          </p:nvPr>
        </p:nvSpPr>
        <p:spPr>
          <a:xfrm>
            <a:off x="499995" y="649357"/>
            <a:ext cx="3024256" cy="5393634"/>
          </a:xfrm>
        </p:spPr>
        <p:txBody>
          <a:bodyPr/>
          <a:lstStyle/>
          <a:p>
            <a:r>
              <a:rPr lang="en-US"/>
              <a:t>Click to edit Master title style</a:t>
            </a:r>
            <a:endParaRPr lang="en-GB" dirty="0"/>
          </a:p>
        </p:txBody>
      </p:sp>
      <p:sp>
        <p:nvSpPr>
          <p:cNvPr id="10" name="Picture Placeholder 8"/>
          <p:cNvSpPr>
            <a:spLocks noGrp="1"/>
          </p:cNvSpPr>
          <p:nvPr>
            <p:ph type="pic" sz="quarter" idx="18" hasCustomPrompt="1"/>
          </p:nvPr>
        </p:nvSpPr>
        <p:spPr>
          <a:xfrm>
            <a:off x="7820800" y="667467"/>
            <a:ext cx="2705784" cy="5736132"/>
          </a:xfrm>
          <a:custGeom>
            <a:avLst/>
            <a:gdLst>
              <a:gd name="connsiteX0" fmla="*/ 0 w 2671917"/>
              <a:gd name="connsiteY0" fmla="*/ 445328 h 5736132"/>
              <a:gd name="connsiteX1" fmla="*/ 445328 w 2671917"/>
              <a:gd name="connsiteY1" fmla="*/ 0 h 5736132"/>
              <a:gd name="connsiteX2" fmla="*/ 2226589 w 2671917"/>
              <a:gd name="connsiteY2" fmla="*/ 0 h 5736132"/>
              <a:gd name="connsiteX3" fmla="*/ 2671917 w 2671917"/>
              <a:gd name="connsiteY3" fmla="*/ 445328 h 5736132"/>
              <a:gd name="connsiteX4" fmla="*/ 2671917 w 2671917"/>
              <a:gd name="connsiteY4" fmla="*/ 5290804 h 5736132"/>
              <a:gd name="connsiteX5" fmla="*/ 2226589 w 2671917"/>
              <a:gd name="connsiteY5" fmla="*/ 5736132 h 5736132"/>
              <a:gd name="connsiteX6" fmla="*/ 445328 w 2671917"/>
              <a:gd name="connsiteY6" fmla="*/ 5736132 h 5736132"/>
              <a:gd name="connsiteX7" fmla="*/ 0 w 2671917"/>
              <a:gd name="connsiteY7" fmla="*/ 5290804 h 5736132"/>
              <a:gd name="connsiteX8" fmla="*/ 0 w 2671917"/>
              <a:gd name="connsiteY8" fmla="*/ 445328 h 5736132"/>
              <a:gd name="connsiteX0" fmla="*/ 0 w 2680383"/>
              <a:gd name="connsiteY0" fmla="*/ 318328 h 5736132"/>
              <a:gd name="connsiteX1" fmla="*/ 453794 w 2680383"/>
              <a:gd name="connsiteY1" fmla="*/ 0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235055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80383 w 2680383"/>
              <a:gd name="connsiteY3" fmla="*/ 445328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0 w 2680383"/>
              <a:gd name="connsiteY0" fmla="*/ 318328 h 5736132"/>
              <a:gd name="connsiteX1" fmla="*/ 352194 w 2680383"/>
              <a:gd name="connsiteY1" fmla="*/ 8467 h 5736132"/>
              <a:gd name="connsiteX2" fmla="*/ 2345122 w 2680383"/>
              <a:gd name="connsiteY2" fmla="*/ 0 h 5736132"/>
              <a:gd name="connsiteX3" fmla="*/ 2671916 w 2680383"/>
              <a:gd name="connsiteY3" fmla="*/ 352195 h 5736132"/>
              <a:gd name="connsiteX4" fmla="*/ 2680383 w 2680383"/>
              <a:gd name="connsiteY4" fmla="*/ 5290804 h 5736132"/>
              <a:gd name="connsiteX5" fmla="*/ 2235055 w 2680383"/>
              <a:gd name="connsiteY5" fmla="*/ 5736132 h 5736132"/>
              <a:gd name="connsiteX6" fmla="*/ 453794 w 2680383"/>
              <a:gd name="connsiteY6" fmla="*/ 5736132 h 5736132"/>
              <a:gd name="connsiteX7" fmla="*/ 8466 w 2680383"/>
              <a:gd name="connsiteY7" fmla="*/ 5290804 h 5736132"/>
              <a:gd name="connsiteX8" fmla="*/ 0 w 2680383"/>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2604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290804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79195 w 2705784"/>
              <a:gd name="connsiteY6" fmla="*/ 5736132 h 5736132"/>
              <a:gd name="connsiteX7" fmla="*/ 0 w 2705784"/>
              <a:gd name="connsiteY7" fmla="*/ 5367004 h 5736132"/>
              <a:gd name="connsiteX8" fmla="*/ 25401 w 2705784"/>
              <a:gd name="connsiteY8" fmla="*/ 318328 h 5736132"/>
              <a:gd name="connsiteX0" fmla="*/ 25401 w 2705784"/>
              <a:gd name="connsiteY0" fmla="*/ 318328 h 5736132"/>
              <a:gd name="connsiteX1" fmla="*/ 377595 w 2705784"/>
              <a:gd name="connsiteY1" fmla="*/ 8467 h 5736132"/>
              <a:gd name="connsiteX2" fmla="*/ 2370523 w 2705784"/>
              <a:gd name="connsiteY2" fmla="*/ 0 h 5736132"/>
              <a:gd name="connsiteX3" fmla="*/ 2697317 w 2705784"/>
              <a:gd name="connsiteY3" fmla="*/ 352195 h 5736132"/>
              <a:gd name="connsiteX4" fmla="*/ 2705784 w 2705784"/>
              <a:gd name="connsiteY4" fmla="*/ 5350071 h 5736132"/>
              <a:gd name="connsiteX5" fmla="*/ 2362056 w 2705784"/>
              <a:gd name="connsiteY5" fmla="*/ 5736132 h 5736132"/>
              <a:gd name="connsiteX6" fmla="*/ 411461 w 2705784"/>
              <a:gd name="connsiteY6" fmla="*/ 5736132 h 5736132"/>
              <a:gd name="connsiteX7" fmla="*/ 0 w 2705784"/>
              <a:gd name="connsiteY7" fmla="*/ 5367004 h 5736132"/>
              <a:gd name="connsiteX8" fmla="*/ 25401 w 2705784"/>
              <a:gd name="connsiteY8" fmla="*/ 318328 h 57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784" h="5736132">
                <a:moveTo>
                  <a:pt x="25401" y="318328"/>
                </a:moveTo>
                <a:cubicBezTo>
                  <a:pt x="25401" y="72380"/>
                  <a:pt x="131647" y="8467"/>
                  <a:pt x="377595" y="8467"/>
                </a:cubicBezTo>
                <a:lnTo>
                  <a:pt x="2370523" y="0"/>
                </a:lnTo>
                <a:cubicBezTo>
                  <a:pt x="2616471" y="0"/>
                  <a:pt x="2697317" y="106247"/>
                  <a:pt x="2697317" y="352195"/>
                </a:cubicBezTo>
                <a:cubicBezTo>
                  <a:pt x="2700139" y="1998398"/>
                  <a:pt x="2702962" y="3703868"/>
                  <a:pt x="2705784" y="5350071"/>
                </a:cubicBezTo>
                <a:cubicBezTo>
                  <a:pt x="2705784" y="5596019"/>
                  <a:pt x="2608004" y="5736132"/>
                  <a:pt x="2362056" y="5736132"/>
                </a:cubicBezTo>
                <a:lnTo>
                  <a:pt x="411461" y="5736132"/>
                </a:lnTo>
                <a:cubicBezTo>
                  <a:pt x="165513" y="5736132"/>
                  <a:pt x="0" y="5612952"/>
                  <a:pt x="0" y="5367004"/>
                </a:cubicBezTo>
                <a:cubicBezTo>
                  <a:pt x="0" y="3751845"/>
                  <a:pt x="25401" y="1933487"/>
                  <a:pt x="25401" y="318328"/>
                </a:cubicBezTo>
                <a:close/>
              </a:path>
            </a:pathLst>
          </a:custGeom>
          <a:solidFill>
            <a:schemeClr val="bg1"/>
          </a:solidFill>
          <a:ln>
            <a:noFill/>
          </a:ln>
        </p:spPr>
        <p:txBody>
          <a:bodyPr/>
          <a:lstStyle>
            <a:lvl1pPr marL="0" indent="0" algn="ctr">
              <a:buNone/>
              <a:defRPr/>
            </a:lvl1pPr>
          </a:lstStyle>
          <a:p>
            <a:r>
              <a:rPr lang="en-GB" dirty="0"/>
              <a:t>Insert screenshot</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76106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383897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itle 1">
            <a:extLst>
              <a:ext uri="{FF2B5EF4-FFF2-40B4-BE49-F238E27FC236}">
                <a16:creationId xmlns:a16="http://schemas.microsoft.com/office/drawing/2014/main" id="{531D9D96-AFDD-E748-8E02-8F57D970CE1D}"/>
              </a:ext>
            </a:extLst>
          </p:cNvPr>
          <p:cNvSpPr>
            <a:spLocks noGrp="1"/>
          </p:cNvSpPr>
          <p:nvPr>
            <p:ph type="title"/>
          </p:nvPr>
        </p:nvSpPr>
        <p:spPr>
          <a:xfrm>
            <a:off x="499994" y="1209823"/>
            <a:ext cx="4221514" cy="4833167"/>
          </a:xfrm>
        </p:spPr>
        <p:txBody>
          <a:bodyPr anchor="t" anchorCtr="0"/>
          <a:lstStyle>
            <a:lvl1pPr>
              <a:defRPr>
                <a:solidFill>
                  <a:schemeClr val="accent4"/>
                </a:solidFill>
              </a:defRPr>
            </a:lvl1pPr>
          </a:lstStyle>
          <a:p>
            <a:r>
              <a:rPr lang="en-US"/>
              <a:t>Click to edit Master title style</a:t>
            </a:r>
            <a:endParaRPr lang="en-GB" dirty="0"/>
          </a:p>
        </p:txBody>
      </p:sp>
      <p:grpSp>
        <p:nvGrpSpPr>
          <p:cNvPr id="7" name="Group 6">
            <a:extLst>
              <a:ext uri="{FF2B5EF4-FFF2-40B4-BE49-F238E27FC236}">
                <a16:creationId xmlns:a16="http://schemas.microsoft.com/office/drawing/2014/main" id="{47DAD3AE-C2AC-D947-A2A6-92614258169B}"/>
              </a:ext>
            </a:extLst>
          </p:cNvPr>
          <p:cNvGrpSpPr/>
          <p:nvPr userDrawn="1"/>
        </p:nvGrpSpPr>
        <p:grpSpPr>
          <a:xfrm>
            <a:off x="1" y="589427"/>
            <a:ext cx="12191999" cy="5477818"/>
            <a:chOff x="-1300064" y="398927"/>
            <a:chExt cx="12191999" cy="5477818"/>
          </a:xfrm>
        </p:grpSpPr>
        <p:grpSp>
          <p:nvGrpSpPr>
            <p:cNvPr id="8" name="Group 7">
              <a:extLst>
                <a:ext uri="{FF2B5EF4-FFF2-40B4-BE49-F238E27FC236}">
                  <a16:creationId xmlns:a16="http://schemas.microsoft.com/office/drawing/2014/main" id="{BB579EC5-5C8F-C946-9E0E-9E55D0328D25}"/>
                </a:ext>
              </a:extLst>
            </p:cNvPr>
            <p:cNvGrpSpPr/>
            <p:nvPr/>
          </p:nvGrpSpPr>
          <p:grpSpPr>
            <a:xfrm>
              <a:off x="4417780" y="398927"/>
              <a:ext cx="5477818" cy="5477818"/>
              <a:chOff x="4417780" y="398927"/>
              <a:chExt cx="5477818" cy="5477818"/>
            </a:xfrm>
          </p:grpSpPr>
          <p:sp>
            <p:nvSpPr>
              <p:cNvPr id="15" name="Oval 14">
                <a:extLst>
                  <a:ext uri="{FF2B5EF4-FFF2-40B4-BE49-F238E27FC236}">
                    <a16:creationId xmlns:a16="http://schemas.microsoft.com/office/drawing/2014/main" id="{8196565C-BA64-7A4D-AB4C-D40BAE77025C}"/>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B0F506EB-2B91-4C4D-888E-0EAE059A0865}"/>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9F0BF90F-BDFE-A047-ADE5-644E843A6132}"/>
                </a:ext>
              </a:extLst>
            </p:cNvPr>
            <p:cNvGrpSpPr/>
            <p:nvPr/>
          </p:nvGrpSpPr>
          <p:grpSpPr>
            <a:xfrm flipH="1">
              <a:off x="8705118" y="5235620"/>
              <a:ext cx="2186817" cy="457200"/>
              <a:chOff x="5499858" y="4169190"/>
              <a:chExt cx="2186817" cy="455238"/>
            </a:xfrm>
          </p:grpSpPr>
          <p:cxnSp>
            <p:nvCxnSpPr>
              <p:cNvPr id="13" name="Straight Connector 12">
                <a:extLst>
                  <a:ext uri="{FF2B5EF4-FFF2-40B4-BE49-F238E27FC236}">
                    <a16:creationId xmlns:a16="http://schemas.microsoft.com/office/drawing/2014/main" id="{60F9EE70-ADA5-3748-8578-C599B29732B2}"/>
                  </a:ext>
                </a:extLst>
              </p:cNvPr>
              <p:cNvCxnSpPr>
                <a:cxnSpLocks/>
              </p:cNvCxnSpPr>
              <p:nvPr/>
            </p:nvCxnSpPr>
            <p:spPr>
              <a:xfrm>
                <a:off x="5499858" y="4622026"/>
                <a:ext cx="1631409"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524BFE1-37F3-3643-9DD0-AE615125BBD4}"/>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FB4F54B-35D8-0C4A-8831-FCFA232A08CF}"/>
                </a:ext>
              </a:extLst>
            </p:cNvPr>
            <p:cNvGrpSpPr/>
            <p:nvPr/>
          </p:nvGrpSpPr>
          <p:grpSpPr>
            <a:xfrm flipH="1">
              <a:off x="-1300064" y="459595"/>
              <a:ext cx="6433845" cy="950688"/>
              <a:chOff x="9000885" y="1980063"/>
              <a:chExt cx="3094132" cy="455238"/>
            </a:xfrm>
          </p:grpSpPr>
          <p:cxnSp>
            <p:nvCxnSpPr>
              <p:cNvPr id="11" name="Straight Connector 10">
                <a:extLst>
                  <a:ext uri="{FF2B5EF4-FFF2-40B4-BE49-F238E27FC236}">
                    <a16:creationId xmlns:a16="http://schemas.microsoft.com/office/drawing/2014/main" id="{96B1D503-EED0-0741-B633-D99263B6EDB6}"/>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40823E-B957-CC48-9A93-83A2BEC1F7E2}"/>
                  </a:ext>
                </a:extLst>
              </p:cNvPr>
              <p:cNvCxnSpPr>
                <a:cxnSpLocks/>
              </p:cNvCxnSpPr>
              <p:nvPr/>
            </p:nvCxnSpPr>
            <p:spPr>
              <a:xfrm>
                <a:off x="9556292" y="1980063"/>
                <a:ext cx="253872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7" name="Picture Placeholder 5">
            <a:extLst>
              <a:ext uri="{FF2B5EF4-FFF2-40B4-BE49-F238E27FC236}">
                <a16:creationId xmlns:a16="http://schemas.microsoft.com/office/drawing/2014/main" id="{97EB11D0-C1DB-574F-94EB-95BE6AFBB536}"/>
              </a:ext>
            </a:extLst>
          </p:cNvPr>
          <p:cNvSpPr>
            <a:spLocks noGrp="1"/>
          </p:cNvSpPr>
          <p:nvPr>
            <p:ph type="pic" sz="quarter" idx="13" hasCustomPrompt="1"/>
          </p:nvPr>
        </p:nvSpPr>
        <p:spPr>
          <a:xfrm>
            <a:off x="6330490" y="1202072"/>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565818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mp; text -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Title 1">
            <a:extLst>
              <a:ext uri="{FF2B5EF4-FFF2-40B4-BE49-F238E27FC236}">
                <a16:creationId xmlns:a16="http://schemas.microsoft.com/office/drawing/2014/main" id="{8058974C-2F8B-7444-847B-09A1B476DE45}"/>
              </a:ext>
            </a:extLst>
          </p:cNvPr>
          <p:cNvSpPr>
            <a:spLocks noGrp="1"/>
          </p:cNvSpPr>
          <p:nvPr>
            <p:ph type="title"/>
          </p:nvPr>
        </p:nvSpPr>
        <p:spPr>
          <a:xfrm>
            <a:off x="7337746" y="645694"/>
            <a:ext cx="4221514" cy="4833167"/>
          </a:xfrm>
        </p:spPr>
        <p:txBody>
          <a:bodyPr anchor="b" anchorCtr="0"/>
          <a:lstStyle>
            <a:lvl1pPr>
              <a:defRPr>
                <a:solidFill>
                  <a:schemeClr val="accent4"/>
                </a:solidFill>
              </a:defRPr>
            </a:lvl1pPr>
          </a:lstStyle>
          <a:p>
            <a:r>
              <a:rPr lang="en-US"/>
              <a:t>Click to edit Master title style</a:t>
            </a:r>
            <a:endParaRPr lang="en-GB" dirty="0"/>
          </a:p>
        </p:txBody>
      </p:sp>
      <p:grpSp>
        <p:nvGrpSpPr>
          <p:cNvPr id="31" name="Group 30">
            <a:extLst>
              <a:ext uri="{FF2B5EF4-FFF2-40B4-BE49-F238E27FC236}">
                <a16:creationId xmlns:a16="http://schemas.microsoft.com/office/drawing/2014/main" id="{85EA5718-837D-DB4E-B5CD-191FFAA325C4}"/>
              </a:ext>
            </a:extLst>
          </p:cNvPr>
          <p:cNvGrpSpPr/>
          <p:nvPr/>
        </p:nvGrpSpPr>
        <p:grpSpPr>
          <a:xfrm>
            <a:off x="3" y="582155"/>
            <a:ext cx="12191997" cy="5477818"/>
            <a:chOff x="3356344" y="398927"/>
            <a:chExt cx="12191997" cy="5477818"/>
          </a:xfrm>
        </p:grpSpPr>
        <p:grpSp>
          <p:nvGrpSpPr>
            <p:cNvPr id="33" name="Group 32">
              <a:extLst>
                <a:ext uri="{FF2B5EF4-FFF2-40B4-BE49-F238E27FC236}">
                  <a16:creationId xmlns:a16="http://schemas.microsoft.com/office/drawing/2014/main" id="{EB92F46B-4E12-9946-9A39-DB095396B380}"/>
                </a:ext>
              </a:extLst>
            </p:cNvPr>
            <p:cNvGrpSpPr/>
            <p:nvPr/>
          </p:nvGrpSpPr>
          <p:grpSpPr>
            <a:xfrm>
              <a:off x="4417780" y="398927"/>
              <a:ext cx="5477818" cy="5477818"/>
              <a:chOff x="4417780" y="398927"/>
              <a:chExt cx="5477818" cy="5477818"/>
            </a:xfrm>
          </p:grpSpPr>
          <p:sp>
            <p:nvSpPr>
              <p:cNvPr id="40" name="Oval 39">
                <a:extLst>
                  <a:ext uri="{FF2B5EF4-FFF2-40B4-BE49-F238E27FC236}">
                    <a16:creationId xmlns:a16="http://schemas.microsoft.com/office/drawing/2014/main" id="{9D74A6F9-B3F0-624E-9D1F-125E80B35AA1}"/>
                  </a:ext>
                </a:extLst>
              </p:cNvPr>
              <p:cNvSpPr/>
              <p:nvPr/>
            </p:nvSpPr>
            <p:spPr>
              <a:xfrm>
                <a:off x="4767450" y="748597"/>
                <a:ext cx="4778478" cy="477847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a:extLst>
                  <a:ext uri="{FF2B5EF4-FFF2-40B4-BE49-F238E27FC236}">
                    <a16:creationId xmlns:a16="http://schemas.microsoft.com/office/drawing/2014/main" id="{ACE057AF-621C-F54E-93B6-42E9C1FBD529}"/>
                  </a:ext>
                </a:extLst>
              </p:cNvPr>
              <p:cNvSpPr/>
              <p:nvPr/>
            </p:nvSpPr>
            <p:spPr>
              <a:xfrm>
                <a:off x="4417780" y="398927"/>
                <a:ext cx="5477818" cy="5477818"/>
              </a:xfrm>
              <a:prstGeom prst="ellipse">
                <a:avLst/>
              </a:prstGeom>
              <a:noFill/>
              <a:ln w="635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D2F7CFB7-63FE-E547-836B-78A3E86C2CB7}"/>
                </a:ext>
              </a:extLst>
            </p:cNvPr>
            <p:cNvGrpSpPr/>
            <p:nvPr/>
          </p:nvGrpSpPr>
          <p:grpSpPr>
            <a:xfrm flipH="1">
              <a:off x="8705118" y="5235620"/>
              <a:ext cx="6843223" cy="457200"/>
              <a:chOff x="843452" y="4169190"/>
              <a:chExt cx="6843223" cy="455238"/>
            </a:xfrm>
          </p:grpSpPr>
          <p:cxnSp>
            <p:nvCxnSpPr>
              <p:cNvPr id="38" name="Straight Connector 37">
                <a:extLst>
                  <a:ext uri="{FF2B5EF4-FFF2-40B4-BE49-F238E27FC236}">
                    <a16:creationId xmlns:a16="http://schemas.microsoft.com/office/drawing/2014/main" id="{58BB34BA-10D6-A840-93BF-EDA46D8111BF}"/>
                  </a:ext>
                </a:extLst>
              </p:cNvPr>
              <p:cNvCxnSpPr>
                <a:cxnSpLocks/>
              </p:cNvCxnSpPr>
              <p:nvPr/>
            </p:nvCxnSpPr>
            <p:spPr>
              <a:xfrm>
                <a:off x="843452" y="4622026"/>
                <a:ext cx="6287815"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C6E8FF5-2479-634A-8D44-576D29546640}"/>
                  </a:ext>
                </a:extLst>
              </p:cNvPr>
              <p:cNvCxnSpPr>
                <a:cxnSpLocks/>
              </p:cNvCxnSpPr>
              <p:nvPr/>
            </p:nvCxnSpPr>
            <p:spPr>
              <a:xfrm flipH="1">
                <a:off x="7131268" y="4169190"/>
                <a:ext cx="555407" cy="455238"/>
              </a:xfrm>
              <a:prstGeom prst="line">
                <a:avLst/>
              </a:prstGeom>
              <a:ln w="1270" cap="flat">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3AA73CC-85BD-6349-BAF4-47D31985C71D}"/>
                </a:ext>
              </a:extLst>
            </p:cNvPr>
            <p:cNvGrpSpPr/>
            <p:nvPr/>
          </p:nvGrpSpPr>
          <p:grpSpPr>
            <a:xfrm flipH="1">
              <a:off x="3356344" y="459595"/>
              <a:ext cx="1777439" cy="950688"/>
              <a:chOff x="9000885" y="1980063"/>
              <a:chExt cx="854797" cy="455238"/>
            </a:xfrm>
          </p:grpSpPr>
          <p:cxnSp>
            <p:nvCxnSpPr>
              <p:cNvPr id="36" name="Straight Connector 35">
                <a:extLst>
                  <a:ext uri="{FF2B5EF4-FFF2-40B4-BE49-F238E27FC236}">
                    <a16:creationId xmlns:a16="http://schemas.microsoft.com/office/drawing/2014/main" id="{EAA0B885-F9A7-F54C-B0BD-19257C00BD4F}"/>
                  </a:ext>
                </a:extLst>
              </p:cNvPr>
              <p:cNvCxnSpPr>
                <a:cxnSpLocks/>
              </p:cNvCxnSpPr>
              <p:nvPr/>
            </p:nvCxnSpPr>
            <p:spPr>
              <a:xfrm flipH="1">
                <a:off x="9000885" y="1980063"/>
                <a:ext cx="555407" cy="455238"/>
              </a:xfrm>
              <a:prstGeom prst="line">
                <a:avLst/>
              </a:prstGeom>
              <a:ln w="1270">
                <a:solidFill>
                  <a:schemeClr val="bg1">
                    <a:lumMod val="75000"/>
                  </a:schemeClr>
                </a:solidFill>
                <a:headEnd w="sm" len="med"/>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861DBB-43F3-484B-B481-3127D2343D71}"/>
                  </a:ext>
                </a:extLst>
              </p:cNvPr>
              <p:cNvCxnSpPr>
                <a:cxnSpLocks/>
              </p:cNvCxnSpPr>
              <p:nvPr/>
            </p:nvCxnSpPr>
            <p:spPr>
              <a:xfrm>
                <a:off x="9556292" y="1980063"/>
                <a:ext cx="299390" cy="0"/>
              </a:xfrm>
              <a:prstGeom prst="line">
                <a:avLst/>
              </a:prstGeom>
              <a:ln w="127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Picture Placeholder 5">
            <a:extLst>
              <a:ext uri="{FF2B5EF4-FFF2-40B4-BE49-F238E27FC236}">
                <a16:creationId xmlns:a16="http://schemas.microsoft.com/office/drawing/2014/main" id="{D4F12A75-EF84-B046-9DA0-ABE13FCA810B}"/>
              </a:ext>
            </a:extLst>
          </p:cNvPr>
          <p:cNvSpPr>
            <a:spLocks noGrp="1"/>
          </p:cNvSpPr>
          <p:nvPr>
            <p:ph type="pic" sz="quarter" idx="13" hasCustomPrompt="1"/>
          </p:nvPr>
        </p:nvSpPr>
        <p:spPr>
          <a:xfrm>
            <a:off x="1674084" y="1194800"/>
            <a:ext cx="4252527" cy="4252527"/>
          </a:xfrm>
          <a:prstGeom prst="ellipse">
            <a:avLst/>
          </a:prstGeom>
          <a:solidFill>
            <a:schemeClr val="bg1"/>
          </a:solidFill>
        </p:spPr>
        <p:txBody>
          <a:bodyPr/>
          <a:lstStyle>
            <a:lvl1pPr marL="0" indent="0" algn="ctr">
              <a:buNone/>
              <a:defRPr sz="1800"/>
            </a:lvl1pPr>
          </a:lstStyle>
          <a:p>
            <a:r>
              <a:rPr lang="en-US" dirty="0"/>
              <a:t>Insert picture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192819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596529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ing - navy">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99994" y="649357"/>
            <a:ext cx="11274573" cy="5393634"/>
          </a:xfrm>
        </p:spPr>
        <p:txBody>
          <a:bodyPr/>
          <a:lstStyle>
            <a:lvl1pPr algn="ctr">
              <a:defRPr>
                <a:solidFill>
                  <a:schemeClr val="bg1"/>
                </a:solidFill>
              </a:defRPr>
            </a:lvl1pPr>
          </a:lstStyle>
          <a:p>
            <a:r>
              <a:rPr lang="en-US" dirty="0"/>
              <a:t>Section heading</a:t>
            </a:r>
          </a:p>
        </p:txBody>
      </p:sp>
      <p:sp>
        <p:nvSpPr>
          <p:cNvPr id="4" name="Footer Placeholder 3">
            <a:extLst>
              <a:ext uri="{FF2B5EF4-FFF2-40B4-BE49-F238E27FC236}">
                <a16:creationId xmlns:a16="http://schemas.microsoft.com/office/drawing/2014/main" id="{3B93F21E-0323-7441-A787-5402BCB8EE2C}"/>
              </a:ext>
            </a:extLst>
          </p:cNvPr>
          <p:cNvSpPr>
            <a:spLocks noGrp="1"/>
          </p:cNvSpPr>
          <p:nvPr>
            <p:ph type="ftr" sz="quarter" idx="11"/>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 2022 CW Government Travel, Inc     </a:t>
            </a:r>
          </a:p>
        </p:txBody>
      </p:sp>
      <p:sp>
        <p:nvSpPr>
          <p:cNvPr id="5" name="Slide Number Placeholder 4">
            <a:extLst>
              <a:ext uri="{FF2B5EF4-FFF2-40B4-BE49-F238E27FC236}">
                <a16:creationId xmlns:a16="http://schemas.microsoft.com/office/drawing/2014/main" id="{07EF7BE8-03C7-3D4E-B40A-8CC0993E6841}"/>
              </a:ext>
            </a:extLst>
          </p:cNvPr>
          <p:cNvSpPr>
            <a:spLocks noGrp="1"/>
          </p:cNvSpPr>
          <p:nvPr>
            <p:ph type="sldNum" sz="quarter" idx="12"/>
          </p:nvPr>
        </p:nvSpPr>
        <p:spPr/>
        <p:txBody>
          <a:bodyPr/>
          <a:lstStyle>
            <a:lvl1pPr>
              <a:defRPr>
                <a:solidFill>
                  <a:schemeClr val="bg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B8E5F13D-2193-1C4A-8031-EEA50A4BE644}"/>
              </a:ext>
            </a:extLst>
          </p:cNvPr>
          <p:cNvPicPr>
            <a:picLocks noChangeAspect="1"/>
          </p:cNvPicPr>
          <p:nvPr userDrawn="1"/>
        </p:nvPicPr>
        <p:blipFill>
          <a:blip r:embed="rId3"/>
          <a:stretch>
            <a:fillRect/>
          </a:stretch>
        </p:blipFill>
        <p:spPr>
          <a:xfrm>
            <a:off x="212035" y="6342439"/>
            <a:ext cx="2424287" cy="233104"/>
          </a:xfrm>
          <a:prstGeom prst="rect">
            <a:avLst/>
          </a:prstGeom>
          <a:solidFill>
            <a:schemeClr val="accent4"/>
          </a:solidFill>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680192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D72F6AD-78DB-0D48-AFBC-30211BE8DD78}"/>
              </a:ext>
            </a:extLst>
          </p:cNvPr>
          <p:cNvPicPr>
            <a:picLocks noChangeAspect="1"/>
          </p:cNvPicPr>
          <p:nvPr/>
        </p:nvPicPr>
        <p:blipFill>
          <a:blip r:embed="rId3"/>
          <a:stretch>
            <a:fillRect/>
          </a:stretch>
        </p:blipFill>
        <p:spPr>
          <a:xfrm>
            <a:off x="3941116" y="2522153"/>
            <a:ext cx="4309767" cy="1813693"/>
          </a:xfrm>
          <a:prstGeom prst="rect">
            <a:avLst/>
          </a:prstGeom>
        </p:spPr>
      </p:pic>
      <p:sp>
        <p:nvSpPr>
          <p:cNvPr id="6" name="Rectangle 5">
            <a:extLst>
              <a:ext uri="{FF2B5EF4-FFF2-40B4-BE49-F238E27FC236}">
                <a16:creationId xmlns:a16="http://schemas.microsoft.com/office/drawing/2014/main" id="{B709B542-BDC0-EE45-9342-95DF970DC2F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8" name="Picture 7">
            <a:extLst>
              <a:ext uri="{FF2B5EF4-FFF2-40B4-BE49-F238E27FC236}">
                <a16:creationId xmlns:a16="http://schemas.microsoft.com/office/drawing/2014/main" id="{FE815B5C-EC6A-D147-BE0F-E8B2C2C9795D}"/>
              </a:ext>
            </a:extLst>
          </p:cNvPr>
          <p:cNvPicPr>
            <a:picLocks noChangeAspect="1"/>
          </p:cNvPicPr>
          <p:nvPr userDrawn="1"/>
        </p:nvPicPr>
        <p:blipFill>
          <a:blip r:embed="rId4"/>
          <a:stretch>
            <a:fillRect/>
          </a:stretch>
        </p:blipFill>
        <p:spPr>
          <a:xfrm>
            <a:off x="2403766" y="2945080"/>
            <a:ext cx="7384468" cy="710045"/>
          </a:xfrm>
          <a:prstGeom prst="rect">
            <a:avLst/>
          </a:prstGeom>
        </p:spPr>
      </p:pic>
    </p:spTree>
    <p:custDataLst>
      <p:tags r:id="rId1"/>
    </p:custDataLst>
    <p:extLst>
      <p:ext uri="{BB962C8B-B14F-4D97-AF65-F5344CB8AC3E}">
        <p14:creationId xmlns:p14="http://schemas.microsoft.com/office/powerpoint/2010/main" val="1588972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t top - internal use only">
    <p:spTree>
      <p:nvGrpSpPr>
        <p:cNvPr id="1" name=""/>
        <p:cNvGrpSpPr/>
        <p:nvPr/>
      </p:nvGrpSpPr>
      <p:grpSpPr>
        <a:xfrm>
          <a:off x="0" y="0"/>
          <a:ext cx="0" cy="0"/>
          <a:chOff x="0" y="0"/>
          <a:chExt cx="0" cy="0"/>
        </a:xfrm>
      </p:grpSpPr>
      <p:sp>
        <p:nvSpPr>
          <p:cNvPr id="2" name="Title 1"/>
          <p:cNvSpPr>
            <a:spLocks noGrp="1"/>
          </p:cNvSpPr>
          <p:nvPr>
            <p:ph type="title"/>
          </p:nvPr>
        </p:nvSpPr>
        <p:spPr>
          <a:xfrm>
            <a:off x="499994" y="649357"/>
            <a:ext cx="11188168" cy="677638"/>
          </a:xfrm>
        </p:spPr>
        <p:txBody>
          <a:bodyPr anchor="t" anchorCtr="0"/>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3387519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4" y="649288"/>
            <a:ext cx="7006859" cy="5394325"/>
          </a:xfrm>
        </p:spPr>
        <p:txBody>
          <a:bodyPr/>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63CDBC67-4DFF-914C-8895-279418CB2F94}"/>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31928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Logo slide">
    <p:bg>
      <p:bgPr>
        <a:solidFill>
          <a:srgbClr val="00467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E3D1AE-473A-B54C-92FF-800D970D5427}"/>
              </a:ext>
            </a:extLst>
          </p:cNvPr>
          <p:cNvSpPr/>
          <p:nvPr userDrawn="1"/>
        </p:nvSpPr>
        <p:spPr>
          <a:xfrm>
            <a:off x="0" y="0"/>
            <a:ext cx="12192000" cy="685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3000" dirty="0"/>
          </a:p>
        </p:txBody>
      </p:sp>
      <p:pic>
        <p:nvPicPr>
          <p:cNvPr id="3" name="Picture 2">
            <a:extLst>
              <a:ext uri="{FF2B5EF4-FFF2-40B4-BE49-F238E27FC236}">
                <a16:creationId xmlns:a16="http://schemas.microsoft.com/office/drawing/2014/main" id="{2CD99092-11C7-394D-A571-19EDD21B2414}"/>
              </a:ext>
            </a:extLst>
          </p:cNvPr>
          <p:cNvPicPr>
            <a:picLocks noChangeAspect="1"/>
          </p:cNvPicPr>
          <p:nvPr userDrawn="1"/>
        </p:nvPicPr>
        <p:blipFill>
          <a:blip r:embed="rId3"/>
          <a:stretch>
            <a:fillRect/>
          </a:stretch>
        </p:blipFill>
        <p:spPr>
          <a:xfrm>
            <a:off x="2403767" y="2945082"/>
            <a:ext cx="7384468" cy="710045"/>
          </a:xfrm>
          <a:prstGeom prst="rect">
            <a:avLst/>
          </a:prstGeom>
        </p:spPr>
      </p:pic>
    </p:spTree>
    <p:custDataLst>
      <p:tags r:id="rId1"/>
    </p:custDataLst>
    <p:extLst>
      <p:ext uri="{BB962C8B-B14F-4D97-AF65-F5344CB8AC3E}">
        <p14:creationId xmlns:p14="http://schemas.microsoft.com/office/powerpoint/2010/main" val="3365514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9DCC4A80-15FC-47C3-BD6F-050C443E6745}" type="slidenum">
              <a:rPr lang="en-US" smtClean="0"/>
              <a:t>‹#›</a:t>
            </a:fld>
            <a:endParaRPr lang="en-US" dirty="0"/>
          </a:p>
        </p:txBody>
      </p:sp>
    </p:spTree>
    <p:custDataLst>
      <p:tags r:id="rId1"/>
    </p:custDataLst>
    <p:extLst>
      <p:ext uri="{BB962C8B-B14F-4D97-AF65-F5344CB8AC3E}">
        <p14:creationId xmlns:p14="http://schemas.microsoft.com/office/powerpoint/2010/main" val="1067287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sources &amp; plain content 3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p:nvPr>
        </p:nvSpPr>
        <p:spPr>
          <a:xfrm>
            <a:off x="4681905" y="649298"/>
            <a:ext cx="7006859" cy="5394325"/>
          </a:xfrm>
        </p:spPr>
        <p:txBody>
          <a:bodyPr/>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4"/>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100444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499994" y="483476"/>
            <a:ext cx="11188168" cy="843519"/>
          </a:xfrm>
        </p:spPr>
        <p:txBody>
          <a:bodyPr anchor="t" anchorCtr="0"/>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1863478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Top - Imag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99995" y="649357"/>
            <a:ext cx="11188168" cy="677638"/>
          </a:xfrm>
        </p:spPr>
        <p:txBody>
          <a:bodyPr anchor="t" anchorCtr="0"/>
          <a:lstStyle>
            <a:lvl1pPr>
              <a:defRPr>
                <a:solidFill>
                  <a:srgbClr val="00467F"/>
                </a:solidFill>
              </a:defRPr>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7" name="Content Placeholder 6"/>
          <p:cNvSpPr>
            <a:spLocks noGrp="1"/>
          </p:cNvSpPr>
          <p:nvPr>
            <p:ph sz="quarter" idx="13" hasCustomPrompt="1"/>
          </p:nvPr>
        </p:nvSpPr>
        <p:spPr>
          <a:xfrm>
            <a:off x="500001" y="1460811"/>
            <a:ext cx="11188769" cy="1891990"/>
          </a:xfrm>
        </p:spPr>
        <p:txBody>
          <a:bodyPr anchor="t" anchorCtr="0"/>
          <a:lstStyle>
            <a:lvl1pPr>
              <a:buClr>
                <a:schemeClr val="accent4"/>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a:extLst>
              <a:ext uri="{FF2B5EF4-FFF2-40B4-BE49-F238E27FC236}">
                <a16:creationId xmlns:a16="http://schemas.microsoft.com/office/drawing/2014/main" id="{FC06D83A-68C7-3A49-AF8D-259A4CF12D84}"/>
              </a:ext>
            </a:extLst>
          </p:cNvPr>
          <p:cNvSpPr>
            <a:spLocks noGrp="1"/>
          </p:cNvSpPr>
          <p:nvPr>
            <p:ph type="ftr" sz="quarter" idx="3"/>
          </p:nvPr>
        </p:nvSpPr>
        <p:spPr>
          <a:xfrm>
            <a:off x="8958265" y="6557400"/>
            <a:ext cx="2729899" cy="1482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
        <p:nvSpPr>
          <p:cNvPr id="9" name="Content Placeholder 6"/>
          <p:cNvSpPr>
            <a:spLocks noGrp="1"/>
          </p:cNvSpPr>
          <p:nvPr>
            <p:ph sz="quarter" idx="14"/>
          </p:nvPr>
        </p:nvSpPr>
        <p:spPr>
          <a:xfrm>
            <a:off x="499995" y="3486617"/>
            <a:ext cx="11188168" cy="2414478"/>
          </a:xfrm>
        </p:spPr>
        <p:txBody>
          <a:bodyPr anchor="t" anchorCtr="0"/>
          <a:lstStyle>
            <a:lvl1pPr marL="0" indent="0">
              <a:buClr>
                <a:schemeClr val="accent4"/>
              </a:buClr>
              <a:buNone/>
              <a:defRPr sz="633"/>
            </a:lvl1pPr>
            <a:lvl2pPr>
              <a:defRPr sz="570"/>
            </a:lvl2pPr>
            <a:lvl3pPr>
              <a:defRPr sz="506"/>
            </a:lvl3pPr>
            <a:lvl4pPr>
              <a:defRPr sz="443"/>
            </a:lvl4pPr>
            <a:lvl5pPr>
              <a:defRPr sz="348"/>
            </a:lvl5pPr>
          </a:lstStyle>
          <a:p>
            <a:pPr lvl="0"/>
            <a:endParaRPr lang="en-GB" dirty="0"/>
          </a:p>
        </p:txBody>
      </p:sp>
    </p:spTree>
    <p:custDataLst>
      <p:tags r:id="rId1"/>
    </p:custDataLst>
    <p:extLst>
      <p:ext uri="{BB962C8B-B14F-4D97-AF65-F5344CB8AC3E}">
        <p14:creationId xmlns:p14="http://schemas.microsoft.com/office/powerpoint/2010/main" val="2319032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white - grey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6B7127-9F77-471E-BA61-1540CB2C57B2}" type="slidenum">
              <a:rPr lang="en-US" noProof="0" smtClean="0"/>
              <a:pPr/>
              <a:t>‹#›</a:t>
            </a:fld>
            <a:endParaRPr lang="en-US" noProof="0" dirty="0"/>
          </a:p>
        </p:txBody>
      </p:sp>
      <p:sp>
        <p:nvSpPr>
          <p:cNvPr id="17" name="Title 1"/>
          <p:cNvSpPr>
            <a:spLocks noGrp="1"/>
          </p:cNvSpPr>
          <p:nvPr>
            <p:ph type="title"/>
          </p:nvPr>
        </p:nvSpPr>
        <p:spPr>
          <a:xfrm>
            <a:off x="499994" y="649357"/>
            <a:ext cx="3674441" cy="5365917"/>
          </a:xfrm>
        </p:spPr>
        <p:txBody>
          <a:bodyPr anchor="ctr" anchorCtr="0"/>
          <a:lstStyle>
            <a:lvl1pPr>
              <a:lnSpc>
                <a:spcPct val="85000"/>
              </a:lnSpc>
              <a:defRPr sz="4000">
                <a:solidFill>
                  <a:schemeClr val="accent4"/>
                </a:solidFill>
              </a:defRPr>
            </a:lvl1pPr>
          </a:lstStyle>
          <a:p>
            <a:r>
              <a:rPr lang="en-US" dirty="0"/>
              <a:t>Click to edit Master title style</a:t>
            </a:r>
            <a:endParaRPr lang="en-GB" dirty="0"/>
          </a:p>
        </p:txBody>
      </p:sp>
      <p:sp>
        <p:nvSpPr>
          <p:cNvPr id="12" name="Text Placeholder 7">
            <a:extLst>
              <a:ext uri="{FF2B5EF4-FFF2-40B4-BE49-F238E27FC236}">
                <a16:creationId xmlns:a16="http://schemas.microsoft.com/office/drawing/2014/main" id="{118FF9CF-7A1F-4944-BFC9-894678276EEC}"/>
              </a:ext>
            </a:extLst>
          </p:cNvPr>
          <p:cNvSpPr>
            <a:spLocks noGrp="1"/>
          </p:cNvSpPr>
          <p:nvPr>
            <p:ph type="body" sz="quarter" idx="18"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sz="2800" b="1">
                <a:solidFill>
                  <a:schemeClr val="tx1"/>
                </a:solidFill>
              </a:defRPr>
            </a:lvl1pPr>
          </a:lstStyle>
          <a:p>
            <a:pPr lvl="0"/>
            <a:r>
              <a:rPr lang="en-US" noProof="0" dirty="0"/>
              <a:t>Add topics here</a:t>
            </a:r>
          </a:p>
        </p:txBody>
      </p:sp>
      <p:sp>
        <p:nvSpPr>
          <p:cNvPr id="7" name="Footer Placeholder 4">
            <a:extLst>
              <a:ext uri="{FF2B5EF4-FFF2-40B4-BE49-F238E27FC236}">
                <a16:creationId xmlns:a16="http://schemas.microsoft.com/office/drawing/2014/main" id="{7C9DA57E-3352-F04E-B0A4-58360094B148}"/>
              </a:ext>
            </a:extLst>
          </p:cNvPr>
          <p:cNvSpPr>
            <a:spLocks noGrp="1"/>
          </p:cNvSpPr>
          <p:nvPr>
            <p:ph type="ftr" sz="quarter" idx="3"/>
          </p:nvPr>
        </p:nvSpPr>
        <p:spPr>
          <a:xfrm>
            <a:off x="8958263" y="6557400"/>
            <a:ext cx="2729899" cy="91800"/>
          </a:xfrm>
          <a:prstGeom prst="rect">
            <a:avLst/>
          </a:prstGeom>
        </p:spPr>
        <p:txBody>
          <a:bodyPr vert="horz" lIns="0" tIns="0" rIns="0" bIns="0" rtlCol="0" anchor="t" anchorCtr="0"/>
          <a:lstStyle>
            <a:lvl1pPr algn="r">
              <a:defRPr sz="900">
                <a:solidFill>
                  <a:schemeClr val="tx1"/>
                </a:solidFill>
              </a:defRPr>
            </a:lvl1pPr>
          </a:lstStyle>
          <a:p>
            <a:r>
              <a:rPr lang="en-US" dirty="0"/>
              <a:t>© 2022 CW Government Travel, Inc     </a:t>
            </a:r>
          </a:p>
        </p:txBody>
      </p:sp>
    </p:spTree>
    <p:custDataLst>
      <p:tags r:id="rId1"/>
    </p:custDataLst>
    <p:extLst>
      <p:ext uri="{BB962C8B-B14F-4D97-AF65-F5344CB8AC3E}">
        <p14:creationId xmlns:p14="http://schemas.microsoft.com/office/powerpoint/2010/main" val="215842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4632"/>
            <a:ext cx="10543032"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502920" y="146304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
        <p:nvSpPr>
          <p:cNvPr id="14" name="Freeform 13">
            <a:extLst>
              <a:ext uri="{FF2B5EF4-FFF2-40B4-BE49-F238E27FC236}">
                <a16:creationId xmlns:a16="http://schemas.microsoft.com/office/drawing/2014/main" id="{EE28D7A3-7EA0-464E-9BAB-5A19562E646C}"/>
              </a:ext>
            </a:extLst>
          </p:cNvPr>
          <p:cNvSpPr>
            <a:spLocks noChangeArrowheads="1"/>
          </p:cNvSpPr>
          <p:nvPr userDrawn="1"/>
        </p:nvSpPr>
        <p:spPr bwMode="auto">
          <a:xfrm>
            <a:off x="457200" y="457200"/>
            <a:ext cx="502920" cy="548640"/>
          </a:xfrm>
          <a:custGeom>
            <a:avLst/>
            <a:gdLst>
              <a:gd name="T0" fmla="*/ 628 w 671"/>
              <a:gd name="T1" fmla="*/ 253 h 673"/>
              <a:gd name="T2" fmla="*/ 628 w 671"/>
              <a:gd name="T3" fmla="*/ 588 h 673"/>
              <a:gd name="T4" fmla="*/ 582 w 671"/>
              <a:gd name="T5" fmla="*/ 630 h 673"/>
              <a:gd name="T6" fmla="*/ 84 w 671"/>
              <a:gd name="T7" fmla="*/ 630 h 673"/>
              <a:gd name="T8" fmla="*/ 42 w 671"/>
              <a:gd name="T9" fmla="*/ 588 h 673"/>
              <a:gd name="T10" fmla="*/ 42 w 671"/>
              <a:gd name="T11" fmla="*/ 88 h 673"/>
              <a:gd name="T12" fmla="*/ 84 w 671"/>
              <a:gd name="T13" fmla="*/ 42 h 673"/>
              <a:gd name="T14" fmla="*/ 419 w 671"/>
              <a:gd name="T15" fmla="*/ 42 h 673"/>
              <a:gd name="T16" fmla="*/ 419 w 671"/>
              <a:gd name="T17" fmla="*/ 0 h 673"/>
              <a:gd name="T18" fmla="*/ 84 w 671"/>
              <a:gd name="T19" fmla="*/ 0 h 673"/>
              <a:gd name="T20" fmla="*/ 0 w 671"/>
              <a:gd name="T21" fmla="*/ 88 h 673"/>
              <a:gd name="T22" fmla="*/ 0 w 671"/>
              <a:gd name="T23" fmla="*/ 588 h 673"/>
              <a:gd name="T24" fmla="*/ 84 w 671"/>
              <a:gd name="T25" fmla="*/ 672 h 673"/>
              <a:gd name="T26" fmla="*/ 582 w 671"/>
              <a:gd name="T27" fmla="*/ 672 h 673"/>
              <a:gd name="T28" fmla="*/ 670 w 671"/>
              <a:gd name="T29" fmla="*/ 588 h 673"/>
              <a:gd name="T30" fmla="*/ 670 w 671"/>
              <a:gd name="T31" fmla="*/ 253 h 673"/>
              <a:gd name="T32" fmla="*/ 628 w 671"/>
              <a:gd name="T33" fmla="*/ 253 h 673"/>
              <a:gd name="T34" fmla="*/ 170 w 671"/>
              <a:gd name="T35" fmla="*/ 381 h 673"/>
              <a:gd name="T36" fmla="*/ 80 w 671"/>
              <a:gd name="T37" fmla="*/ 563 h 673"/>
              <a:gd name="T38" fmla="*/ 109 w 671"/>
              <a:gd name="T39" fmla="*/ 593 h 673"/>
              <a:gd name="T40" fmla="*/ 291 w 671"/>
              <a:gd name="T41" fmla="*/ 503 h 673"/>
              <a:gd name="T42" fmla="*/ 312 w 671"/>
              <a:gd name="T43" fmla="*/ 492 h 673"/>
              <a:gd name="T44" fmla="*/ 637 w 671"/>
              <a:gd name="T45" fmla="*/ 168 h 673"/>
              <a:gd name="T46" fmla="*/ 637 w 671"/>
              <a:gd name="T47" fmla="*/ 109 h 673"/>
              <a:gd name="T48" fmla="*/ 564 w 671"/>
              <a:gd name="T49" fmla="*/ 36 h 673"/>
              <a:gd name="T50" fmla="*/ 505 w 671"/>
              <a:gd name="T51" fmla="*/ 36 h 673"/>
              <a:gd name="T52" fmla="*/ 180 w 671"/>
              <a:gd name="T53" fmla="*/ 358 h 673"/>
              <a:gd name="T54" fmla="*/ 170 w 671"/>
              <a:gd name="T55" fmla="*/ 381 h 673"/>
              <a:gd name="T56" fmla="*/ 520 w 671"/>
              <a:gd name="T57" fmla="*/ 80 h 673"/>
              <a:gd name="T58" fmla="*/ 549 w 671"/>
              <a:gd name="T59" fmla="*/ 80 h 673"/>
              <a:gd name="T60" fmla="*/ 593 w 671"/>
              <a:gd name="T61" fmla="*/ 124 h 673"/>
              <a:gd name="T62" fmla="*/ 593 w 671"/>
              <a:gd name="T63" fmla="*/ 153 h 673"/>
              <a:gd name="T64" fmla="*/ 549 w 671"/>
              <a:gd name="T65" fmla="*/ 197 h 673"/>
              <a:gd name="T66" fmla="*/ 476 w 671"/>
              <a:gd name="T67" fmla="*/ 122 h 673"/>
              <a:gd name="T68" fmla="*/ 520 w 671"/>
              <a:gd name="T69" fmla="*/ 80 h 673"/>
              <a:gd name="T70" fmla="*/ 444 w 671"/>
              <a:gd name="T71" fmla="*/ 153 h 673"/>
              <a:gd name="T72" fmla="*/ 518 w 671"/>
              <a:gd name="T73" fmla="*/ 226 h 673"/>
              <a:gd name="T74" fmla="*/ 283 w 671"/>
              <a:gd name="T75" fmla="*/ 463 h 673"/>
              <a:gd name="T76" fmla="*/ 210 w 671"/>
              <a:gd name="T77" fmla="*/ 390 h 673"/>
              <a:gd name="T78" fmla="*/ 444 w 671"/>
              <a:gd name="T79" fmla="*/ 153 h 673"/>
              <a:gd name="T80" fmla="*/ 247 w 671"/>
              <a:gd name="T81" fmla="*/ 484 h 673"/>
              <a:gd name="T82" fmla="*/ 134 w 671"/>
              <a:gd name="T83" fmla="*/ 553 h 673"/>
              <a:gd name="T84" fmla="*/ 120 w 671"/>
              <a:gd name="T85" fmla="*/ 538 h 673"/>
              <a:gd name="T86" fmla="*/ 189 w 671"/>
              <a:gd name="T87" fmla="*/ 425 h 673"/>
              <a:gd name="T88" fmla="*/ 247 w 671"/>
              <a:gd name="T89" fmla="*/ 484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1" h="673">
                <a:moveTo>
                  <a:pt x="628" y="253"/>
                </a:moveTo>
                <a:lnTo>
                  <a:pt x="628" y="588"/>
                </a:lnTo>
                <a:cubicBezTo>
                  <a:pt x="628" y="611"/>
                  <a:pt x="605" y="630"/>
                  <a:pt x="582" y="630"/>
                </a:cubicBezTo>
                <a:lnTo>
                  <a:pt x="84" y="630"/>
                </a:lnTo>
                <a:cubicBezTo>
                  <a:pt x="61" y="630"/>
                  <a:pt x="42" y="611"/>
                  <a:pt x="42" y="588"/>
                </a:cubicBezTo>
                <a:lnTo>
                  <a:pt x="42" y="88"/>
                </a:lnTo>
                <a:cubicBezTo>
                  <a:pt x="42" y="65"/>
                  <a:pt x="61" y="42"/>
                  <a:pt x="84" y="42"/>
                </a:cubicBezTo>
                <a:lnTo>
                  <a:pt x="419" y="42"/>
                </a:lnTo>
                <a:lnTo>
                  <a:pt x="419" y="0"/>
                </a:lnTo>
                <a:lnTo>
                  <a:pt x="84" y="0"/>
                </a:lnTo>
                <a:cubicBezTo>
                  <a:pt x="38" y="0"/>
                  <a:pt x="0" y="42"/>
                  <a:pt x="0" y="88"/>
                </a:cubicBezTo>
                <a:lnTo>
                  <a:pt x="0" y="588"/>
                </a:lnTo>
                <a:cubicBezTo>
                  <a:pt x="0" y="634"/>
                  <a:pt x="38" y="672"/>
                  <a:pt x="84" y="672"/>
                </a:cubicBezTo>
                <a:lnTo>
                  <a:pt x="582" y="672"/>
                </a:lnTo>
                <a:cubicBezTo>
                  <a:pt x="628" y="672"/>
                  <a:pt x="670" y="634"/>
                  <a:pt x="670" y="588"/>
                </a:cubicBezTo>
                <a:lnTo>
                  <a:pt x="670" y="253"/>
                </a:lnTo>
                <a:lnTo>
                  <a:pt x="628" y="253"/>
                </a:lnTo>
                <a:close/>
                <a:moveTo>
                  <a:pt x="170" y="381"/>
                </a:moveTo>
                <a:lnTo>
                  <a:pt x="80" y="563"/>
                </a:lnTo>
                <a:cubicBezTo>
                  <a:pt x="72" y="584"/>
                  <a:pt x="88" y="603"/>
                  <a:pt x="109" y="593"/>
                </a:cubicBezTo>
                <a:lnTo>
                  <a:pt x="291" y="503"/>
                </a:lnTo>
                <a:cubicBezTo>
                  <a:pt x="300" y="500"/>
                  <a:pt x="306" y="498"/>
                  <a:pt x="312" y="492"/>
                </a:cubicBezTo>
                <a:lnTo>
                  <a:pt x="637" y="168"/>
                </a:lnTo>
                <a:cubicBezTo>
                  <a:pt x="654" y="151"/>
                  <a:pt x="654" y="126"/>
                  <a:pt x="637" y="109"/>
                </a:cubicBezTo>
                <a:lnTo>
                  <a:pt x="564" y="36"/>
                </a:lnTo>
                <a:cubicBezTo>
                  <a:pt x="547" y="19"/>
                  <a:pt x="522" y="19"/>
                  <a:pt x="505" y="36"/>
                </a:cubicBezTo>
                <a:lnTo>
                  <a:pt x="180" y="358"/>
                </a:lnTo>
                <a:cubicBezTo>
                  <a:pt x="174" y="364"/>
                  <a:pt x="172" y="373"/>
                  <a:pt x="170" y="381"/>
                </a:cubicBezTo>
                <a:close/>
                <a:moveTo>
                  <a:pt x="520" y="80"/>
                </a:moveTo>
                <a:cubicBezTo>
                  <a:pt x="528" y="71"/>
                  <a:pt x="541" y="71"/>
                  <a:pt x="549" y="80"/>
                </a:cubicBezTo>
                <a:lnTo>
                  <a:pt x="593" y="124"/>
                </a:lnTo>
                <a:cubicBezTo>
                  <a:pt x="601" y="132"/>
                  <a:pt x="601" y="145"/>
                  <a:pt x="593" y="153"/>
                </a:cubicBezTo>
                <a:lnTo>
                  <a:pt x="549" y="197"/>
                </a:lnTo>
                <a:lnTo>
                  <a:pt x="476" y="122"/>
                </a:lnTo>
                <a:lnTo>
                  <a:pt x="520" y="80"/>
                </a:lnTo>
                <a:close/>
                <a:moveTo>
                  <a:pt x="444" y="153"/>
                </a:moveTo>
                <a:lnTo>
                  <a:pt x="518" y="226"/>
                </a:lnTo>
                <a:lnTo>
                  <a:pt x="283" y="463"/>
                </a:lnTo>
                <a:cubicBezTo>
                  <a:pt x="256" y="436"/>
                  <a:pt x="218" y="398"/>
                  <a:pt x="210" y="390"/>
                </a:cubicBezTo>
                <a:lnTo>
                  <a:pt x="444" y="153"/>
                </a:lnTo>
                <a:close/>
                <a:moveTo>
                  <a:pt x="247" y="484"/>
                </a:moveTo>
                <a:lnTo>
                  <a:pt x="134" y="553"/>
                </a:lnTo>
                <a:cubicBezTo>
                  <a:pt x="124" y="557"/>
                  <a:pt x="116" y="549"/>
                  <a:pt x="120" y="538"/>
                </a:cubicBezTo>
                <a:lnTo>
                  <a:pt x="189" y="425"/>
                </a:lnTo>
                <a:lnTo>
                  <a:pt x="247" y="484"/>
                </a:lnTo>
                <a:close/>
              </a:path>
            </a:pathLst>
          </a:custGeom>
          <a:solidFill>
            <a:srgbClr val="00467F"/>
          </a:solidFill>
          <a:ln>
            <a:noFill/>
          </a:ln>
          <a:effec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solidFill>
                <a:schemeClr val="tx2"/>
              </a:solidFill>
            </a:endParaRPr>
          </a:p>
        </p:txBody>
      </p:sp>
    </p:spTree>
    <p:custDataLst>
      <p:tags r:id="rId1"/>
    </p:custDataLst>
    <p:extLst>
      <p:ext uri="{BB962C8B-B14F-4D97-AF65-F5344CB8AC3E}">
        <p14:creationId xmlns:p14="http://schemas.microsoft.com/office/powerpoint/2010/main" val="302852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8" name="Group 7">
            <a:extLst>
              <a:ext uri="{FF2B5EF4-FFF2-40B4-BE49-F238E27FC236}">
                <a16:creationId xmlns:a16="http://schemas.microsoft.com/office/drawing/2014/main" id="{B87C6881-D933-8A45-8B91-40DA51AF773B}"/>
              </a:ext>
            </a:extLst>
          </p:cNvPr>
          <p:cNvGrpSpPr/>
          <p:nvPr userDrawn="1"/>
        </p:nvGrpSpPr>
        <p:grpSpPr>
          <a:xfrm>
            <a:off x="457200" y="461016"/>
            <a:ext cx="578467" cy="486008"/>
            <a:chOff x="3234632" y="3036931"/>
            <a:chExt cx="536408" cy="450671"/>
          </a:xfrm>
          <a:solidFill>
            <a:schemeClr val="tx1"/>
          </a:solidFill>
        </p:grpSpPr>
        <p:sp>
          <p:nvSpPr>
            <p:cNvPr id="9" name="Freeform 8">
              <a:extLst>
                <a:ext uri="{FF2B5EF4-FFF2-40B4-BE49-F238E27FC236}">
                  <a16:creationId xmlns:a16="http://schemas.microsoft.com/office/drawing/2014/main" id="{E2D09EB7-F7EA-FC4B-B466-C2FCCD7EEA7B}"/>
                </a:ext>
              </a:extLst>
            </p:cNvPr>
            <p:cNvSpPr>
              <a:spLocks noChangeArrowheads="1"/>
            </p:cNvSpPr>
            <p:nvPr/>
          </p:nvSpPr>
          <p:spPr bwMode="auto">
            <a:xfrm>
              <a:off x="3234632" y="3036931"/>
              <a:ext cx="490241" cy="222038"/>
            </a:xfrm>
            <a:custGeom>
              <a:avLst/>
              <a:gdLst>
                <a:gd name="T0" fmla="*/ 127 w 983"/>
                <a:gd name="T1" fmla="*/ 444 h 445"/>
                <a:gd name="T2" fmla="*/ 132 w 983"/>
                <a:gd name="T3" fmla="*/ 444 h 445"/>
                <a:gd name="T4" fmla="*/ 152 w 983"/>
                <a:gd name="T5" fmla="*/ 435 h 445"/>
                <a:gd name="T6" fmla="*/ 293 w 983"/>
                <a:gd name="T7" fmla="*/ 325 h 445"/>
                <a:gd name="T8" fmla="*/ 299 w 983"/>
                <a:gd name="T9" fmla="*/ 277 h 445"/>
                <a:gd name="T10" fmla="*/ 251 w 983"/>
                <a:gd name="T11" fmla="*/ 271 h 445"/>
                <a:gd name="T12" fmla="*/ 180 w 983"/>
                <a:gd name="T13" fmla="*/ 325 h 445"/>
                <a:gd name="T14" fmla="*/ 539 w 983"/>
                <a:gd name="T15" fmla="*/ 71 h 445"/>
                <a:gd name="T16" fmla="*/ 908 w 983"/>
                <a:gd name="T17" fmla="*/ 365 h 445"/>
                <a:gd name="T18" fmla="*/ 951 w 983"/>
                <a:gd name="T19" fmla="*/ 390 h 445"/>
                <a:gd name="T20" fmla="*/ 976 w 983"/>
                <a:gd name="T21" fmla="*/ 348 h 445"/>
                <a:gd name="T22" fmla="*/ 539 w 983"/>
                <a:gd name="T23" fmla="*/ 0 h 445"/>
                <a:gd name="T24" fmla="*/ 113 w 983"/>
                <a:gd name="T25" fmla="*/ 308 h 445"/>
                <a:gd name="T26" fmla="*/ 70 w 983"/>
                <a:gd name="T27" fmla="*/ 238 h 445"/>
                <a:gd name="T28" fmla="*/ 22 w 983"/>
                <a:gd name="T29" fmla="*/ 226 h 445"/>
                <a:gd name="T30" fmla="*/ 11 w 983"/>
                <a:gd name="T31" fmla="*/ 274 h 445"/>
                <a:gd name="T32" fmla="*/ 98 w 983"/>
                <a:gd name="T33" fmla="*/ 424 h 445"/>
                <a:gd name="T34" fmla="*/ 127 w 983"/>
                <a:gd name="T35"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3" h="445">
                  <a:moveTo>
                    <a:pt x="127" y="444"/>
                  </a:moveTo>
                  <a:cubicBezTo>
                    <a:pt x="129" y="444"/>
                    <a:pt x="132" y="444"/>
                    <a:pt x="132" y="444"/>
                  </a:cubicBezTo>
                  <a:cubicBezTo>
                    <a:pt x="141" y="444"/>
                    <a:pt x="146" y="441"/>
                    <a:pt x="152" y="435"/>
                  </a:cubicBezTo>
                  <a:lnTo>
                    <a:pt x="293" y="325"/>
                  </a:lnTo>
                  <a:cubicBezTo>
                    <a:pt x="307" y="314"/>
                    <a:pt x="310" y="291"/>
                    <a:pt x="299" y="277"/>
                  </a:cubicBezTo>
                  <a:cubicBezTo>
                    <a:pt x="288" y="263"/>
                    <a:pt x="265" y="260"/>
                    <a:pt x="251" y="271"/>
                  </a:cubicBezTo>
                  <a:lnTo>
                    <a:pt x="180" y="325"/>
                  </a:lnTo>
                  <a:cubicBezTo>
                    <a:pt x="234" y="175"/>
                    <a:pt x="375" y="71"/>
                    <a:pt x="539" y="71"/>
                  </a:cubicBezTo>
                  <a:cubicBezTo>
                    <a:pt x="716" y="71"/>
                    <a:pt x="869" y="192"/>
                    <a:pt x="908" y="365"/>
                  </a:cubicBezTo>
                  <a:cubicBezTo>
                    <a:pt x="914" y="384"/>
                    <a:pt x="931" y="396"/>
                    <a:pt x="951" y="390"/>
                  </a:cubicBezTo>
                  <a:cubicBezTo>
                    <a:pt x="970" y="384"/>
                    <a:pt x="982" y="367"/>
                    <a:pt x="976" y="348"/>
                  </a:cubicBezTo>
                  <a:cubicBezTo>
                    <a:pt x="928" y="144"/>
                    <a:pt x="748" y="0"/>
                    <a:pt x="539" y="0"/>
                  </a:cubicBezTo>
                  <a:cubicBezTo>
                    <a:pt x="344" y="0"/>
                    <a:pt x="172" y="127"/>
                    <a:pt x="113" y="308"/>
                  </a:cubicBezTo>
                  <a:lnTo>
                    <a:pt x="70" y="238"/>
                  </a:lnTo>
                  <a:cubicBezTo>
                    <a:pt x="62" y="221"/>
                    <a:pt x="39" y="215"/>
                    <a:pt x="22" y="226"/>
                  </a:cubicBezTo>
                  <a:cubicBezTo>
                    <a:pt x="5" y="235"/>
                    <a:pt x="0" y="257"/>
                    <a:pt x="11" y="274"/>
                  </a:cubicBezTo>
                  <a:lnTo>
                    <a:pt x="98" y="424"/>
                  </a:lnTo>
                  <a:cubicBezTo>
                    <a:pt x="107" y="435"/>
                    <a:pt x="115" y="444"/>
                    <a:pt x="127" y="444"/>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sz="700" dirty="0"/>
            </a:p>
          </p:txBody>
        </p:sp>
        <p:sp>
          <p:nvSpPr>
            <p:cNvPr id="10" name="Freeform 9">
              <a:extLst>
                <a:ext uri="{FF2B5EF4-FFF2-40B4-BE49-F238E27FC236}">
                  <a16:creationId xmlns:a16="http://schemas.microsoft.com/office/drawing/2014/main" id="{E5179F2C-FA14-CD44-AFBB-3A88A6FBC3F8}"/>
                </a:ext>
              </a:extLst>
            </p:cNvPr>
            <p:cNvSpPr>
              <a:spLocks noChangeArrowheads="1"/>
            </p:cNvSpPr>
            <p:nvPr/>
          </p:nvSpPr>
          <p:spPr bwMode="auto">
            <a:xfrm>
              <a:off x="3282997" y="3265564"/>
              <a:ext cx="488043" cy="222038"/>
            </a:xfrm>
            <a:custGeom>
              <a:avLst/>
              <a:gdLst>
                <a:gd name="T0" fmla="*/ 968 w 978"/>
                <a:gd name="T1" fmla="*/ 170 h 444"/>
                <a:gd name="T2" fmla="*/ 881 w 978"/>
                <a:gd name="T3" fmla="*/ 20 h 444"/>
                <a:gd name="T4" fmla="*/ 858 w 978"/>
                <a:gd name="T5" fmla="*/ 3 h 444"/>
                <a:gd name="T6" fmla="*/ 830 w 978"/>
                <a:gd name="T7" fmla="*/ 9 h 444"/>
                <a:gd name="T8" fmla="*/ 689 w 978"/>
                <a:gd name="T9" fmla="*/ 119 h 444"/>
                <a:gd name="T10" fmla="*/ 683 w 978"/>
                <a:gd name="T11" fmla="*/ 167 h 444"/>
                <a:gd name="T12" fmla="*/ 731 w 978"/>
                <a:gd name="T13" fmla="*/ 173 h 444"/>
                <a:gd name="T14" fmla="*/ 802 w 978"/>
                <a:gd name="T15" fmla="*/ 119 h 444"/>
                <a:gd name="T16" fmla="*/ 444 w 978"/>
                <a:gd name="T17" fmla="*/ 373 h 444"/>
                <a:gd name="T18" fmla="*/ 74 w 978"/>
                <a:gd name="T19" fmla="*/ 79 h 444"/>
                <a:gd name="T20" fmla="*/ 31 w 978"/>
                <a:gd name="T21" fmla="*/ 54 h 444"/>
                <a:gd name="T22" fmla="*/ 6 w 978"/>
                <a:gd name="T23" fmla="*/ 96 h 444"/>
                <a:gd name="T24" fmla="*/ 444 w 978"/>
                <a:gd name="T25" fmla="*/ 443 h 444"/>
                <a:gd name="T26" fmla="*/ 870 w 978"/>
                <a:gd name="T27" fmla="*/ 136 h 444"/>
                <a:gd name="T28" fmla="*/ 912 w 978"/>
                <a:gd name="T29" fmla="*/ 204 h 444"/>
                <a:gd name="T30" fmla="*/ 943 w 978"/>
                <a:gd name="T31" fmla="*/ 221 h 444"/>
                <a:gd name="T32" fmla="*/ 960 w 978"/>
                <a:gd name="T33" fmla="*/ 215 h 444"/>
                <a:gd name="T34" fmla="*/ 968 w 978"/>
                <a:gd name="T35" fmla="*/ 1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8" h="444">
                  <a:moveTo>
                    <a:pt x="968" y="170"/>
                  </a:moveTo>
                  <a:lnTo>
                    <a:pt x="881" y="20"/>
                  </a:lnTo>
                  <a:cubicBezTo>
                    <a:pt x="875" y="12"/>
                    <a:pt x="866" y="6"/>
                    <a:pt x="858" y="3"/>
                  </a:cubicBezTo>
                  <a:cubicBezTo>
                    <a:pt x="849" y="0"/>
                    <a:pt x="839" y="3"/>
                    <a:pt x="830" y="9"/>
                  </a:cubicBezTo>
                  <a:lnTo>
                    <a:pt x="689" y="119"/>
                  </a:lnTo>
                  <a:cubicBezTo>
                    <a:pt x="675" y="130"/>
                    <a:pt x="671" y="153"/>
                    <a:pt x="683" y="167"/>
                  </a:cubicBezTo>
                  <a:cubicBezTo>
                    <a:pt x="694" y="181"/>
                    <a:pt x="717" y="184"/>
                    <a:pt x="731" y="173"/>
                  </a:cubicBezTo>
                  <a:lnTo>
                    <a:pt x="802" y="119"/>
                  </a:lnTo>
                  <a:cubicBezTo>
                    <a:pt x="748" y="269"/>
                    <a:pt x="607" y="373"/>
                    <a:pt x="444" y="373"/>
                  </a:cubicBezTo>
                  <a:cubicBezTo>
                    <a:pt x="266" y="373"/>
                    <a:pt x="113" y="252"/>
                    <a:pt x="74" y="79"/>
                  </a:cubicBezTo>
                  <a:cubicBezTo>
                    <a:pt x="68" y="60"/>
                    <a:pt x="50" y="48"/>
                    <a:pt x="31" y="54"/>
                  </a:cubicBezTo>
                  <a:cubicBezTo>
                    <a:pt x="11" y="60"/>
                    <a:pt x="0" y="77"/>
                    <a:pt x="6" y="96"/>
                  </a:cubicBezTo>
                  <a:cubicBezTo>
                    <a:pt x="54" y="300"/>
                    <a:pt x="235" y="443"/>
                    <a:pt x="444" y="443"/>
                  </a:cubicBezTo>
                  <a:cubicBezTo>
                    <a:pt x="638" y="443"/>
                    <a:pt x="810" y="317"/>
                    <a:pt x="870" y="136"/>
                  </a:cubicBezTo>
                  <a:lnTo>
                    <a:pt x="912" y="204"/>
                  </a:lnTo>
                  <a:cubicBezTo>
                    <a:pt x="918" y="215"/>
                    <a:pt x="929" y="221"/>
                    <a:pt x="943" y="221"/>
                  </a:cubicBezTo>
                  <a:cubicBezTo>
                    <a:pt x="949" y="221"/>
                    <a:pt x="954" y="218"/>
                    <a:pt x="960" y="215"/>
                  </a:cubicBezTo>
                  <a:cubicBezTo>
                    <a:pt x="971" y="206"/>
                    <a:pt x="977" y="187"/>
                    <a:pt x="968" y="170"/>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spTree>
    <p:custDataLst>
      <p:tags r:id="rId1"/>
    </p:custDataLst>
    <p:extLst>
      <p:ext uri="{BB962C8B-B14F-4D97-AF65-F5344CB8AC3E}">
        <p14:creationId xmlns:p14="http://schemas.microsoft.com/office/powerpoint/2010/main" val="223008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1" name="Group 10">
            <a:extLst>
              <a:ext uri="{FF2B5EF4-FFF2-40B4-BE49-F238E27FC236}">
                <a16:creationId xmlns:a16="http://schemas.microsoft.com/office/drawing/2014/main" id="{B8ED08B2-B2F7-0C4B-A454-E4CE8A381A49}"/>
              </a:ext>
            </a:extLst>
          </p:cNvPr>
          <p:cNvGrpSpPr>
            <a:grpSpLocks/>
          </p:cNvGrpSpPr>
          <p:nvPr userDrawn="1"/>
        </p:nvGrpSpPr>
        <p:grpSpPr bwMode="auto">
          <a:xfrm>
            <a:off x="441960" y="457200"/>
            <a:ext cx="548640" cy="640080"/>
            <a:chOff x="6659562" y="3071816"/>
            <a:chExt cx="298450" cy="346075"/>
          </a:xfrm>
          <a:solidFill>
            <a:srgbClr val="00467F"/>
          </a:solidFill>
        </p:grpSpPr>
        <p:sp>
          <p:nvSpPr>
            <p:cNvPr id="12" name="Freeform 11">
              <a:extLst>
                <a:ext uri="{FF2B5EF4-FFF2-40B4-BE49-F238E27FC236}">
                  <a16:creationId xmlns:a16="http://schemas.microsoft.com/office/drawing/2014/main" id="{50AC6809-7CDA-0A43-AB59-5D869E970262}"/>
                </a:ext>
              </a:extLst>
            </p:cNvPr>
            <p:cNvSpPr>
              <a:spLocks noChangeArrowheads="1"/>
            </p:cNvSpPr>
            <p:nvPr userDrawn="1"/>
          </p:nvSpPr>
          <p:spPr bwMode="auto">
            <a:xfrm>
              <a:off x="6846888" y="3222625"/>
              <a:ext cx="46037" cy="47625"/>
            </a:xfrm>
            <a:custGeom>
              <a:avLst/>
              <a:gdLst>
                <a:gd name="T0" fmla="*/ 2147483646 w 130"/>
                <a:gd name="T1" fmla="*/ 2147483646 h 134"/>
                <a:gd name="T2" fmla="*/ 2147483646 w 130"/>
                <a:gd name="T3" fmla="*/ 2147483646 h 134"/>
                <a:gd name="T4" fmla="*/ 2147483646 w 130"/>
                <a:gd name="T5" fmla="*/ 2147483646 h 134"/>
                <a:gd name="T6" fmla="*/ 2147483646 w 130"/>
                <a:gd name="T7" fmla="*/ 2147483646 h 134"/>
                <a:gd name="T8" fmla="*/ 2147483646 w 130"/>
                <a:gd name="T9" fmla="*/ 2147483646 h 134"/>
                <a:gd name="T10" fmla="*/ 1598834201 w 130"/>
                <a:gd name="T11" fmla="*/ 2147483646 h 134"/>
                <a:gd name="T12" fmla="*/ 710565159 w 130"/>
                <a:gd name="T13" fmla="*/ 2147483646 h 134"/>
                <a:gd name="T14" fmla="*/ 355282402 w 130"/>
                <a:gd name="T15" fmla="*/ 2147483646 h 134"/>
                <a:gd name="T16" fmla="*/ 1376735777 w 130"/>
                <a:gd name="T17" fmla="*/ 2147483646 h 134"/>
                <a:gd name="T18" fmla="*/ 1598834201 w 130"/>
                <a:gd name="T19" fmla="*/ 2147483646 h 134"/>
                <a:gd name="T20" fmla="*/ 355282402 w 130"/>
                <a:gd name="T21" fmla="*/ 1930496435 h 134"/>
                <a:gd name="T22" fmla="*/ 355282402 w 130"/>
                <a:gd name="T23" fmla="*/ 628551196 h 134"/>
                <a:gd name="T24" fmla="*/ 1598834201 w 130"/>
                <a:gd name="T25" fmla="*/ 628551196 h 134"/>
                <a:gd name="T26" fmla="*/ 2147483646 w 130"/>
                <a:gd name="T27" fmla="*/ 1930496435 h 134"/>
                <a:gd name="T28" fmla="*/ 2147483646 w 130"/>
                <a:gd name="T29" fmla="*/ 538740397 h 134"/>
                <a:gd name="T30" fmla="*/ 2147483646 w 130"/>
                <a:gd name="T31" fmla="*/ 897858132 h 134"/>
                <a:gd name="T32" fmla="*/ 2147483646 w 130"/>
                <a:gd name="T33" fmla="*/ 1795716618 h 134"/>
                <a:gd name="T34" fmla="*/ 2147483646 w 130"/>
                <a:gd name="T35" fmla="*/ 2147483646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0" h="134">
                  <a:moveTo>
                    <a:pt x="90" y="68"/>
                  </a:moveTo>
                  <a:cubicBezTo>
                    <a:pt x="98" y="76"/>
                    <a:pt x="110" y="88"/>
                    <a:pt x="118" y="96"/>
                  </a:cubicBezTo>
                  <a:cubicBezTo>
                    <a:pt x="129" y="108"/>
                    <a:pt x="127" y="124"/>
                    <a:pt x="112" y="127"/>
                  </a:cubicBezTo>
                  <a:cubicBezTo>
                    <a:pt x="104" y="130"/>
                    <a:pt x="98" y="127"/>
                    <a:pt x="93" y="122"/>
                  </a:cubicBezTo>
                  <a:cubicBezTo>
                    <a:pt x="84" y="113"/>
                    <a:pt x="73" y="105"/>
                    <a:pt x="64" y="96"/>
                  </a:cubicBezTo>
                  <a:cubicBezTo>
                    <a:pt x="56" y="105"/>
                    <a:pt x="45" y="116"/>
                    <a:pt x="36" y="124"/>
                  </a:cubicBezTo>
                  <a:cubicBezTo>
                    <a:pt x="31" y="130"/>
                    <a:pt x="25" y="133"/>
                    <a:pt x="16" y="130"/>
                  </a:cubicBezTo>
                  <a:cubicBezTo>
                    <a:pt x="2" y="124"/>
                    <a:pt x="0" y="110"/>
                    <a:pt x="8" y="99"/>
                  </a:cubicBezTo>
                  <a:cubicBezTo>
                    <a:pt x="14" y="91"/>
                    <a:pt x="22" y="85"/>
                    <a:pt x="31" y="76"/>
                  </a:cubicBezTo>
                  <a:cubicBezTo>
                    <a:pt x="33" y="74"/>
                    <a:pt x="36" y="71"/>
                    <a:pt x="36" y="71"/>
                  </a:cubicBezTo>
                  <a:cubicBezTo>
                    <a:pt x="25" y="60"/>
                    <a:pt x="16" y="51"/>
                    <a:pt x="8" y="43"/>
                  </a:cubicBezTo>
                  <a:cubicBezTo>
                    <a:pt x="0" y="34"/>
                    <a:pt x="0" y="22"/>
                    <a:pt x="8" y="14"/>
                  </a:cubicBezTo>
                  <a:cubicBezTo>
                    <a:pt x="16" y="5"/>
                    <a:pt x="28" y="5"/>
                    <a:pt x="36" y="14"/>
                  </a:cubicBezTo>
                  <a:cubicBezTo>
                    <a:pt x="45" y="22"/>
                    <a:pt x="53" y="34"/>
                    <a:pt x="64" y="43"/>
                  </a:cubicBezTo>
                  <a:cubicBezTo>
                    <a:pt x="76" y="31"/>
                    <a:pt x="84" y="20"/>
                    <a:pt x="95" y="12"/>
                  </a:cubicBezTo>
                  <a:cubicBezTo>
                    <a:pt x="107" y="0"/>
                    <a:pt x="124" y="6"/>
                    <a:pt x="127" y="20"/>
                  </a:cubicBezTo>
                  <a:cubicBezTo>
                    <a:pt x="129" y="28"/>
                    <a:pt x="124" y="34"/>
                    <a:pt x="121" y="40"/>
                  </a:cubicBezTo>
                  <a:cubicBezTo>
                    <a:pt x="107" y="51"/>
                    <a:pt x="98" y="60"/>
                    <a:pt x="90" y="6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3" name="Freeform 12">
              <a:extLst>
                <a:ext uri="{FF2B5EF4-FFF2-40B4-BE49-F238E27FC236}">
                  <a16:creationId xmlns:a16="http://schemas.microsoft.com/office/drawing/2014/main" id="{F1DCADF0-6FAB-714F-B2C2-1FC2F919EE0E}"/>
                </a:ext>
              </a:extLst>
            </p:cNvPr>
            <p:cNvSpPr>
              <a:spLocks noChangeArrowheads="1"/>
            </p:cNvSpPr>
            <p:nvPr userDrawn="1"/>
          </p:nvSpPr>
          <p:spPr bwMode="auto">
            <a:xfrm>
              <a:off x="6754813" y="3135313"/>
              <a:ext cx="47625" cy="47625"/>
            </a:xfrm>
            <a:custGeom>
              <a:avLst/>
              <a:gdLst>
                <a:gd name="T0" fmla="*/ 2147483646 w 131"/>
                <a:gd name="T1" fmla="*/ 2147483646 h 133"/>
                <a:gd name="T2" fmla="*/ 2147483646 w 131"/>
                <a:gd name="T3" fmla="*/ 2147483646 h 133"/>
                <a:gd name="T4" fmla="*/ 2147483646 w 131"/>
                <a:gd name="T5" fmla="*/ 2147483646 h 133"/>
                <a:gd name="T6" fmla="*/ 2147483646 w 131"/>
                <a:gd name="T7" fmla="*/ 2147483646 h 133"/>
                <a:gd name="T8" fmla="*/ 2147483646 w 131"/>
                <a:gd name="T9" fmla="*/ 2147483646 h 133"/>
                <a:gd name="T10" fmla="*/ 1729818890 w 131"/>
                <a:gd name="T11" fmla="*/ 2147483646 h 133"/>
                <a:gd name="T12" fmla="*/ 816800379 w 131"/>
                <a:gd name="T13" fmla="*/ 2147483646 h 133"/>
                <a:gd name="T14" fmla="*/ 384345384 w 131"/>
                <a:gd name="T15" fmla="*/ 2147483646 h 133"/>
                <a:gd name="T16" fmla="*/ 1489536950 w 131"/>
                <a:gd name="T17" fmla="*/ 2147483646 h 133"/>
                <a:gd name="T18" fmla="*/ 1729818890 w 131"/>
                <a:gd name="T19" fmla="*/ 2147483646 h 133"/>
                <a:gd name="T20" fmla="*/ 384345384 w 131"/>
                <a:gd name="T21" fmla="*/ 1928349141 h 133"/>
                <a:gd name="T22" fmla="*/ 384345384 w 131"/>
                <a:gd name="T23" fmla="*/ 642783166 h 133"/>
                <a:gd name="T24" fmla="*/ 1729818890 w 131"/>
                <a:gd name="T25" fmla="*/ 642783166 h 133"/>
                <a:gd name="T26" fmla="*/ 2147483646 w 131"/>
                <a:gd name="T27" fmla="*/ 1928349141 h 133"/>
                <a:gd name="T28" fmla="*/ 2147483646 w 131"/>
                <a:gd name="T29" fmla="*/ 505071361 h 133"/>
                <a:gd name="T30" fmla="*/ 2147483646 w 131"/>
                <a:gd name="T31" fmla="*/ 872430916 h 133"/>
                <a:gd name="T32" fmla="*/ 2147483646 w 131"/>
                <a:gd name="T33" fmla="*/ 1790637336 h 133"/>
                <a:gd name="T34" fmla="*/ 2147483646 w 131"/>
                <a:gd name="T35" fmla="*/ 214748364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 h="133">
                  <a:moveTo>
                    <a:pt x="90" y="67"/>
                  </a:moveTo>
                  <a:cubicBezTo>
                    <a:pt x="98" y="76"/>
                    <a:pt x="110" y="87"/>
                    <a:pt x="118" y="96"/>
                  </a:cubicBezTo>
                  <a:cubicBezTo>
                    <a:pt x="130" y="107"/>
                    <a:pt x="127" y="124"/>
                    <a:pt x="113" y="127"/>
                  </a:cubicBezTo>
                  <a:cubicBezTo>
                    <a:pt x="104" y="129"/>
                    <a:pt x="98" y="127"/>
                    <a:pt x="93" y="121"/>
                  </a:cubicBezTo>
                  <a:cubicBezTo>
                    <a:pt x="84" y="112"/>
                    <a:pt x="73" y="104"/>
                    <a:pt x="65" y="96"/>
                  </a:cubicBezTo>
                  <a:cubicBezTo>
                    <a:pt x="56" y="104"/>
                    <a:pt x="45" y="115"/>
                    <a:pt x="36" y="124"/>
                  </a:cubicBezTo>
                  <a:cubicBezTo>
                    <a:pt x="31" y="129"/>
                    <a:pt x="25" y="132"/>
                    <a:pt x="17" y="129"/>
                  </a:cubicBezTo>
                  <a:cubicBezTo>
                    <a:pt x="3" y="124"/>
                    <a:pt x="0" y="110"/>
                    <a:pt x="8" y="98"/>
                  </a:cubicBezTo>
                  <a:cubicBezTo>
                    <a:pt x="14" y="90"/>
                    <a:pt x="22" y="84"/>
                    <a:pt x="31" y="76"/>
                  </a:cubicBezTo>
                  <a:cubicBezTo>
                    <a:pt x="34" y="73"/>
                    <a:pt x="36" y="70"/>
                    <a:pt x="36" y="70"/>
                  </a:cubicBezTo>
                  <a:cubicBezTo>
                    <a:pt x="25" y="59"/>
                    <a:pt x="17" y="50"/>
                    <a:pt x="8" y="42"/>
                  </a:cubicBezTo>
                  <a:cubicBezTo>
                    <a:pt x="0" y="33"/>
                    <a:pt x="0" y="22"/>
                    <a:pt x="8" y="14"/>
                  </a:cubicBezTo>
                  <a:cubicBezTo>
                    <a:pt x="17" y="5"/>
                    <a:pt x="28" y="5"/>
                    <a:pt x="36" y="14"/>
                  </a:cubicBezTo>
                  <a:cubicBezTo>
                    <a:pt x="45" y="22"/>
                    <a:pt x="53" y="33"/>
                    <a:pt x="65" y="42"/>
                  </a:cubicBezTo>
                  <a:cubicBezTo>
                    <a:pt x="76" y="31"/>
                    <a:pt x="84" y="19"/>
                    <a:pt x="96" y="11"/>
                  </a:cubicBezTo>
                  <a:cubicBezTo>
                    <a:pt x="107" y="0"/>
                    <a:pt x="124" y="5"/>
                    <a:pt x="127" y="19"/>
                  </a:cubicBezTo>
                  <a:cubicBezTo>
                    <a:pt x="130" y="28"/>
                    <a:pt x="124" y="33"/>
                    <a:pt x="121" y="39"/>
                  </a:cubicBezTo>
                  <a:cubicBezTo>
                    <a:pt x="107" y="50"/>
                    <a:pt x="98" y="59"/>
                    <a:pt x="90" y="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4" name="Freeform 13">
              <a:extLst>
                <a:ext uri="{FF2B5EF4-FFF2-40B4-BE49-F238E27FC236}">
                  <a16:creationId xmlns:a16="http://schemas.microsoft.com/office/drawing/2014/main" id="{AB094986-9C63-BF4F-85AB-592297AB5A4F}"/>
                </a:ext>
              </a:extLst>
            </p:cNvPr>
            <p:cNvSpPr>
              <a:spLocks noChangeArrowheads="1"/>
            </p:cNvSpPr>
            <p:nvPr userDrawn="1"/>
          </p:nvSpPr>
          <p:spPr bwMode="auto">
            <a:xfrm>
              <a:off x="6762750" y="3135313"/>
              <a:ext cx="119063" cy="127000"/>
            </a:xfrm>
            <a:custGeom>
              <a:avLst/>
              <a:gdLst>
                <a:gd name="T0" fmla="*/ 2147483646 w 331"/>
                <a:gd name="T1" fmla="*/ 2147483646 h 354"/>
                <a:gd name="T2" fmla="*/ 2147483646 w 331"/>
                <a:gd name="T3" fmla="*/ 2147483646 h 354"/>
                <a:gd name="T4" fmla="*/ 2147483646 w 331"/>
                <a:gd name="T5" fmla="*/ 2147483646 h 354"/>
                <a:gd name="T6" fmla="*/ 2147483646 w 331"/>
                <a:gd name="T7" fmla="*/ 2147483646 h 354"/>
                <a:gd name="T8" fmla="*/ 2147483646 w 331"/>
                <a:gd name="T9" fmla="*/ 2147483646 h 354"/>
                <a:gd name="T10" fmla="*/ 2147483646 w 331"/>
                <a:gd name="T11" fmla="*/ 2147483646 h 354"/>
                <a:gd name="T12" fmla="*/ 2147483646 w 331"/>
                <a:gd name="T13" fmla="*/ 2147483646 h 354"/>
                <a:gd name="T14" fmla="*/ 2147483646 w 331"/>
                <a:gd name="T15" fmla="*/ 2147483646 h 354"/>
                <a:gd name="T16" fmla="*/ 2147483646 w 331"/>
                <a:gd name="T17" fmla="*/ 2147483646 h 354"/>
                <a:gd name="T18" fmla="*/ 2147483646 w 331"/>
                <a:gd name="T19" fmla="*/ 2147483646 h 354"/>
                <a:gd name="T20" fmla="*/ 0 w 331"/>
                <a:gd name="T21" fmla="*/ 2147483646 h 354"/>
                <a:gd name="T22" fmla="*/ 2147483646 w 331"/>
                <a:gd name="T23" fmla="*/ 2147483646 h 354"/>
                <a:gd name="T24" fmla="*/ 2147483646 w 331"/>
                <a:gd name="T25" fmla="*/ 2147483646 h 354"/>
                <a:gd name="T26" fmla="*/ 2147483646 w 331"/>
                <a:gd name="T27" fmla="*/ 2147483646 h 354"/>
                <a:gd name="T28" fmla="*/ 2147483646 w 331"/>
                <a:gd name="T29" fmla="*/ 2147483646 h 354"/>
                <a:gd name="T30" fmla="*/ 2147483646 w 331"/>
                <a:gd name="T31" fmla="*/ 2147483646 h 354"/>
                <a:gd name="T32" fmla="*/ 2147483646 w 331"/>
                <a:gd name="T33" fmla="*/ 2147483646 h 354"/>
                <a:gd name="T34" fmla="*/ 2147483646 w 331"/>
                <a:gd name="T35" fmla="*/ 2147483646 h 354"/>
                <a:gd name="T36" fmla="*/ 2147483646 w 331"/>
                <a:gd name="T37" fmla="*/ 2147483646 h 354"/>
                <a:gd name="T38" fmla="*/ 2147483646 w 331"/>
                <a:gd name="T39" fmla="*/ 2147483646 h 354"/>
                <a:gd name="T40" fmla="*/ 2147483646 w 331"/>
                <a:gd name="T41" fmla="*/ 2147483646 h 354"/>
                <a:gd name="T42" fmla="*/ 2147483646 w 331"/>
                <a:gd name="T43" fmla="*/ 2147483646 h 354"/>
                <a:gd name="T44" fmla="*/ 2147483646 w 331"/>
                <a:gd name="T45" fmla="*/ 369388110 h 354"/>
                <a:gd name="T46" fmla="*/ 2147483646 w 331"/>
                <a:gd name="T47" fmla="*/ 369388110 h 354"/>
                <a:gd name="T48" fmla="*/ 2147483646 w 331"/>
                <a:gd name="T49" fmla="*/ 2147483646 h 3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354">
                  <a:moveTo>
                    <a:pt x="328" y="87"/>
                  </a:moveTo>
                  <a:cubicBezTo>
                    <a:pt x="330" y="93"/>
                    <a:pt x="325" y="99"/>
                    <a:pt x="325" y="99"/>
                  </a:cubicBezTo>
                  <a:lnTo>
                    <a:pt x="297" y="90"/>
                  </a:lnTo>
                  <a:cubicBezTo>
                    <a:pt x="291" y="118"/>
                    <a:pt x="280" y="144"/>
                    <a:pt x="263" y="163"/>
                  </a:cubicBezTo>
                  <a:cubicBezTo>
                    <a:pt x="249" y="180"/>
                    <a:pt x="229" y="194"/>
                    <a:pt x="206" y="203"/>
                  </a:cubicBezTo>
                  <a:cubicBezTo>
                    <a:pt x="187" y="211"/>
                    <a:pt x="167" y="217"/>
                    <a:pt x="150" y="223"/>
                  </a:cubicBezTo>
                  <a:cubicBezTo>
                    <a:pt x="136" y="228"/>
                    <a:pt x="119" y="234"/>
                    <a:pt x="105" y="245"/>
                  </a:cubicBezTo>
                  <a:cubicBezTo>
                    <a:pt x="99" y="251"/>
                    <a:pt x="93" y="257"/>
                    <a:pt x="91" y="262"/>
                  </a:cubicBezTo>
                  <a:cubicBezTo>
                    <a:pt x="102" y="271"/>
                    <a:pt x="108" y="285"/>
                    <a:pt x="108" y="299"/>
                  </a:cubicBezTo>
                  <a:cubicBezTo>
                    <a:pt x="108" y="330"/>
                    <a:pt x="82" y="353"/>
                    <a:pt x="54" y="353"/>
                  </a:cubicBezTo>
                  <a:cubicBezTo>
                    <a:pt x="23" y="353"/>
                    <a:pt x="0" y="327"/>
                    <a:pt x="0" y="299"/>
                  </a:cubicBezTo>
                  <a:cubicBezTo>
                    <a:pt x="0" y="268"/>
                    <a:pt x="23" y="245"/>
                    <a:pt x="51" y="245"/>
                  </a:cubicBezTo>
                  <a:cubicBezTo>
                    <a:pt x="60" y="228"/>
                    <a:pt x="71" y="217"/>
                    <a:pt x="88" y="206"/>
                  </a:cubicBezTo>
                  <a:cubicBezTo>
                    <a:pt x="102" y="197"/>
                    <a:pt x="116" y="192"/>
                    <a:pt x="136" y="186"/>
                  </a:cubicBezTo>
                  <a:lnTo>
                    <a:pt x="139" y="186"/>
                  </a:lnTo>
                  <a:cubicBezTo>
                    <a:pt x="141" y="186"/>
                    <a:pt x="141" y="186"/>
                    <a:pt x="141" y="186"/>
                  </a:cubicBezTo>
                  <a:cubicBezTo>
                    <a:pt x="144" y="186"/>
                    <a:pt x="147" y="183"/>
                    <a:pt x="150" y="183"/>
                  </a:cubicBezTo>
                  <a:cubicBezTo>
                    <a:pt x="170" y="178"/>
                    <a:pt x="184" y="172"/>
                    <a:pt x="198" y="163"/>
                  </a:cubicBezTo>
                  <a:cubicBezTo>
                    <a:pt x="229" y="146"/>
                    <a:pt x="249" y="124"/>
                    <a:pt x="254" y="90"/>
                  </a:cubicBezTo>
                  <a:lnTo>
                    <a:pt x="226" y="99"/>
                  </a:lnTo>
                  <a:cubicBezTo>
                    <a:pt x="220" y="99"/>
                    <a:pt x="215" y="93"/>
                    <a:pt x="218" y="87"/>
                  </a:cubicBezTo>
                  <a:lnTo>
                    <a:pt x="263" y="8"/>
                  </a:lnTo>
                  <a:cubicBezTo>
                    <a:pt x="266" y="0"/>
                    <a:pt x="277" y="0"/>
                    <a:pt x="282" y="8"/>
                  </a:cubicBezTo>
                  <a:lnTo>
                    <a:pt x="328"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5" name="Freeform 14">
              <a:extLst>
                <a:ext uri="{FF2B5EF4-FFF2-40B4-BE49-F238E27FC236}">
                  <a16:creationId xmlns:a16="http://schemas.microsoft.com/office/drawing/2014/main" id="{68EEAA82-FAC5-1C4D-8025-23E38D382640}"/>
                </a:ext>
              </a:extLst>
            </p:cNvPr>
            <p:cNvSpPr>
              <a:spLocks noChangeArrowheads="1"/>
            </p:cNvSpPr>
            <p:nvPr userDrawn="1"/>
          </p:nvSpPr>
          <p:spPr bwMode="auto">
            <a:xfrm>
              <a:off x="6659563" y="3071813"/>
              <a:ext cx="298450" cy="346075"/>
            </a:xfrm>
            <a:custGeom>
              <a:avLst/>
              <a:gdLst>
                <a:gd name="T0" fmla="*/ 2147483646 w 831"/>
                <a:gd name="T1" fmla="*/ 2147483646 h 963"/>
                <a:gd name="T2" fmla="*/ 2147483646 w 831"/>
                <a:gd name="T3" fmla="*/ 2147483646 h 963"/>
                <a:gd name="T4" fmla="*/ 2147483646 w 831"/>
                <a:gd name="T5" fmla="*/ 2147483646 h 963"/>
                <a:gd name="T6" fmla="*/ 2147483646 w 831"/>
                <a:gd name="T7" fmla="*/ 2147483646 h 963"/>
                <a:gd name="T8" fmla="*/ 2147483646 w 831"/>
                <a:gd name="T9" fmla="*/ 2147483646 h 963"/>
                <a:gd name="T10" fmla="*/ 2147483646 w 831"/>
                <a:gd name="T11" fmla="*/ 2147483646 h 963"/>
                <a:gd name="T12" fmla="*/ 2147483646 w 831"/>
                <a:gd name="T13" fmla="*/ 2147483646 h 963"/>
                <a:gd name="T14" fmla="*/ 2147483646 w 831"/>
                <a:gd name="T15" fmla="*/ 2147483646 h 963"/>
                <a:gd name="T16" fmla="*/ 2147483646 w 831"/>
                <a:gd name="T17" fmla="*/ 2147483646 h 963"/>
                <a:gd name="T18" fmla="*/ 2147483646 w 831"/>
                <a:gd name="T19" fmla="*/ 2147483646 h 963"/>
                <a:gd name="T20" fmla="*/ 2147483646 w 831"/>
                <a:gd name="T21" fmla="*/ 2147483646 h 963"/>
                <a:gd name="T22" fmla="*/ 926503367 w 831"/>
                <a:gd name="T23" fmla="*/ 2147483646 h 963"/>
                <a:gd name="T24" fmla="*/ 555927951 w 831"/>
                <a:gd name="T25" fmla="*/ 2147483646 h 963"/>
                <a:gd name="T26" fmla="*/ 2147483646 w 831"/>
                <a:gd name="T27" fmla="*/ 2147483646 h 963"/>
                <a:gd name="T28" fmla="*/ 2147483646 w 831"/>
                <a:gd name="T29" fmla="*/ 2147483646 h 963"/>
                <a:gd name="T30" fmla="*/ 2147483646 w 831"/>
                <a:gd name="T31" fmla="*/ 2147483646 h 963"/>
                <a:gd name="T32" fmla="*/ 2147483646 w 831"/>
                <a:gd name="T33" fmla="*/ 928187165 h 963"/>
                <a:gd name="T34" fmla="*/ 2147483646 w 831"/>
                <a:gd name="T35" fmla="*/ 2147483646 h 963"/>
                <a:gd name="T36" fmla="*/ 2147483646 w 831"/>
                <a:gd name="T37" fmla="*/ 2147483646 h 963"/>
                <a:gd name="T38" fmla="*/ 2147483646 w 831"/>
                <a:gd name="T39" fmla="*/ 2147483646 h 963"/>
                <a:gd name="T40" fmla="*/ 2147483646 w 831"/>
                <a:gd name="T41" fmla="*/ 2147483646 h 963"/>
                <a:gd name="T42" fmla="*/ 2147483646 w 831"/>
                <a:gd name="T43" fmla="*/ 2147483646 h 963"/>
                <a:gd name="T44" fmla="*/ 2147483646 w 831"/>
                <a:gd name="T45" fmla="*/ 2147483646 h 963"/>
                <a:gd name="T46" fmla="*/ 2147483646 w 831"/>
                <a:gd name="T47" fmla="*/ 2147483646 h 963"/>
                <a:gd name="T48" fmla="*/ 2147483646 w 831"/>
                <a:gd name="T49" fmla="*/ 2147483646 h 963"/>
                <a:gd name="T50" fmla="*/ 2147483646 w 831"/>
                <a:gd name="T51" fmla="*/ 2147483646 h 963"/>
                <a:gd name="T52" fmla="*/ 2147483646 w 831"/>
                <a:gd name="T53" fmla="*/ 2147483646 h 963"/>
                <a:gd name="T54" fmla="*/ 2147483646 w 831"/>
                <a:gd name="T55" fmla="*/ 2147483646 h 963"/>
                <a:gd name="T56" fmla="*/ 2147483646 w 831"/>
                <a:gd name="T57" fmla="*/ 2147483646 h 963"/>
                <a:gd name="T58" fmla="*/ 2147483646 w 831"/>
                <a:gd name="T59" fmla="*/ 2147483646 h 963"/>
                <a:gd name="T60" fmla="*/ 2147483646 w 831"/>
                <a:gd name="T61" fmla="*/ 2147483646 h 963"/>
                <a:gd name="T62" fmla="*/ 2147483646 w 831"/>
                <a:gd name="T63" fmla="*/ 2147483646 h 963"/>
                <a:gd name="T64" fmla="*/ 2147483646 w 831"/>
                <a:gd name="T65" fmla="*/ 2147483646 h 963"/>
                <a:gd name="T66" fmla="*/ 2147483646 w 831"/>
                <a:gd name="T67" fmla="*/ 2147483646 h 963"/>
                <a:gd name="T68" fmla="*/ 2147483646 w 831"/>
                <a:gd name="T69" fmla="*/ 2147483646 h 963"/>
                <a:gd name="T70" fmla="*/ 2147483646 w 831"/>
                <a:gd name="T71" fmla="*/ 2147483646 h 9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1" h="963">
                  <a:moveTo>
                    <a:pt x="816" y="307"/>
                  </a:moveTo>
                  <a:cubicBezTo>
                    <a:pt x="830" y="381"/>
                    <a:pt x="821" y="451"/>
                    <a:pt x="788" y="522"/>
                  </a:cubicBezTo>
                  <a:cubicBezTo>
                    <a:pt x="779" y="542"/>
                    <a:pt x="768" y="561"/>
                    <a:pt x="759" y="581"/>
                  </a:cubicBezTo>
                  <a:cubicBezTo>
                    <a:pt x="754" y="598"/>
                    <a:pt x="745" y="612"/>
                    <a:pt x="737" y="629"/>
                  </a:cubicBezTo>
                  <a:cubicBezTo>
                    <a:pt x="723" y="660"/>
                    <a:pt x="717" y="686"/>
                    <a:pt x="714" y="711"/>
                  </a:cubicBezTo>
                  <a:cubicBezTo>
                    <a:pt x="714" y="731"/>
                    <a:pt x="717" y="748"/>
                    <a:pt x="723" y="773"/>
                  </a:cubicBezTo>
                  <a:cubicBezTo>
                    <a:pt x="726" y="793"/>
                    <a:pt x="720" y="804"/>
                    <a:pt x="711" y="813"/>
                  </a:cubicBezTo>
                  <a:lnTo>
                    <a:pt x="709" y="815"/>
                  </a:lnTo>
                  <a:lnTo>
                    <a:pt x="706" y="818"/>
                  </a:lnTo>
                  <a:cubicBezTo>
                    <a:pt x="669" y="838"/>
                    <a:pt x="632" y="855"/>
                    <a:pt x="596" y="875"/>
                  </a:cubicBezTo>
                  <a:lnTo>
                    <a:pt x="536" y="906"/>
                  </a:lnTo>
                  <a:cubicBezTo>
                    <a:pt x="494" y="928"/>
                    <a:pt x="449" y="951"/>
                    <a:pt x="435" y="959"/>
                  </a:cubicBezTo>
                  <a:cubicBezTo>
                    <a:pt x="429" y="962"/>
                    <a:pt x="424" y="962"/>
                    <a:pt x="418" y="962"/>
                  </a:cubicBezTo>
                  <a:cubicBezTo>
                    <a:pt x="404" y="962"/>
                    <a:pt x="390" y="954"/>
                    <a:pt x="384" y="940"/>
                  </a:cubicBezTo>
                  <a:cubicBezTo>
                    <a:pt x="361" y="886"/>
                    <a:pt x="339" y="841"/>
                    <a:pt x="288" y="835"/>
                  </a:cubicBezTo>
                  <a:lnTo>
                    <a:pt x="280" y="835"/>
                  </a:lnTo>
                  <a:cubicBezTo>
                    <a:pt x="243" y="829"/>
                    <a:pt x="203" y="824"/>
                    <a:pt x="167" y="813"/>
                  </a:cubicBezTo>
                  <a:cubicBezTo>
                    <a:pt x="161" y="813"/>
                    <a:pt x="155" y="810"/>
                    <a:pt x="150" y="807"/>
                  </a:cubicBezTo>
                  <a:cubicBezTo>
                    <a:pt x="139" y="804"/>
                    <a:pt x="127" y="796"/>
                    <a:pt x="119" y="790"/>
                  </a:cubicBezTo>
                  <a:cubicBezTo>
                    <a:pt x="88" y="765"/>
                    <a:pt x="71" y="722"/>
                    <a:pt x="82" y="683"/>
                  </a:cubicBezTo>
                  <a:cubicBezTo>
                    <a:pt x="65" y="671"/>
                    <a:pt x="60" y="654"/>
                    <a:pt x="62" y="635"/>
                  </a:cubicBezTo>
                  <a:lnTo>
                    <a:pt x="62" y="632"/>
                  </a:lnTo>
                  <a:cubicBezTo>
                    <a:pt x="54" y="621"/>
                    <a:pt x="54" y="609"/>
                    <a:pt x="60" y="595"/>
                  </a:cubicBezTo>
                  <a:cubicBezTo>
                    <a:pt x="43" y="590"/>
                    <a:pt x="28" y="581"/>
                    <a:pt x="20" y="570"/>
                  </a:cubicBezTo>
                  <a:cubicBezTo>
                    <a:pt x="14" y="561"/>
                    <a:pt x="9" y="550"/>
                    <a:pt x="6" y="542"/>
                  </a:cubicBezTo>
                  <a:cubicBezTo>
                    <a:pt x="0" y="522"/>
                    <a:pt x="3" y="505"/>
                    <a:pt x="12" y="488"/>
                  </a:cubicBezTo>
                  <a:cubicBezTo>
                    <a:pt x="26" y="463"/>
                    <a:pt x="37" y="437"/>
                    <a:pt x="51" y="415"/>
                  </a:cubicBezTo>
                  <a:lnTo>
                    <a:pt x="54" y="409"/>
                  </a:lnTo>
                  <a:cubicBezTo>
                    <a:pt x="62" y="398"/>
                    <a:pt x="68" y="384"/>
                    <a:pt x="76" y="369"/>
                  </a:cubicBezTo>
                  <a:cubicBezTo>
                    <a:pt x="76" y="367"/>
                    <a:pt x="79" y="367"/>
                    <a:pt x="79" y="364"/>
                  </a:cubicBezTo>
                  <a:cubicBezTo>
                    <a:pt x="82" y="361"/>
                    <a:pt x="85" y="355"/>
                    <a:pt x="85" y="353"/>
                  </a:cubicBezTo>
                  <a:cubicBezTo>
                    <a:pt x="82" y="341"/>
                    <a:pt x="82" y="333"/>
                    <a:pt x="82" y="321"/>
                  </a:cubicBezTo>
                  <a:cubicBezTo>
                    <a:pt x="79" y="251"/>
                    <a:pt x="105" y="186"/>
                    <a:pt x="150" y="130"/>
                  </a:cubicBezTo>
                  <a:cubicBezTo>
                    <a:pt x="198" y="70"/>
                    <a:pt x="254" y="36"/>
                    <a:pt x="330" y="20"/>
                  </a:cubicBezTo>
                  <a:cubicBezTo>
                    <a:pt x="421" y="0"/>
                    <a:pt x="505" y="3"/>
                    <a:pt x="582" y="34"/>
                  </a:cubicBezTo>
                  <a:cubicBezTo>
                    <a:pt x="709" y="84"/>
                    <a:pt x="788" y="178"/>
                    <a:pt x="816" y="307"/>
                  </a:cubicBezTo>
                  <a:close/>
                  <a:moveTo>
                    <a:pt x="655" y="770"/>
                  </a:moveTo>
                  <a:cubicBezTo>
                    <a:pt x="652" y="753"/>
                    <a:pt x="647" y="731"/>
                    <a:pt x="647" y="700"/>
                  </a:cubicBezTo>
                  <a:cubicBezTo>
                    <a:pt x="649" y="666"/>
                    <a:pt x="661" y="632"/>
                    <a:pt x="678" y="595"/>
                  </a:cubicBezTo>
                  <a:cubicBezTo>
                    <a:pt x="683" y="578"/>
                    <a:pt x="692" y="564"/>
                    <a:pt x="700" y="547"/>
                  </a:cubicBezTo>
                  <a:lnTo>
                    <a:pt x="700" y="544"/>
                  </a:lnTo>
                  <a:cubicBezTo>
                    <a:pt x="709" y="528"/>
                    <a:pt x="720" y="508"/>
                    <a:pt x="728" y="488"/>
                  </a:cubicBezTo>
                  <a:cubicBezTo>
                    <a:pt x="757" y="432"/>
                    <a:pt x="762" y="372"/>
                    <a:pt x="751" y="313"/>
                  </a:cubicBezTo>
                  <a:cubicBezTo>
                    <a:pt x="728" y="206"/>
                    <a:pt x="663" y="130"/>
                    <a:pt x="556" y="87"/>
                  </a:cubicBezTo>
                  <a:cubicBezTo>
                    <a:pt x="491" y="62"/>
                    <a:pt x="421" y="59"/>
                    <a:pt x="342" y="76"/>
                  </a:cubicBezTo>
                  <a:cubicBezTo>
                    <a:pt x="280" y="90"/>
                    <a:pt x="234" y="115"/>
                    <a:pt x="198" y="163"/>
                  </a:cubicBezTo>
                  <a:cubicBezTo>
                    <a:pt x="161" y="211"/>
                    <a:pt x="144" y="259"/>
                    <a:pt x="144" y="313"/>
                  </a:cubicBezTo>
                  <a:cubicBezTo>
                    <a:pt x="144" y="321"/>
                    <a:pt x="144" y="333"/>
                    <a:pt x="147" y="341"/>
                  </a:cubicBezTo>
                  <a:lnTo>
                    <a:pt x="147" y="347"/>
                  </a:lnTo>
                  <a:lnTo>
                    <a:pt x="147" y="353"/>
                  </a:lnTo>
                  <a:cubicBezTo>
                    <a:pt x="147" y="367"/>
                    <a:pt x="141" y="378"/>
                    <a:pt x="133" y="392"/>
                  </a:cubicBezTo>
                  <a:lnTo>
                    <a:pt x="133" y="395"/>
                  </a:lnTo>
                  <a:cubicBezTo>
                    <a:pt x="124" y="409"/>
                    <a:pt x="119" y="423"/>
                    <a:pt x="110" y="437"/>
                  </a:cubicBezTo>
                  <a:cubicBezTo>
                    <a:pt x="96" y="465"/>
                    <a:pt x="82" y="491"/>
                    <a:pt x="68" y="516"/>
                  </a:cubicBezTo>
                  <a:cubicBezTo>
                    <a:pt x="68" y="516"/>
                    <a:pt x="68" y="516"/>
                    <a:pt x="68" y="519"/>
                  </a:cubicBezTo>
                  <a:lnTo>
                    <a:pt x="71" y="522"/>
                  </a:lnTo>
                  <a:cubicBezTo>
                    <a:pt x="71" y="522"/>
                    <a:pt x="76" y="525"/>
                    <a:pt x="85" y="528"/>
                  </a:cubicBezTo>
                  <a:lnTo>
                    <a:pt x="91" y="530"/>
                  </a:lnTo>
                  <a:cubicBezTo>
                    <a:pt x="99" y="533"/>
                    <a:pt x="124" y="539"/>
                    <a:pt x="130" y="564"/>
                  </a:cubicBezTo>
                  <a:cubicBezTo>
                    <a:pt x="136" y="581"/>
                    <a:pt x="127" y="598"/>
                    <a:pt x="124" y="604"/>
                  </a:cubicBezTo>
                  <a:cubicBezTo>
                    <a:pt x="130" y="615"/>
                    <a:pt x="130" y="623"/>
                    <a:pt x="127" y="635"/>
                  </a:cubicBezTo>
                  <a:cubicBezTo>
                    <a:pt x="144" y="649"/>
                    <a:pt x="150" y="669"/>
                    <a:pt x="144" y="688"/>
                  </a:cubicBezTo>
                  <a:cubicBezTo>
                    <a:pt x="144" y="691"/>
                    <a:pt x="141" y="694"/>
                    <a:pt x="141" y="697"/>
                  </a:cubicBezTo>
                  <a:cubicBezTo>
                    <a:pt x="136" y="711"/>
                    <a:pt x="141" y="728"/>
                    <a:pt x="153" y="736"/>
                  </a:cubicBezTo>
                  <a:cubicBezTo>
                    <a:pt x="158" y="742"/>
                    <a:pt x="167" y="745"/>
                    <a:pt x="172" y="748"/>
                  </a:cubicBezTo>
                  <a:cubicBezTo>
                    <a:pt x="175" y="750"/>
                    <a:pt x="181" y="753"/>
                    <a:pt x="184" y="753"/>
                  </a:cubicBezTo>
                  <a:cubicBezTo>
                    <a:pt x="215" y="765"/>
                    <a:pt x="249" y="767"/>
                    <a:pt x="285" y="773"/>
                  </a:cubicBezTo>
                  <a:lnTo>
                    <a:pt x="294" y="773"/>
                  </a:lnTo>
                  <a:cubicBezTo>
                    <a:pt x="370" y="784"/>
                    <a:pt x="407" y="844"/>
                    <a:pt x="429" y="889"/>
                  </a:cubicBezTo>
                  <a:cubicBezTo>
                    <a:pt x="452" y="875"/>
                    <a:pt x="488" y="858"/>
                    <a:pt x="520" y="841"/>
                  </a:cubicBezTo>
                  <a:lnTo>
                    <a:pt x="573" y="813"/>
                  </a:lnTo>
                  <a:cubicBezTo>
                    <a:pt x="601" y="798"/>
                    <a:pt x="627" y="784"/>
                    <a:pt x="655" y="77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94264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t top">
    <p:spTree>
      <p:nvGrpSpPr>
        <p:cNvPr id="1" name=""/>
        <p:cNvGrpSpPr/>
        <p:nvPr/>
      </p:nvGrpSpPr>
      <p:grpSpPr>
        <a:xfrm>
          <a:off x="0" y="0"/>
          <a:ext cx="0" cy="0"/>
          <a:chOff x="0" y="0"/>
          <a:chExt cx="0" cy="0"/>
        </a:xfrm>
      </p:grpSpPr>
      <p:sp>
        <p:nvSpPr>
          <p:cNvPr id="2" name="Title 1"/>
          <p:cNvSpPr>
            <a:spLocks noGrp="1"/>
          </p:cNvSpPr>
          <p:nvPr>
            <p:ph type="title"/>
          </p:nvPr>
        </p:nvSpPr>
        <p:spPr>
          <a:xfrm>
            <a:off x="1143000" y="483476"/>
            <a:ext cx="10545161" cy="843519"/>
          </a:xfrm>
        </p:spPr>
        <p:txBody>
          <a:bodyPr anchor="t" anchorCtr="0"/>
          <a:lstStyle/>
          <a:p>
            <a:r>
              <a:rPr lang="en-US" dirty="0"/>
              <a:t>Click to edit Master title style</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7" name="Content Placeholder 6"/>
          <p:cNvSpPr>
            <a:spLocks noGrp="1"/>
          </p:cNvSpPr>
          <p:nvPr>
            <p:ph sz="quarter" idx="13" hasCustomPrompt="1"/>
          </p:nvPr>
        </p:nvSpPr>
        <p:spPr>
          <a:xfrm>
            <a:off x="499994" y="1460810"/>
            <a:ext cx="11188769" cy="4582803"/>
          </a:xfrm>
        </p:spPr>
        <p:txBody>
          <a:bodyPr anchor="t" anchorCtr="0"/>
          <a:lstStyle>
            <a:lvl1pPr>
              <a:buClr>
                <a:schemeClr val="accent4"/>
              </a:buClr>
              <a:defRPr sz="2000"/>
            </a:lvl1pPr>
            <a:lvl2pPr>
              <a:defRPr sz="1800"/>
            </a:lvl2pPr>
            <a:lvl3pPr>
              <a:defRPr sz="1600"/>
            </a:lvl3pPr>
            <a:lvl4pPr>
              <a:defRPr sz="14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grpSp>
        <p:nvGrpSpPr>
          <p:cNvPr id="16" name="Group 15">
            <a:extLst>
              <a:ext uri="{FF2B5EF4-FFF2-40B4-BE49-F238E27FC236}">
                <a16:creationId xmlns:a16="http://schemas.microsoft.com/office/drawing/2014/main" id="{44EF764C-1CE5-0944-940B-C7C78FC555B5}"/>
              </a:ext>
            </a:extLst>
          </p:cNvPr>
          <p:cNvGrpSpPr>
            <a:grpSpLocks noChangeAspect="1"/>
          </p:cNvGrpSpPr>
          <p:nvPr userDrawn="1"/>
        </p:nvGrpSpPr>
        <p:grpSpPr bwMode="auto">
          <a:xfrm>
            <a:off x="438912" y="457200"/>
            <a:ext cx="548640" cy="548640"/>
            <a:chOff x="1429" y="3280"/>
            <a:chExt cx="220" cy="215"/>
          </a:xfrm>
          <a:solidFill>
            <a:schemeClr val="tx1"/>
          </a:solidFill>
        </p:grpSpPr>
        <p:sp>
          <p:nvSpPr>
            <p:cNvPr id="17" name="Freeform 16">
              <a:extLst>
                <a:ext uri="{FF2B5EF4-FFF2-40B4-BE49-F238E27FC236}">
                  <a16:creationId xmlns:a16="http://schemas.microsoft.com/office/drawing/2014/main" id="{822D2835-D126-A04A-9988-5A4E5F7ABFE6}"/>
                </a:ext>
              </a:extLst>
            </p:cNvPr>
            <p:cNvSpPr>
              <a:spLocks noChangeArrowheads="1"/>
            </p:cNvSpPr>
            <p:nvPr userDrawn="1"/>
          </p:nvSpPr>
          <p:spPr bwMode="auto">
            <a:xfrm>
              <a:off x="1487" y="3301"/>
              <a:ext cx="136" cy="168"/>
            </a:xfrm>
            <a:custGeom>
              <a:avLst/>
              <a:gdLst>
                <a:gd name="T0" fmla="*/ 132 w 603"/>
                <a:gd name="T1" fmla="*/ 150 h 746"/>
                <a:gd name="T2" fmla="*/ 134 w 603"/>
                <a:gd name="T3" fmla="*/ 159 h 746"/>
                <a:gd name="T4" fmla="*/ 131 w 603"/>
                <a:gd name="T5" fmla="*/ 168 h 746"/>
                <a:gd name="T6" fmla="*/ 62 w 603"/>
                <a:gd name="T7" fmla="*/ 168 h 746"/>
                <a:gd name="T8" fmla="*/ 62 w 603"/>
                <a:gd name="T9" fmla="*/ 168 h 746"/>
                <a:gd name="T10" fmla="*/ 16 w 603"/>
                <a:gd name="T11" fmla="*/ 121 h 746"/>
                <a:gd name="T12" fmla="*/ 62 w 603"/>
                <a:gd name="T13" fmla="*/ 75 h 746"/>
                <a:gd name="T14" fmla="*/ 62 w 603"/>
                <a:gd name="T15" fmla="*/ 75 h 746"/>
                <a:gd name="T16" fmla="*/ 91 w 603"/>
                <a:gd name="T17" fmla="*/ 46 h 746"/>
                <a:gd name="T18" fmla="*/ 89 w 603"/>
                <a:gd name="T19" fmla="*/ 36 h 746"/>
                <a:gd name="T20" fmla="*/ 83 w 603"/>
                <a:gd name="T21" fmla="*/ 26 h 746"/>
                <a:gd name="T22" fmla="*/ 62 w 603"/>
                <a:gd name="T23" fmla="*/ 18 h 746"/>
                <a:gd name="T24" fmla="*/ 1 w 603"/>
                <a:gd name="T25" fmla="*/ 18 h 746"/>
                <a:gd name="T26" fmla="*/ 2 w 603"/>
                <a:gd name="T27" fmla="*/ 9 h 746"/>
                <a:gd name="T28" fmla="*/ 0 w 603"/>
                <a:gd name="T29" fmla="*/ 0 h 746"/>
                <a:gd name="T30" fmla="*/ 62 w 603"/>
                <a:gd name="T31" fmla="*/ 0 h 746"/>
                <a:gd name="T32" fmla="*/ 63 w 603"/>
                <a:gd name="T33" fmla="*/ 0 h 746"/>
                <a:gd name="T34" fmla="*/ 95 w 603"/>
                <a:gd name="T35" fmla="*/ 13 h 746"/>
                <a:gd name="T36" fmla="*/ 108 w 603"/>
                <a:gd name="T37" fmla="*/ 46 h 746"/>
                <a:gd name="T38" fmla="*/ 95 w 603"/>
                <a:gd name="T39" fmla="*/ 79 h 746"/>
                <a:gd name="T40" fmla="*/ 63 w 603"/>
                <a:gd name="T41" fmla="*/ 93 h 746"/>
                <a:gd name="T42" fmla="*/ 62 w 603"/>
                <a:gd name="T43" fmla="*/ 93 h 746"/>
                <a:gd name="T44" fmla="*/ 34 w 603"/>
                <a:gd name="T45" fmla="*/ 121 h 746"/>
                <a:gd name="T46" fmla="*/ 62 w 603"/>
                <a:gd name="T47" fmla="*/ 150 h 746"/>
                <a:gd name="T48" fmla="*/ 132 w 603"/>
                <a:gd name="T49" fmla="*/ 150 h 7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3" h="746">
                  <a:moveTo>
                    <a:pt x="585" y="666"/>
                  </a:moveTo>
                  <a:cubicBezTo>
                    <a:pt x="602" y="680"/>
                    <a:pt x="599" y="703"/>
                    <a:pt x="596" y="706"/>
                  </a:cubicBezTo>
                  <a:cubicBezTo>
                    <a:pt x="596" y="717"/>
                    <a:pt x="596" y="731"/>
                    <a:pt x="582" y="745"/>
                  </a:cubicBezTo>
                  <a:cubicBezTo>
                    <a:pt x="508" y="745"/>
                    <a:pt x="277" y="745"/>
                    <a:pt x="277" y="745"/>
                  </a:cubicBezTo>
                  <a:lnTo>
                    <a:pt x="274" y="745"/>
                  </a:lnTo>
                  <a:cubicBezTo>
                    <a:pt x="161" y="742"/>
                    <a:pt x="71" y="652"/>
                    <a:pt x="71" y="539"/>
                  </a:cubicBezTo>
                  <a:cubicBezTo>
                    <a:pt x="71" y="426"/>
                    <a:pt x="161" y="336"/>
                    <a:pt x="274" y="333"/>
                  </a:cubicBezTo>
                  <a:lnTo>
                    <a:pt x="277" y="333"/>
                  </a:lnTo>
                  <a:cubicBezTo>
                    <a:pt x="348" y="333"/>
                    <a:pt x="404" y="277"/>
                    <a:pt x="404" y="206"/>
                  </a:cubicBezTo>
                  <a:cubicBezTo>
                    <a:pt x="404" y="189"/>
                    <a:pt x="401" y="172"/>
                    <a:pt x="396" y="158"/>
                  </a:cubicBezTo>
                  <a:cubicBezTo>
                    <a:pt x="390" y="144"/>
                    <a:pt x="379" y="130"/>
                    <a:pt x="367" y="116"/>
                  </a:cubicBezTo>
                  <a:cubicBezTo>
                    <a:pt x="342" y="90"/>
                    <a:pt x="311" y="79"/>
                    <a:pt x="277" y="79"/>
                  </a:cubicBezTo>
                  <a:lnTo>
                    <a:pt x="3" y="79"/>
                  </a:lnTo>
                  <a:cubicBezTo>
                    <a:pt x="6" y="65"/>
                    <a:pt x="9" y="54"/>
                    <a:pt x="9" y="40"/>
                  </a:cubicBezTo>
                  <a:cubicBezTo>
                    <a:pt x="9" y="26"/>
                    <a:pt x="3" y="14"/>
                    <a:pt x="0" y="0"/>
                  </a:cubicBezTo>
                  <a:lnTo>
                    <a:pt x="277" y="0"/>
                  </a:lnTo>
                  <a:lnTo>
                    <a:pt x="280" y="0"/>
                  </a:lnTo>
                  <a:cubicBezTo>
                    <a:pt x="333" y="0"/>
                    <a:pt x="384" y="23"/>
                    <a:pt x="421" y="59"/>
                  </a:cubicBezTo>
                  <a:cubicBezTo>
                    <a:pt x="460" y="99"/>
                    <a:pt x="480" y="150"/>
                    <a:pt x="480" y="206"/>
                  </a:cubicBezTo>
                  <a:cubicBezTo>
                    <a:pt x="480" y="263"/>
                    <a:pt x="458" y="313"/>
                    <a:pt x="421" y="353"/>
                  </a:cubicBezTo>
                  <a:cubicBezTo>
                    <a:pt x="384" y="390"/>
                    <a:pt x="333" y="412"/>
                    <a:pt x="280" y="412"/>
                  </a:cubicBezTo>
                  <a:lnTo>
                    <a:pt x="277" y="412"/>
                  </a:lnTo>
                  <a:cubicBezTo>
                    <a:pt x="206" y="412"/>
                    <a:pt x="150" y="469"/>
                    <a:pt x="150" y="539"/>
                  </a:cubicBezTo>
                  <a:cubicBezTo>
                    <a:pt x="150" y="610"/>
                    <a:pt x="206" y="666"/>
                    <a:pt x="277" y="666"/>
                  </a:cubicBezTo>
                  <a:cubicBezTo>
                    <a:pt x="277" y="666"/>
                    <a:pt x="511" y="666"/>
                    <a:pt x="585" y="666"/>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solidFill>
                  <a:schemeClr val="accent1"/>
                </a:solidFill>
              </a:endParaRPr>
            </a:p>
          </p:txBody>
        </p:sp>
        <p:sp>
          <p:nvSpPr>
            <p:cNvPr id="18" name="Freeform 17">
              <a:extLst>
                <a:ext uri="{FF2B5EF4-FFF2-40B4-BE49-F238E27FC236}">
                  <a16:creationId xmlns:a16="http://schemas.microsoft.com/office/drawing/2014/main" id="{6F256138-2DA9-4443-86B4-854236E50C84}"/>
                </a:ext>
              </a:extLst>
            </p:cNvPr>
            <p:cNvSpPr>
              <a:spLocks noChangeArrowheads="1"/>
            </p:cNvSpPr>
            <p:nvPr userDrawn="1"/>
          </p:nvSpPr>
          <p:spPr bwMode="auto">
            <a:xfrm>
              <a:off x="1607" y="3427"/>
              <a:ext cx="42" cy="68"/>
            </a:xfrm>
            <a:custGeom>
              <a:avLst/>
              <a:gdLst>
                <a:gd name="T0" fmla="*/ 12 w 190"/>
                <a:gd name="T1" fmla="*/ 42 h 306"/>
                <a:gd name="T2" fmla="*/ 15 w 190"/>
                <a:gd name="T3" fmla="*/ 33 h 306"/>
                <a:gd name="T4" fmla="*/ 13 w 190"/>
                <a:gd name="T5" fmla="*/ 24 h 306"/>
                <a:gd name="T6" fmla="*/ 3 w 190"/>
                <a:gd name="T7" fmla="*/ 15 h 306"/>
                <a:gd name="T8" fmla="*/ 3 w 190"/>
                <a:gd name="T9" fmla="*/ 3 h 306"/>
                <a:gd name="T10" fmla="*/ 15 w 190"/>
                <a:gd name="T11" fmla="*/ 3 h 306"/>
                <a:gd name="T12" fmla="*/ 39 w 190"/>
                <a:gd name="T13" fmla="*/ 28 h 306"/>
                <a:gd name="T14" fmla="*/ 41 w 190"/>
                <a:gd name="T15" fmla="*/ 31 h 306"/>
                <a:gd name="T16" fmla="*/ 41 w 190"/>
                <a:gd name="T17" fmla="*/ 36 h 306"/>
                <a:gd name="T18" fmla="*/ 39 w 190"/>
                <a:gd name="T19" fmla="*/ 39 h 306"/>
                <a:gd name="T20" fmla="*/ 15 w 190"/>
                <a:gd name="T21" fmla="*/ 63 h 306"/>
                <a:gd name="T22" fmla="*/ 2 w 190"/>
                <a:gd name="T23" fmla="*/ 64 h 306"/>
                <a:gd name="T24" fmla="*/ 0 w 190"/>
                <a:gd name="T25" fmla="*/ 58 h 306"/>
                <a:gd name="T26" fmla="*/ 2 w 190"/>
                <a:gd name="T27" fmla="*/ 51 h 306"/>
                <a:gd name="T28" fmla="*/ 12 w 190"/>
                <a:gd name="T29" fmla="*/ 42 h 3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306">
                  <a:moveTo>
                    <a:pt x="54" y="189"/>
                  </a:moveTo>
                  <a:cubicBezTo>
                    <a:pt x="59" y="184"/>
                    <a:pt x="71" y="169"/>
                    <a:pt x="68" y="150"/>
                  </a:cubicBezTo>
                  <a:cubicBezTo>
                    <a:pt x="68" y="121"/>
                    <a:pt x="62" y="116"/>
                    <a:pt x="57" y="110"/>
                  </a:cubicBezTo>
                  <a:cubicBezTo>
                    <a:pt x="45" y="99"/>
                    <a:pt x="14" y="68"/>
                    <a:pt x="14" y="68"/>
                  </a:cubicBezTo>
                  <a:cubicBezTo>
                    <a:pt x="0" y="54"/>
                    <a:pt x="0" y="28"/>
                    <a:pt x="14" y="14"/>
                  </a:cubicBezTo>
                  <a:cubicBezTo>
                    <a:pt x="28" y="0"/>
                    <a:pt x="54" y="0"/>
                    <a:pt x="68" y="14"/>
                  </a:cubicBezTo>
                  <a:lnTo>
                    <a:pt x="178" y="124"/>
                  </a:lnTo>
                  <a:cubicBezTo>
                    <a:pt x="184" y="130"/>
                    <a:pt x="186" y="138"/>
                    <a:pt x="186" y="138"/>
                  </a:cubicBezTo>
                  <a:cubicBezTo>
                    <a:pt x="189" y="147"/>
                    <a:pt x="189" y="158"/>
                    <a:pt x="186" y="164"/>
                  </a:cubicBezTo>
                  <a:cubicBezTo>
                    <a:pt x="184" y="167"/>
                    <a:pt x="181" y="172"/>
                    <a:pt x="178" y="175"/>
                  </a:cubicBezTo>
                  <a:lnTo>
                    <a:pt x="68" y="285"/>
                  </a:lnTo>
                  <a:cubicBezTo>
                    <a:pt x="51" y="305"/>
                    <a:pt x="26" y="305"/>
                    <a:pt x="11" y="288"/>
                  </a:cubicBezTo>
                  <a:cubicBezTo>
                    <a:pt x="3" y="279"/>
                    <a:pt x="0" y="272"/>
                    <a:pt x="0" y="260"/>
                  </a:cubicBezTo>
                  <a:cubicBezTo>
                    <a:pt x="0" y="249"/>
                    <a:pt x="3" y="240"/>
                    <a:pt x="11" y="231"/>
                  </a:cubicBezTo>
                  <a:cubicBezTo>
                    <a:pt x="11" y="231"/>
                    <a:pt x="42" y="200"/>
                    <a:pt x="54" y="189"/>
                  </a:cubicBezTo>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19" name="Freeform 18">
              <a:extLst>
                <a:ext uri="{FF2B5EF4-FFF2-40B4-BE49-F238E27FC236}">
                  <a16:creationId xmlns:a16="http://schemas.microsoft.com/office/drawing/2014/main" id="{0F5A4EBC-9882-3C40-A8A2-504EA08C4857}"/>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sp>
          <p:nvSpPr>
            <p:cNvPr id="20" name="Freeform 19">
              <a:extLst>
                <a:ext uri="{FF2B5EF4-FFF2-40B4-BE49-F238E27FC236}">
                  <a16:creationId xmlns:a16="http://schemas.microsoft.com/office/drawing/2014/main" id="{CE816A8A-EE3F-6B43-9793-80D0E41FD046}"/>
                </a:ext>
              </a:extLst>
            </p:cNvPr>
            <p:cNvSpPr>
              <a:spLocks noChangeArrowheads="1"/>
            </p:cNvSpPr>
            <p:nvPr userDrawn="1"/>
          </p:nvSpPr>
          <p:spPr bwMode="auto">
            <a:xfrm>
              <a:off x="1429" y="3280"/>
              <a:ext cx="59" cy="59"/>
            </a:xfrm>
            <a:custGeom>
              <a:avLst/>
              <a:gdLst>
                <a:gd name="T0" fmla="*/ 29 w 266"/>
                <a:gd name="T1" fmla="*/ 59 h 266"/>
                <a:gd name="T2" fmla="*/ 0 w 266"/>
                <a:gd name="T3" fmla="*/ 30 h 266"/>
                <a:gd name="T4" fmla="*/ 29 w 266"/>
                <a:gd name="T5" fmla="*/ 0 h 266"/>
                <a:gd name="T6" fmla="*/ 59 w 266"/>
                <a:gd name="T7" fmla="*/ 30 h 266"/>
                <a:gd name="T8" fmla="*/ 29 w 266"/>
                <a:gd name="T9" fmla="*/ 59 h 266"/>
                <a:gd name="T10" fmla="*/ 29 w 266"/>
                <a:gd name="T11" fmla="*/ 12 h 266"/>
                <a:gd name="T12" fmla="*/ 12 w 266"/>
                <a:gd name="T13" fmla="*/ 30 h 266"/>
                <a:gd name="T14" fmla="*/ 29 w 266"/>
                <a:gd name="T15" fmla="*/ 46 h 266"/>
                <a:gd name="T16" fmla="*/ 46 w 266"/>
                <a:gd name="T17" fmla="*/ 30 h 266"/>
                <a:gd name="T18" fmla="*/ 29 w 266"/>
                <a:gd name="T19" fmla="*/ 1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266">
                  <a:moveTo>
                    <a:pt x="132" y="265"/>
                  </a:moveTo>
                  <a:cubicBezTo>
                    <a:pt x="58" y="265"/>
                    <a:pt x="0" y="206"/>
                    <a:pt x="0" y="133"/>
                  </a:cubicBezTo>
                  <a:cubicBezTo>
                    <a:pt x="0" y="59"/>
                    <a:pt x="59" y="0"/>
                    <a:pt x="132" y="0"/>
                  </a:cubicBezTo>
                  <a:cubicBezTo>
                    <a:pt x="206" y="0"/>
                    <a:pt x="265" y="59"/>
                    <a:pt x="265" y="133"/>
                  </a:cubicBezTo>
                  <a:cubicBezTo>
                    <a:pt x="265" y="206"/>
                    <a:pt x="205" y="265"/>
                    <a:pt x="132" y="265"/>
                  </a:cubicBezTo>
                  <a:close/>
                  <a:moveTo>
                    <a:pt x="132" y="56"/>
                  </a:moveTo>
                  <a:cubicBezTo>
                    <a:pt x="89" y="56"/>
                    <a:pt x="56" y="91"/>
                    <a:pt x="56" y="133"/>
                  </a:cubicBezTo>
                  <a:cubicBezTo>
                    <a:pt x="56" y="176"/>
                    <a:pt x="89" y="209"/>
                    <a:pt x="132" y="209"/>
                  </a:cubicBezTo>
                  <a:cubicBezTo>
                    <a:pt x="174" y="209"/>
                    <a:pt x="208" y="176"/>
                    <a:pt x="208" y="133"/>
                  </a:cubicBezTo>
                  <a:cubicBezTo>
                    <a:pt x="208" y="91"/>
                    <a:pt x="174" y="56"/>
                    <a:pt x="132" y="56"/>
                  </a:cubicBezTo>
                  <a:close/>
                </a:path>
              </a:pathLst>
            </a:custGeom>
            <a:solidFill>
              <a:srgbClr val="0046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fr-FR" dirty="0"/>
            </a:p>
          </p:txBody>
        </p:sp>
      </p:grpSp>
    </p:spTree>
    <p:custDataLst>
      <p:tags r:id="rId1"/>
    </p:custDataLst>
    <p:extLst>
      <p:ext uri="{BB962C8B-B14F-4D97-AF65-F5344CB8AC3E}">
        <p14:creationId xmlns:p14="http://schemas.microsoft.com/office/powerpoint/2010/main" val="74507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age - white - nav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9994" y="649357"/>
            <a:ext cx="3674441" cy="5367130"/>
          </a:xfrm>
        </p:spPr>
        <p:txBody>
          <a:bodyPr anchor="ctr" anchorCtr="0"/>
          <a:lstStyle>
            <a:lvl1pPr>
              <a:lnSpc>
                <a:spcPct val="85000"/>
              </a:lnSpc>
              <a:defRPr sz="4000">
                <a:solidFill>
                  <a:schemeClr val="accent4"/>
                </a:solidFill>
              </a:defRPr>
            </a:lvl1pPr>
          </a:lstStyle>
          <a:p>
            <a:r>
              <a:rPr lang="en-US" dirty="0"/>
              <a:t>Agenda</a:t>
            </a:r>
            <a:endParaRPr lang="en-GB" dirty="0"/>
          </a:p>
        </p:txBody>
      </p:sp>
      <p:sp>
        <p:nvSpPr>
          <p:cNvPr id="4" name="Footer Placeholder 3"/>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5" name="Slide Number Placeholder 4"/>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41" name="Text Placeholder 7"/>
          <p:cNvSpPr>
            <a:spLocks noGrp="1"/>
          </p:cNvSpPr>
          <p:nvPr>
            <p:ph type="body" sz="quarter" idx="17" hasCustomPrompt="1"/>
          </p:nvPr>
        </p:nvSpPr>
        <p:spPr>
          <a:xfrm>
            <a:off x="4640524" y="649358"/>
            <a:ext cx="7047638" cy="5365916"/>
          </a:xfrm>
          <a:prstGeom prst="rect">
            <a:avLst/>
          </a:prstGeom>
        </p:spPr>
        <p:txBody>
          <a:bodyPr anchor="ctr" anchorCtr="0"/>
          <a:lstStyle>
            <a:lvl1pPr marL="0" indent="0" algn="l">
              <a:lnSpc>
                <a:spcPct val="85000"/>
              </a:lnSpc>
              <a:spcBef>
                <a:spcPts val="0"/>
              </a:spcBef>
              <a:spcAft>
                <a:spcPts val="2400"/>
              </a:spcAft>
              <a:buNone/>
              <a:defRPr kumimoji="0" lang="en-US" sz="2800" b="1" i="0" u="none" strike="noStrike" kern="1200" cap="none" spc="0" normalizeH="0" baseline="0" noProof="0" dirty="0">
                <a:ln>
                  <a:noFill/>
                </a:ln>
                <a:solidFill>
                  <a:srgbClr val="333F48"/>
                </a:solidFill>
                <a:effectLst/>
                <a:uLnTx/>
                <a:uFillTx/>
                <a:latin typeface="+mn-lt"/>
                <a:ea typeface="+mn-ea"/>
                <a:cs typeface="+mn-cs"/>
              </a:defRPr>
            </a:lvl1pPr>
          </a:lstStyle>
          <a:p>
            <a:pPr lvl="0"/>
            <a:r>
              <a:rPr lang="en-US" noProof="0" dirty="0"/>
              <a:t>Add topics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800" y="201168"/>
            <a:ext cx="1005840" cy="1005840"/>
          </a:xfrm>
          <a:prstGeom prst="rect">
            <a:avLst/>
          </a:prstGeom>
        </p:spPr>
      </p:pic>
    </p:spTree>
    <p:custDataLst>
      <p:tags r:id="rId1"/>
    </p:custDataLst>
    <p:extLst>
      <p:ext uri="{BB962C8B-B14F-4D97-AF65-F5344CB8AC3E}">
        <p14:creationId xmlns:p14="http://schemas.microsoft.com/office/powerpoint/2010/main" val="258286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994" y="649357"/>
            <a:ext cx="3674441" cy="5393634"/>
          </a:xfrm>
          <a:prstGeom prst="rect">
            <a:avLst/>
          </a:prstGeom>
        </p:spPr>
        <p:txBody>
          <a:bodyPr vert="horz" lIns="0" tIns="0" rIns="0" bIns="0" rtlCol="0" anchor="ctr" anchorCtr="0">
            <a:noAutofit/>
          </a:bodyPr>
          <a:lstStyle/>
          <a:p>
            <a:r>
              <a:rPr lang="en-US" noProof="0"/>
              <a:t>Click to edit Master title style</a:t>
            </a:r>
            <a:endParaRPr lang="en-US" noProof="0" dirty="0"/>
          </a:p>
        </p:txBody>
      </p:sp>
      <p:sp>
        <p:nvSpPr>
          <p:cNvPr id="5" name="Footer Placeholder 4"/>
          <p:cNvSpPr>
            <a:spLocks noGrp="1"/>
          </p:cNvSpPr>
          <p:nvPr>
            <p:ph type="ftr" sz="quarter" idx="3"/>
          </p:nvPr>
        </p:nvSpPr>
        <p:spPr>
          <a:xfrm>
            <a:off x="7664335" y="6557399"/>
            <a:ext cx="4023827" cy="131843"/>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6" name="Slide Number Placeholder 5"/>
          <p:cNvSpPr>
            <a:spLocks noGrp="1"/>
          </p:cNvSpPr>
          <p:nvPr>
            <p:ph type="sldNum" sz="quarter" idx="4"/>
          </p:nvPr>
        </p:nvSpPr>
        <p:spPr>
          <a:xfrm>
            <a:off x="11774567" y="6557400"/>
            <a:ext cx="207014" cy="131842"/>
          </a:xfrm>
          <a:prstGeom prst="rect">
            <a:avLst/>
          </a:prstGeom>
        </p:spPr>
        <p:txBody>
          <a:bodyPr vert="horz" lIns="0" tIns="0" rIns="0" bIns="0" rtlCol="0" anchor="t" anchorCtr="0"/>
          <a:lstStyle>
            <a:lvl1pPr algn="r">
              <a:defRPr sz="800">
                <a:solidFill>
                  <a:schemeClr val="tx1"/>
                </a:solidFill>
              </a:defRPr>
            </a:lvl1p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8" name="Text Placeholder 7"/>
          <p:cNvSpPr>
            <a:spLocks noGrp="1"/>
          </p:cNvSpPr>
          <p:nvPr>
            <p:ph type="body" idx="1"/>
          </p:nvPr>
        </p:nvSpPr>
        <p:spPr>
          <a:xfrm>
            <a:off x="4837043" y="662609"/>
            <a:ext cx="6904382" cy="5396370"/>
          </a:xfrm>
          <a:prstGeom prst="rect">
            <a:avLst/>
          </a:prstGeom>
        </p:spPr>
        <p:txBody>
          <a:bodyPr vert="horz" lIns="0" tIns="0" rIns="0" bIns="0" rtlCol="0" anchor="ctr" anchorCtr="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0" name="Picture 9">
            <a:extLst>
              <a:ext uri="{FF2B5EF4-FFF2-40B4-BE49-F238E27FC236}">
                <a16:creationId xmlns:a16="http://schemas.microsoft.com/office/drawing/2014/main" id="{89758CF5-E378-404F-9705-03E5A759F3EB}"/>
              </a:ext>
            </a:extLst>
          </p:cNvPr>
          <p:cNvPicPr>
            <a:picLocks noChangeAspect="1"/>
          </p:cNvPicPr>
          <p:nvPr userDrawn="1"/>
        </p:nvPicPr>
        <p:blipFill>
          <a:blip r:embed="rId44"/>
          <a:stretch>
            <a:fillRect/>
          </a:stretch>
        </p:blipFill>
        <p:spPr>
          <a:xfrm>
            <a:off x="212035" y="6342439"/>
            <a:ext cx="2424287" cy="233105"/>
          </a:xfrm>
          <a:prstGeom prst="rect">
            <a:avLst/>
          </a:prstGeom>
        </p:spPr>
      </p:pic>
    </p:spTree>
    <p:custDataLst>
      <p:tags r:id="rId43"/>
    </p:custDataLst>
    <p:extLst>
      <p:ext uri="{BB962C8B-B14F-4D97-AF65-F5344CB8AC3E}">
        <p14:creationId xmlns:p14="http://schemas.microsoft.com/office/powerpoint/2010/main" val="81867571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 id="2147483881" r:id="rId37"/>
    <p:sldLayoutId id="2147483882" r:id="rId38"/>
    <p:sldLayoutId id="2147483883" r:id="rId39"/>
    <p:sldLayoutId id="2147483884" r:id="rId40"/>
    <p:sldLayoutId id="2147483885" r:id="rId41"/>
  </p:sldLayoutIdLst>
  <p:hf hdr="0" dt="0"/>
  <p:txStyles>
    <p:titleStyle>
      <a:lvl1pPr algn="l" defTabSz="914446" rtl="0" eaLnBrk="1" latinLnBrk="0" hangingPunct="1">
        <a:lnSpc>
          <a:spcPct val="85000"/>
        </a:lnSpc>
        <a:spcBef>
          <a:spcPct val="0"/>
        </a:spcBef>
        <a:buNone/>
        <a:defRPr sz="4000" b="1" kern="1200">
          <a:solidFill>
            <a:schemeClr val="accent4"/>
          </a:solidFill>
          <a:latin typeface="+mj-lt"/>
          <a:ea typeface="+mj-ea"/>
          <a:cs typeface="+mj-cs"/>
        </a:defRPr>
      </a:lvl1pPr>
    </p:titleStyle>
    <p:bodyStyle>
      <a:lvl1pPr marL="266700" indent="-266700" algn="l" defTabSz="914446" rtl="0" eaLnBrk="1" latinLnBrk="0" hangingPunct="1">
        <a:lnSpc>
          <a:spcPct val="90000"/>
        </a:lnSpc>
        <a:spcBef>
          <a:spcPts val="1000"/>
        </a:spcBef>
        <a:buClr>
          <a:schemeClr val="accent4"/>
        </a:buClr>
        <a:buSzPct val="65000"/>
        <a:buFont typeface="Wingdings" panose="05000000000000000000" pitchFamily="2" charset="2"/>
        <a:buChar char="l"/>
        <a:defRPr sz="1600" kern="1200">
          <a:solidFill>
            <a:schemeClr val="tx1"/>
          </a:solidFill>
          <a:latin typeface="+mn-lt"/>
          <a:ea typeface="+mn-ea"/>
          <a:cs typeface="+mn-cs"/>
        </a:defRPr>
      </a:lvl1pPr>
      <a:lvl2pPr marL="533400" indent="-266700" algn="l" defTabSz="914446" rtl="0" eaLnBrk="1" latinLnBrk="0" hangingPunct="1">
        <a:lnSpc>
          <a:spcPct val="90000"/>
        </a:lnSpc>
        <a:spcBef>
          <a:spcPts val="1000"/>
        </a:spcBef>
        <a:buClr>
          <a:schemeClr val="tx1"/>
        </a:buClr>
        <a:buSzPct val="100000"/>
        <a:buFont typeface="Symbol" panose="05050102010706020507" pitchFamily="18" charset="2"/>
        <a:buChar char=""/>
        <a:defRPr lang="en-US" sz="1400" kern="1200" dirty="0" smtClean="0">
          <a:solidFill>
            <a:schemeClr val="tx1"/>
          </a:solidFill>
          <a:latin typeface="+mn-lt"/>
          <a:ea typeface="+mn-ea"/>
          <a:cs typeface="+mn-cs"/>
        </a:defRPr>
      </a:lvl2pPr>
      <a:lvl3pPr marL="806450" indent="-266700" algn="l" defTabSz="914446" rtl="0" eaLnBrk="1" latinLnBrk="0" hangingPunct="1">
        <a:lnSpc>
          <a:spcPct val="90000"/>
        </a:lnSpc>
        <a:spcBef>
          <a:spcPts val="1000"/>
        </a:spcBef>
        <a:buClr>
          <a:schemeClr val="tx1"/>
        </a:buClr>
        <a:buSzPct val="75000"/>
        <a:buFont typeface="Symbol" panose="05050102010706020507" pitchFamily="18" charset="2"/>
        <a:buChar char="°"/>
        <a:defRPr lang="en-US" sz="1200" kern="1200" dirty="0">
          <a:solidFill>
            <a:schemeClr val="tx1"/>
          </a:solidFill>
          <a:latin typeface="+mn-lt"/>
          <a:ea typeface="+mn-ea"/>
          <a:cs typeface="+mn-cs"/>
        </a:defRPr>
      </a:lvl3pPr>
      <a:lvl4pPr marL="1079500" marR="0" indent="-273050" algn="l" defTabSz="914446" rtl="0" eaLnBrk="1" fontAlgn="auto" latinLnBrk="0" hangingPunct="1">
        <a:lnSpc>
          <a:spcPct val="90000"/>
        </a:lnSpc>
        <a:spcBef>
          <a:spcPts val="1000"/>
        </a:spcBef>
        <a:spcAft>
          <a:spcPts val="0"/>
        </a:spcAft>
        <a:buClr>
          <a:schemeClr val="tx1"/>
        </a:buClr>
        <a:buSzPct val="75000"/>
        <a:buFont typeface="Arial" panose="020B0604020202020204" pitchFamily="34" charset="0"/>
        <a:buChar char="•"/>
        <a:tabLst/>
        <a:defRPr lang="en-US" sz="1100" kern="1200" dirty="0">
          <a:solidFill>
            <a:schemeClr val="tx1"/>
          </a:solidFill>
          <a:latin typeface="+mn-lt"/>
          <a:ea typeface="+mn-ea"/>
          <a:cs typeface="+mn-cs"/>
        </a:defRPr>
      </a:lvl4pPr>
      <a:lvl5pPr marL="1346200" indent="-266700" algn="l" defTabSz="914446" rtl="0" eaLnBrk="1" latinLnBrk="0" hangingPunct="1">
        <a:lnSpc>
          <a:spcPct val="90000"/>
        </a:lnSpc>
        <a:spcBef>
          <a:spcPts val="1000"/>
        </a:spcBef>
        <a:buClr>
          <a:schemeClr val="tx1"/>
        </a:buClr>
        <a:buFont typeface="Arial" panose="020B0604020202020204" pitchFamily="34" charset="0"/>
        <a:buChar char="–"/>
        <a:defRPr lang="en-US" sz="1050" kern="1200" dirty="0" smtClean="0">
          <a:solidFill>
            <a:schemeClr val="tx1"/>
          </a:solidFill>
          <a:latin typeface="+mn-lt"/>
          <a:ea typeface="+mn-ea"/>
          <a:cs typeface="+mn-cs"/>
        </a:defRPr>
      </a:lvl5pPr>
      <a:lvl6pPr marL="2514726"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2"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2"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8"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3.xml"/><Relationship Id="rId1" Type="http://schemas.openxmlformats.org/officeDocument/2006/relationships/tags" Target="../tags/tag6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6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68.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6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70.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7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7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75.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76.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3.xml"/><Relationship Id="rId1" Type="http://schemas.openxmlformats.org/officeDocument/2006/relationships/tags" Target="../tags/tag7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78.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79.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3.xml"/><Relationship Id="rId1" Type="http://schemas.openxmlformats.org/officeDocument/2006/relationships/tags" Target="../tags/tag8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8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8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8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ags" Target="../tags/tag4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8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8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86.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8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9.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90.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3.xml"/><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tags" Target="../tags/tag97.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98.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99.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100.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101.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0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9.xml"/><Relationship Id="rId1" Type="http://schemas.openxmlformats.org/officeDocument/2006/relationships/tags" Target="../tags/tag103.xml"/><Relationship Id="rId4" Type="http://schemas.openxmlformats.org/officeDocument/2006/relationships/hyperlink" Target="https://www.dcms.uscg.mil/ppc/travel/et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3.xml"/><Relationship Id="rId1" Type="http://schemas.openxmlformats.org/officeDocument/2006/relationships/tags" Target="../tags/tag10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7.xml"/><Relationship Id="rId1" Type="http://schemas.openxmlformats.org/officeDocument/2006/relationships/tags" Target="../tags/tag10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93291" y="1321698"/>
            <a:ext cx="7188289" cy="2335902"/>
          </a:xfrm>
        </p:spPr>
        <p:txBody>
          <a:bodyPr/>
          <a:lstStyle/>
          <a:p>
            <a:r>
              <a:rPr lang="en-US" sz="5400" dirty="0" smtClean="0"/>
              <a:t>Advanced Approver</a:t>
            </a:r>
            <a:br>
              <a:rPr lang="en-US" sz="5400" dirty="0" smtClean="0"/>
            </a:br>
            <a:r>
              <a:rPr lang="en-US" sz="3000" dirty="0" smtClean="0"/>
              <a:t>User Settings, Routing Pools and Reports</a:t>
            </a:r>
            <a:endParaRPr lang="en-US" sz="3000" i="1" dirty="0"/>
          </a:p>
        </p:txBody>
      </p:sp>
      <p:sp>
        <p:nvSpPr>
          <p:cNvPr id="2" name="Footer Placeholder 1"/>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0</a:t>
            </a:fld>
            <a:endParaRPr lang="en-US" noProof="0" dirty="0"/>
          </a:p>
        </p:txBody>
      </p:sp>
      <p:sp>
        <p:nvSpPr>
          <p:cNvPr id="6" name="Text Placeholder 6"/>
          <p:cNvSpPr>
            <a:spLocks noGrp="1"/>
          </p:cNvSpPr>
          <p:nvPr/>
        </p:nvSpPr>
        <p:spPr>
          <a:xfrm>
            <a:off x="5120640" y="3843733"/>
            <a:ext cx="6337579" cy="633574"/>
          </a:xfrm>
          <a:prstGeom prst="rect">
            <a:avLst/>
          </a:prstGeom>
          <a:effectLst/>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2800" b="1" dirty="0"/>
              <a:t>United States Coast Guard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429000"/>
            <a:ext cx="1463040" cy="1463040"/>
          </a:xfrm>
          <a:prstGeom prst="rect">
            <a:avLst/>
          </a:prstGeom>
        </p:spPr>
      </p:pic>
    </p:spTree>
    <p:custDataLst>
      <p:tags r:id="rId1"/>
    </p:custDataLst>
    <p:extLst>
      <p:ext uri="{BB962C8B-B14F-4D97-AF65-F5344CB8AC3E}">
        <p14:creationId xmlns:p14="http://schemas.microsoft.com/office/powerpoint/2010/main" val="268378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User Type</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9</a:t>
            </a:fld>
            <a:endParaRPr lang="en-US" noProof="0" dirty="0"/>
          </a:p>
        </p:txBody>
      </p:sp>
      <p:sp>
        <p:nvSpPr>
          <p:cNvPr id="3" name="Content Placeholder 2"/>
          <p:cNvSpPr>
            <a:spLocks noGrp="1"/>
          </p:cNvSpPr>
          <p:nvPr>
            <p:ph sz="quarter" idx="13"/>
          </p:nvPr>
        </p:nvSpPr>
        <p:spPr>
          <a:xfrm>
            <a:off x="499994" y="1779038"/>
            <a:ext cx="11188769" cy="1497562"/>
          </a:xfrm>
        </p:spPr>
        <p:txBody>
          <a:bodyPr/>
          <a:lstStyle/>
          <a:p>
            <a:pPr marL="0" indent="0">
              <a:spcBef>
                <a:spcPts val="1800"/>
              </a:spcBef>
              <a:buNone/>
            </a:pPr>
            <a:r>
              <a:rPr lang="en-US" sz="2400" b="1" dirty="0">
                <a:solidFill>
                  <a:srgbClr val="333F48"/>
                </a:solidFill>
              </a:rPr>
              <a:t>User Types available are Traveler, Approver or Auditor.  User Types can be changed at anytime.</a:t>
            </a:r>
          </a:p>
          <a:p>
            <a:pPr marL="0" indent="0">
              <a:spcBef>
                <a:spcPts val="1800"/>
              </a:spcBef>
              <a:buNone/>
            </a:pPr>
            <a:r>
              <a:rPr lang="en-US" sz="2400" b="1" dirty="0">
                <a:solidFill>
                  <a:srgbClr val="333F48"/>
                </a:solidFill>
              </a:rPr>
              <a:t>All user types have access to traveler functionality.</a:t>
            </a:r>
          </a:p>
          <a:p>
            <a:pPr marL="0" indent="0">
              <a:buNone/>
            </a:pPr>
            <a:endParaRPr lang="en-US" b="1" dirty="0">
              <a:solidFill>
                <a:srgbClr val="333F48"/>
              </a:solidFill>
            </a:endParaRPr>
          </a:p>
          <a:p>
            <a:pPr marL="0" indent="0">
              <a:buNone/>
            </a:pPr>
            <a:endParaRPr lang="en-US" b="1" dirty="0">
              <a:solidFill>
                <a:srgbClr val="333F48"/>
              </a:solidFill>
            </a:endParaRPr>
          </a:p>
        </p:txBody>
      </p:sp>
      <p:pic>
        <p:nvPicPr>
          <p:cNvPr id="4" name="Picture 3"/>
          <p:cNvPicPr>
            <a:picLocks noChangeAspect="1"/>
          </p:cNvPicPr>
          <p:nvPr/>
        </p:nvPicPr>
        <p:blipFill>
          <a:blip r:embed="rId4"/>
          <a:stretch>
            <a:fillRect/>
          </a:stretch>
        </p:blipFill>
        <p:spPr>
          <a:xfrm>
            <a:off x="1066800" y="3572171"/>
            <a:ext cx="9828571" cy="237142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9466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View or Edit Profile</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10" name="Slide Number Placeholder 9"/>
          <p:cNvSpPr>
            <a:spLocks noGrp="1"/>
          </p:cNvSpPr>
          <p:nvPr>
            <p:ph type="sldNum" sz="quarter" idx="12"/>
          </p:nvPr>
        </p:nvSpPr>
        <p:spPr/>
        <p:txBody>
          <a:bodyPr/>
          <a:lstStyle/>
          <a:p>
            <a:fld id="{4C6B7127-9F77-471E-BA61-1540CB2C57B2}" type="slidenum">
              <a:rPr lang="en-US" noProof="0" smtClean="0"/>
              <a:pPr/>
              <a:t>10</a:t>
            </a:fld>
            <a:endParaRPr lang="en-US" noProof="0" dirty="0"/>
          </a:p>
        </p:txBody>
      </p:sp>
      <p:pic>
        <p:nvPicPr>
          <p:cNvPr id="4" name="Picture 3"/>
          <p:cNvPicPr>
            <a:picLocks noChangeAspect="1"/>
          </p:cNvPicPr>
          <p:nvPr/>
        </p:nvPicPr>
        <p:blipFill>
          <a:blip r:embed="rId4"/>
          <a:stretch>
            <a:fillRect/>
          </a:stretch>
        </p:blipFill>
        <p:spPr>
          <a:xfrm>
            <a:off x="499994" y="1519224"/>
            <a:ext cx="5166819" cy="244317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5317273" y="2895600"/>
            <a:ext cx="6112727" cy="34758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57555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User Settings</a:t>
            </a:r>
            <a:br>
              <a:rPr lang="en-US" dirty="0"/>
            </a:br>
            <a:r>
              <a:rPr lang="en-US" sz="2400" dirty="0">
                <a:solidFill>
                  <a:srgbClr val="7F7F7F"/>
                </a:solidFill>
              </a:rPr>
              <a:t>Update User Status</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13" name="Slide Number Placeholder 12"/>
          <p:cNvSpPr>
            <a:spLocks noGrp="1"/>
          </p:cNvSpPr>
          <p:nvPr>
            <p:ph type="sldNum" sz="quarter" idx="12"/>
          </p:nvPr>
        </p:nvSpPr>
        <p:spPr/>
        <p:txBody>
          <a:bodyPr/>
          <a:lstStyle/>
          <a:p>
            <a:fld id="{4C6B7127-9F77-471E-BA61-1540CB2C57B2}" type="slidenum">
              <a:rPr lang="en-US" noProof="0" smtClean="0"/>
              <a:pPr/>
              <a:t>11</a:t>
            </a:fld>
            <a:endParaRPr lang="en-US" noProof="0" dirty="0"/>
          </a:p>
        </p:txBody>
      </p:sp>
      <p:pic>
        <p:nvPicPr>
          <p:cNvPr id="4" name="Content Placeholder 3"/>
          <p:cNvPicPr>
            <a:picLocks noGrp="1" noChangeAspect="1"/>
          </p:cNvPicPr>
          <p:nvPr>
            <p:ph sz="quarter" idx="13"/>
          </p:nvPr>
        </p:nvPicPr>
        <p:blipFill>
          <a:blip r:embed="rId4"/>
          <a:stretch>
            <a:fillRect/>
          </a:stretch>
        </p:blipFill>
        <p:spPr>
          <a:xfrm>
            <a:off x="2552529" y="1460500"/>
            <a:ext cx="7083768"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5701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Customer Selector</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10" name="Slide Number Placeholder 9"/>
          <p:cNvSpPr>
            <a:spLocks noGrp="1"/>
          </p:cNvSpPr>
          <p:nvPr>
            <p:ph type="sldNum" sz="quarter" idx="12"/>
          </p:nvPr>
        </p:nvSpPr>
        <p:spPr/>
        <p:txBody>
          <a:bodyPr/>
          <a:lstStyle/>
          <a:p>
            <a:fld id="{4C6B7127-9F77-471E-BA61-1540CB2C57B2}" type="slidenum">
              <a:rPr lang="en-US" noProof="0" smtClean="0"/>
              <a:pPr/>
              <a:t>12</a:t>
            </a:fld>
            <a:endParaRPr lang="en-US" noProof="0" dirty="0"/>
          </a:p>
        </p:txBody>
      </p:sp>
      <p:sp>
        <p:nvSpPr>
          <p:cNvPr id="4" name="Rectangle 3"/>
          <p:cNvSpPr/>
          <p:nvPr/>
        </p:nvSpPr>
        <p:spPr>
          <a:xfrm>
            <a:off x="499994" y="1806714"/>
            <a:ext cx="11188168" cy="707886"/>
          </a:xfrm>
          <a:prstGeom prst="rect">
            <a:avLst/>
          </a:prstGeom>
        </p:spPr>
        <p:txBody>
          <a:bodyPr wrap="square">
            <a:spAutoFit/>
          </a:bodyPr>
          <a:lstStyle/>
          <a:p>
            <a:r>
              <a:rPr lang="en-US" sz="2000" b="1" dirty="0"/>
              <a:t>The Customer Selector displays the hierarchy the user belongs to including the Agency, Organization, Major and Minor Customer.</a:t>
            </a:r>
          </a:p>
        </p:txBody>
      </p:sp>
      <p:pic>
        <p:nvPicPr>
          <p:cNvPr id="6" name="Picture 5"/>
          <p:cNvPicPr>
            <a:picLocks noChangeAspect="1"/>
          </p:cNvPicPr>
          <p:nvPr/>
        </p:nvPicPr>
        <p:blipFill>
          <a:blip r:embed="rId4"/>
          <a:stretch>
            <a:fillRect/>
          </a:stretch>
        </p:blipFill>
        <p:spPr>
          <a:xfrm>
            <a:off x="1371600" y="2994319"/>
            <a:ext cx="9440333" cy="269873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2173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a User to a New Minor Customer</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12" name="Slide Number Placeholder 11"/>
          <p:cNvSpPr>
            <a:spLocks noGrp="1"/>
          </p:cNvSpPr>
          <p:nvPr>
            <p:ph type="sldNum" sz="quarter" idx="12"/>
          </p:nvPr>
        </p:nvSpPr>
        <p:spPr/>
        <p:txBody>
          <a:bodyPr/>
          <a:lstStyle/>
          <a:p>
            <a:fld id="{4C6B7127-9F77-471E-BA61-1540CB2C57B2}" type="slidenum">
              <a:rPr lang="en-US" noProof="0" smtClean="0"/>
              <a:pPr/>
              <a:t>13</a:t>
            </a:fld>
            <a:endParaRPr lang="en-US" noProof="0" dirty="0"/>
          </a:p>
        </p:txBody>
      </p:sp>
      <p:pic>
        <p:nvPicPr>
          <p:cNvPr id="3" name="Content Placeholder 2"/>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85800" y="1326995"/>
            <a:ext cx="4645298" cy="4583113"/>
          </a:xfrm>
          <a:prstGeom prst="rect">
            <a:avLst/>
          </a:prstGeom>
          <a:ln>
            <a:noFill/>
          </a:ln>
          <a:effectLst>
            <a:outerShdw blurRad="292100" dist="139700" dir="2700000" algn="tl" rotWithShape="0">
              <a:srgbClr val="333333">
                <a:alpha val="65000"/>
              </a:srgbClr>
            </a:outerShdw>
          </a:effectLst>
        </p:spPr>
      </p:pic>
      <p:pic>
        <p:nvPicPr>
          <p:cNvPr id="1026" name="Picture 2" descr="C:\Users\ucam220\AppData\Local\Temp\SNAGHTMLc518b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084" y="1143000"/>
            <a:ext cx="4635086" cy="5228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Isosceles Triangle 3"/>
          <p:cNvSpPr/>
          <p:nvPr/>
        </p:nvSpPr>
        <p:spPr>
          <a:xfrm rot="16200000">
            <a:off x="1200840" y="1463877"/>
            <a:ext cx="5230404" cy="4584084"/>
          </a:xfrm>
          <a:prstGeom prst="triangle">
            <a:avLst>
              <a:gd name="adj" fmla="val 13055"/>
            </a:avLst>
          </a:prstGeom>
          <a:solidFill>
            <a:schemeClr val="bg1">
              <a:lumMod val="7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316836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Travel Regulations</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US" noProof="0" smtClean="0"/>
              <a:pPr/>
              <a:t>14</a:t>
            </a:fld>
            <a:endParaRPr lang="en-US" noProof="0" dirty="0"/>
          </a:p>
        </p:txBody>
      </p:sp>
      <p:pic>
        <p:nvPicPr>
          <p:cNvPr id="4" name="Content Placeholder 3"/>
          <p:cNvPicPr>
            <a:picLocks noGrp="1" noChangeAspect="1"/>
          </p:cNvPicPr>
          <p:nvPr>
            <p:ph sz="quarter" idx="13"/>
          </p:nvPr>
        </p:nvPicPr>
        <p:blipFill>
          <a:blip r:embed="rId4"/>
          <a:stretch>
            <a:fillRect/>
          </a:stretch>
        </p:blipFill>
        <p:spPr>
          <a:xfrm>
            <a:off x="716521" y="3590199"/>
            <a:ext cx="10758957" cy="136280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4348" y="2035314"/>
            <a:ext cx="11183814" cy="1200329"/>
          </a:xfrm>
          <a:prstGeom prst="rect">
            <a:avLst/>
          </a:prstGeom>
        </p:spPr>
        <p:txBody>
          <a:bodyPr wrap="square">
            <a:spAutoFit/>
          </a:bodyPr>
          <a:lstStyle/>
          <a:p>
            <a:r>
              <a:rPr lang="en-US" sz="2400" b="1" dirty="0">
                <a:solidFill>
                  <a:srgbClr val="333F48"/>
                </a:solidFill>
                <a:latin typeface="Arial" pitchFamily="34" charset="0"/>
                <a:cs typeface="Arial" pitchFamily="34" charset="0"/>
              </a:rPr>
              <a:t>The Travel Regulations section displays the travel policy followed by the user - the Federal Travel Regulations (FTR) or the Joint Travel Regulations (JTR). </a:t>
            </a:r>
          </a:p>
        </p:txBody>
      </p:sp>
    </p:spTree>
    <p:custDataLst>
      <p:tags r:id="rId1"/>
    </p:custDataLst>
    <p:extLst>
      <p:ext uri="{BB962C8B-B14F-4D97-AF65-F5344CB8AC3E}">
        <p14:creationId xmlns:p14="http://schemas.microsoft.com/office/powerpoint/2010/main" val="268025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Miscellaneous Settings</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US" noProof="0" smtClean="0"/>
              <a:pPr/>
              <a:t>15</a:t>
            </a:fld>
            <a:endParaRPr lang="en-US" noProof="0" dirty="0"/>
          </a:p>
        </p:txBody>
      </p:sp>
      <p:pic>
        <p:nvPicPr>
          <p:cNvPr id="4" name="Picture 3"/>
          <p:cNvPicPr>
            <a:picLocks noChangeAspect="1"/>
          </p:cNvPicPr>
          <p:nvPr/>
        </p:nvPicPr>
        <p:blipFill>
          <a:blip r:embed="rId4"/>
          <a:stretch>
            <a:fillRect/>
          </a:stretch>
        </p:blipFill>
        <p:spPr>
          <a:xfrm>
            <a:off x="713125" y="2037806"/>
            <a:ext cx="10761905" cy="35247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05655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Access Level Selectors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16</a:t>
            </a:fld>
            <a:endParaRPr lang="en-US" noProof="0" dirty="0"/>
          </a:p>
        </p:txBody>
      </p:sp>
      <p:pic>
        <p:nvPicPr>
          <p:cNvPr id="6" name="Picture 5"/>
          <p:cNvPicPr>
            <a:picLocks noChangeAspect="1"/>
          </p:cNvPicPr>
          <p:nvPr/>
        </p:nvPicPr>
        <p:blipFill>
          <a:blip r:embed="rId4"/>
          <a:stretch>
            <a:fillRect/>
          </a:stretch>
        </p:blipFill>
        <p:spPr>
          <a:xfrm>
            <a:off x="1276952" y="1762629"/>
            <a:ext cx="9638095" cy="40285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2185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Admin Access Level and Permissions</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17</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1391533" y="1460500"/>
            <a:ext cx="940576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7918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Travel Charge Card Setting</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10" name="Slide Number Placeholder 9"/>
          <p:cNvSpPr>
            <a:spLocks noGrp="1"/>
          </p:cNvSpPr>
          <p:nvPr>
            <p:ph type="sldNum" sz="quarter" idx="12"/>
          </p:nvPr>
        </p:nvSpPr>
        <p:spPr/>
        <p:txBody>
          <a:bodyPr/>
          <a:lstStyle/>
          <a:p>
            <a:fld id="{4C6B7127-9F77-471E-BA61-1540CB2C57B2}" type="slidenum">
              <a:rPr lang="en-US" noProof="0" smtClean="0"/>
              <a:pPr/>
              <a:t>18</a:t>
            </a:fld>
            <a:endParaRPr lang="en-US" noProof="0" dirty="0"/>
          </a:p>
        </p:txBody>
      </p:sp>
      <p:pic>
        <p:nvPicPr>
          <p:cNvPr id="6" name="Content Placeholder 5"/>
          <p:cNvPicPr>
            <a:picLocks noGrp="1" noChangeAspect="1"/>
          </p:cNvPicPr>
          <p:nvPr>
            <p:ph sz="quarter" idx="13"/>
          </p:nvPr>
        </p:nvPicPr>
        <p:blipFill>
          <a:blip r:embed="rId4"/>
          <a:stretch>
            <a:fillRect/>
          </a:stretch>
        </p:blipFill>
        <p:spPr>
          <a:xfrm>
            <a:off x="1065841" y="2490152"/>
            <a:ext cx="10057143" cy="252380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6708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6" name="Text Placeholder 22"/>
          <p:cNvSpPr txBox="1">
            <a:spLocks/>
          </p:cNvSpPr>
          <p:nvPr/>
        </p:nvSpPr>
        <p:spPr>
          <a:xfrm>
            <a:off x="4453128" y="3564336"/>
            <a:ext cx="6738533" cy="457200"/>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lvl="0" defTabSz="914446">
              <a:lnSpc>
                <a:spcPct val="65000"/>
              </a:lnSpc>
              <a:spcBef>
                <a:spcPts val="200"/>
              </a:spcBef>
              <a:spcAft>
                <a:spcPts val="1000"/>
              </a:spcAft>
              <a:buClr>
                <a:srgbClr val="FF694B"/>
              </a:buClr>
              <a:buSzPct val="65000"/>
              <a:defRPr/>
            </a:pPr>
            <a:r>
              <a:rPr lang="en-US" sz="2400" b="1" dirty="0">
                <a:solidFill>
                  <a:srgbClr val="FF694B"/>
                </a:solidFill>
              </a:rPr>
              <a:t>Routing Pools</a:t>
            </a:r>
          </a:p>
        </p:txBody>
      </p:sp>
      <p:sp>
        <p:nvSpPr>
          <p:cNvPr id="7" name="Text Placeholder 22"/>
          <p:cNvSpPr txBox="1">
            <a:spLocks/>
          </p:cNvSpPr>
          <p:nvPr/>
        </p:nvSpPr>
        <p:spPr>
          <a:xfrm>
            <a:off x="4453128" y="4419600"/>
            <a:ext cx="6399180" cy="457200"/>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lvl="0" defTabSz="914446">
              <a:lnSpc>
                <a:spcPct val="65000"/>
              </a:lnSpc>
              <a:spcBef>
                <a:spcPts val="200"/>
              </a:spcBef>
              <a:spcAft>
                <a:spcPts val="1000"/>
              </a:spcAft>
              <a:buClr>
                <a:srgbClr val="FF694B"/>
              </a:buClr>
              <a:buSzPct val="65000"/>
              <a:defRPr/>
            </a:pPr>
            <a:r>
              <a:rPr lang="en-US" sz="2400" b="1" dirty="0">
                <a:solidFill>
                  <a:srgbClr val="FF694B"/>
                </a:solidFill>
              </a:rPr>
              <a:t>Reports Overview</a:t>
            </a:r>
          </a:p>
        </p:txBody>
      </p:sp>
      <p:sp>
        <p:nvSpPr>
          <p:cNvPr id="5" name="Text Placeholder 22"/>
          <p:cNvSpPr txBox="1">
            <a:spLocks/>
          </p:cNvSpPr>
          <p:nvPr/>
        </p:nvSpPr>
        <p:spPr>
          <a:xfrm>
            <a:off x="4451851" y="1828800"/>
            <a:ext cx="4033135" cy="457200"/>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rPr>
              <a:t>Training Objectives</a:t>
            </a:r>
            <a:endParaRPr kumimoji="0" lang="en-US" sz="2400" i="0" u="none" strike="noStrike" kern="1200" cap="none" spc="0" normalizeH="0" baseline="0" noProof="0" dirty="0">
              <a:ln>
                <a:noFill/>
              </a:ln>
              <a:solidFill>
                <a:srgbClr val="FF694B"/>
              </a:solidFill>
              <a:effectLst/>
              <a:uLnTx/>
              <a:uFillTx/>
              <a:latin typeface="Arial"/>
            </a:endParaRPr>
          </a:p>
        </p:txBody>
      </p:sp>
      <p:sp>
        <p:nvSpPr>
          <p:cNvPr id="8" name="Text Placeholder 22"/>
          <p:cNvSpPr txBox="1">
            <a:spLocks/>
          </p:cNvSpPr>
          <p:nvPr/>
        </p:nvSpPr>
        <p:spPr>
          <a:xfrm>
            <a:off x="4453128" y="2807732"/>
            <a:ext cx="6778637"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lvl="0" defTabSz="914446">
              <a:lnSpc>
                <a:spcPct val="65000"/>
              </a:lnSpc>
              <a:spcBef>
                <a:spcPts val="200"/>
              </a:spcBef>
              <a:spcAft>
                <a:spcPts val="1000"/>
              </a:spcAft>
              <a:buClr>
                <a:srgbClr val="FF694B"/>
              </a:buClr>
              <a:buSzPct val="65000"/>
              <a:defRPr/>
            </a:pPr>
            <a:r>
              <a:rPr lang="en-US" sz="2400" b="1" dirty="0">
                <a:solidFill>
                  <a:srgbClr val="FF694B"/>
                </a:solidFill>
              </a:rPr>
              <a:t>Administer </a:t>
            </a:r>
            <a:r>
              <a:rPr lang="en-US" sz="2400" b="1" dirty="0" smtClean="0">
                <a:solidFill>
                  <a:srgbClr val="FF694B"/>
                </a:solidFill>
              </a:rPr>
              <a:t>Users: User Settings</a:t>
            </a:r>
          </a:p>
        </p:txBody>
      </p:sp>
      <p:grpSp>
        <p:nvGrpSpPr>
          <p:cNvPr id="10" name="Group 9"/>
          <p:cNvGrpSpPr>
            <a:grpSpLocks noChangeAspect="1"/>
          </p:cNvGrpSpPr>
          <p:nvPr/>
        </p:nvGrpSpPr>
        <p:grpSpPr>
          <a:xfrm>
            <a:off x="3827216" y="1750732"/>
            <a:ext cx="457200" cy="457200"/>
            <a:chOff x="6815644" y="1535998"/>
            <a:chExt cx="3399996" cy="3399996"/>
          </a:xfrm>
        </p:grpSpPr>
        <p:grpSp>
          <p:nvGrpSpPr>
            <p:cNvPr id="11" name="Group 1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3" name="Oval 12">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4" name="Oval 1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2" name="TextBox 17"/>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1</a:t>
              </a:r>
            </a:p>
          </p:txBody>
        </p:sp>
      </p:grpSp>
      <p:grpSp>
        <p:nvGrpSpPr>
          <p:cNvPr id="15" name="Group 14"/>
          <p:cNvGrpSpPr>
            <a:grpSpLocks noChangeAspect="1"/>
          </p:cNvGrpSpPr>
          <p:nvPr/>
        </p:nvGrpSpPr>
        <p:grpSpPr>
          <a:xfrm>
            <a:off x="3839089" y="2600600"/>
            <a:ext cx="457200" cy="457200"/>
            <a:chOff x="6815644" y="1535998"/>
            <a:chExt cx="3399996" cy="3399996"/>
          </a:xfrm>
        </p:grpSpPr>
        <p:grpSp>
          <p:nvGrpSpPr>
            <p:cNvPr id="16" name="Group 1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18" name="Oval 1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19" name="Oval 1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17" name="TextBox 2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2</a:t>
              </a:r>
            </a:p>
          </p:txBody>
        </p:sp>
      </p:grpSp>
      <p:grpSp>
        <p:nvGrpSpPr>
          <p:cNvPr id="20" name="Group 19"/>
          <p:cNvGrpSpPr>
            <a:grpSpLocks noChangeAspect="1"/>
          </p:cNvGrpSpPr>
          <p:nvPr/>
        </p:nvGrpSpPr>
        <p:grpSpPr>
          <a:xfrm>
            <a:off x="3839089" y="3450468"/>
            <a:ext cx="457200" cy="457200"/>
            <a:chOff x="6815644" y="1535998"/>
            <a:chExt cx="3399996" cy="3399996"/>
          </a:xfrm>
        </p:grpSpPr>
        <p:grpSp>
          <p:nvGrpSpPr>
            <p:cNvPr id="21" name="Group 20">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3" name="Oval 22">
                <a:extLst>
                  <a:ext uri="{FF2B5EF4-FFF2-40B4-BE49-F238E27FC236}">
                    <a16:creationId xmlns:a16="http://schemas.microsoft.com/office/drawing/2014/main" id="{F402FEDC-8C2F-D640-B71E-76A869DBD2D1}"/>
                  </a:ext>
                </a:extLst>
              </p:cNvPr>
              <p:cNvSpPr/>
              <p:nvPr/>
            </p:nvSpPr>
            <p:spPr>
              <a:xfrm>
                <a:off x="5158117" y="2480233"/>
                <a:ext cx="2419717" cy="2419717"/>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4" name="Oval 23">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2" name="TextBox 27"/>
            <p:cNvSpPr txBox="1"/>
            <p:nvPr/>
          </p:nvSpPr>
          <p:spPr>
            <a:xfrm>
              <a:off x="7304367" y="1824886"/>
              <a:ext cx="2434239" cy="2975443"/>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3</a:t>
              </a:r>
            </a:p>
          </p:txBody>
        </p:sp>
      </p:grpSp>
      <p:grpSp>
        <p:nvGrpSpPr>
          <p:cNvPr id="25" name="Group 24"/>
          <p:cNvGrpSpPr>
            <a:grpSpLocks noChangeAspect="1"/>
          </p:cNvGrpSpPr>
          <p:nvPr/>
        </p:nvGrpSpPr>
        <p:grpSpPr>
          <a:xfrm>
            <a:off x="3875364" y="4300647"/>
            <a:ext cx="457200" cy="457200"/>
            <a:chOff x="6815644" y="1535998"/>
            <a:chExt cx="3399996" cy="3399996"/>
          </a:xfrm>
        </p:grpSpPr>
        <p:grpSp>
          <p:nvGrpSpPr>
            <p:cNvPr id="26" name="Group 25">
              <a:extLst>
                <a:ext uri="{FF2B5EF4-FFF2-40B4-BE49-F238E27FC236}">
                  <a16:creationId xmlns:a16="http://schemas.microsoft.com/office/drawing/2014/main" id="{6D5D9CAF-E3E3-C147-8661-973FF3825A7E}"/>
                </a:ext>
              </a:extLst>
            </p:cNvPr>
            <p:cNvGrpSpPr>
              <a:grpSpLocks noChangeAspect="1"/>
            </p:cNvGrpSpPr>
            <p:nvPr/>
          </p:nvGrpSpPr>
          <p:grpSpPr>
            <a:xfrm>
              <a:off x="6815644" y="1535998"/>
              <a:ext cx="3399996" cy="3399996"/>
              <a:chOff x="4910437" y="2232547"/>
              <a:chExt cx="2915084" cy="2915084"/>
            </a:xfrm>
          </p:grpSpPr>
          <p:sp>
            <p:nvSpPr>
              <p:cNvPr id="28" name="Oval 27">
                <a:extLst>
                  <a:ext uri="{FF2B5EF4-FFF2-40B4-BE49-F238E27FC236}">
                    <a16:creationId xmlns:a16="http://schemas.microsoft.com/office/drawing/2014/main" id="{F402FEDC-8C2F-D640-B71E-76A869DBD2D1}"/>
                  </a:ext>
                </a:extLst>
              </p:cNvPr>
              <p:cNvSpPr/>
              <p:nvPr/>
            </p:nvSpPr>
            <p:spPr>
              <a:xfrm>
                <a:off x="5158120" y="2480232"/>
                <a:ext cx="2419718" cy="2419718"/>
              </a:xfrm>
              <a:prstGeom prst="ellipse">
                <a:avLst/>
              </a:prstGeom>
              <a:solidFill>
                <a:schemeClr val="bg1"/>
              </a:solidFill>
              <a:ln>
                <a:noFill/>
              </a:ln>
              <a:effectLst>
                <a:outerShdw blurRad="8890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sp>
            <p:nvSpPr>
              <p:cNvPr id="29" name="Oval 28">
                <a:extLst>
                  <a:ext uri="{FF2B5EF4-FFF2-40B4-BE49-F238E27FC236}">
                    <a16:creationId xmlns:a16="http://schemas.microsoft.com/office/drawing/2014/main" id="{BCDCFE29-7AD0-964A-B4B7-8D5BF88AD273}"/>
                  </a:ext>
                </a:extLst>
              </p:cNvPr>
              <p:cNvSpPr/>
              <p:nvPr/>
            </p:nvSpPr>
            <p:spPr>
              <a:xfrm>
                <a:off x="4910437" y="2232547"/>
                <a:ext cx="2915084" cy="2915084"/>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228600" rtl="0" eaLnBrk="1" latinLnBrk="0" hangingPunct="1">
                  <a:defRPr sz="900" kern="1200">
                    <a:solidFill>
                      <a:schemeClr val="lt1"/>
                    </a:solidFill>
                    <a:latin typeface="+mn-lt"/>
                    <a:ea typeface="+mn-ea"/>
                    <a:cs typeface="+mn-cs"/>
                  </a:defRPr>
                </a:lvl1pPr>
                <a:lvl2pPr marL="228600" algn="l" defTabSz="228600" rtl="0" eaLnBrk="1" latinLnBrk="0" hangingPunct="1">
                  <a:defRPr sz="900" kern="1200">
                    <a:solidFill>
                      <a:schemeClr val="lt1"/>
                    </a:solidFill>
                    <a:latin typeface="+mn-lt"/>
                    <a:ea typeface="+mn-ea"/>
                    <a:cs typeface="+mn-cs"/>
                  </a:defRPr>
                </a:lvl2pPr>
                <a:lvl3pPr marL="457200" algn="l" defTabSz="228600" rtl="0" eaLnBrk="1" latinLnBrk="0" hangingPunct="1">
                  <a:defRPr sz="900" kern="1200">
                    <a:solidFill>
                      <a:schemeClr val="lt1"/>
                    </a:solidFill>
                    <a:latin typeface="+mn-lt"/>
                    <a:ea typeface="+mn-ea"/>
                    <a:cs typeface="+mn-cs"/>
                  </a:defRPr>
                </a:lvl3pPr>
                <a:lvl4pPr marL="685800" algn="l" defTabSz="228600" rtl="0" eaLnBrk="1" latinLnBrk="0" hangingPunct="1">
                  <a:defRPr sz="900" kern="1200">
                    <a:solidFill>
                      <a:schemeClr val="lt1"/>
                    </a:solidFill>
                    <a:latin typeface="+mn-lt"/>
                    <a:ea typeface="+mn-ea"/>
                    <a:cs typeface="+mn-cs"/>
                  </a:defRPr>
                </a:lvl4pPr>
                <a:lvl5pPr marL="914400" algn="l" defTabSz="228600" rtl="0" eaLnBrk="1" latinLnBrk="0" hangingPunct="1">
                  <a:defRPr sz="900" kern="1200">
                    <a:solidFill>
                      <a:schemeClr val="lt1"/>
                    </a:solidFill>
                    <a:latin typeface="+mn-lt"/>
                    <a:ea typeface="+mn-ea"/>
                    <a:cs typeface="+mn-cs"/>
                  </a:defRPr>
                </a:lvl5pPr>
                <a:lvl6pPr marL="1143000" algn="l" defTabSz="228600" rtl="0" eaLnBrk="1" latinLnBrk="0" hangingPunct="1">
                  <a:defRPr sz="900" kern="1200">
                    <a:solidFill>
                      <a:schemeClr val="lt1"/>
                    </a:solidFill>
                    <a:latin typeface="+mn-lt"/>
                    <a:ea typeface="+mn-ea"/>
                    <a:cs typeface="+mn-cs"/>
                  </a:defRPr>
                </a:lvl6pPr>
                <a:lvl7pPr marL="1371600" algn="l" defTabSz="228600" rtl="0" eaLnBrk="1" latinLnBrk="0" hangingPunct="1">
                  <a:defRPr sz="900" kern="1200">
                    <a:solidFill>
                      <a:schemeClr val="lt1"/>
                    </a:solidFill>
                    <a:latin typeface="+mn-lt"/>
                    <a:ea typeface="+mn-ea"/>
                    <a:cs typeface="+mn-cs"/>
                  </a:defRPr>
                </a:lvl7pPr>
                <a:lvl8pPr marL="1600200" algn="l" defTabSz="228600" rtl="0" eaLnBrk="1" latinLnBrk="0" hangingPunct="1">
                  <a:defRPr sz="900" kern="1200">
                    <a:solidFill>
                      <a:schemeClr val="lt1"/>
                    </a:solidFill>
                    <a:latin typeface="+mn-lt"/>
                    <a:ea typeface="+mn-ea"/>
                    <a:cs typeface="+mn-cs"/>
                  </a:defRPr>
                </a:lvl8pPr>
                <a:lvl9pPr marL="1828800" algn="l" defTabSz="228600" rtl="0" eaLnBrk="1" latinLnBrk="0" hangingPunct="1">
                  <a:defRPr sz="900" kern="1200">
                    <a:solidFill>
                      <a:schemeClr val="lt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333F48"/>
                  </a:solidFill>
                  <a:effectLst/>
                  <a:uLnTx/>
                  <a:uFillTx/>
                  <a:latin typeface="Arial"/>
                  <a:ea typeface="+mn-ea"/>
                  <a:cs typeface="+mn-cs"/>
                </a:endParaRPr>
              </a:p>
            </p:txBody>
          </p:sp>
        </p:grpSp>
        <p:sp>
          <p:nvSpPr>
            <p:cNvPr id="27" name="TextBox 32"/>
            <p:cNvSpPr txBox="1"/>
            <p:nvPr/>
          </p:nvSpPr>
          <p:spPr>
            <a:xfrm>
              <a:off x="7304367" y="1824886"/>
              <a:ext cx="2434239" cy="2975442"/>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F48"/>
                  </a:solidFill>
                  <a:effectLst/>
                  <a:uLnTx/>
                  <a:uFillTx/>
                  <a:latin typeface="Arial"/>
                  <a:ea typeface="+mn-ea"/>
                  <a:cs typeface="+mn-cs"/>
                </a:rPr>
                <a:t>4</a:t>
              </a:r>
            </a:p>
          </p:txBody>
        </p:sp>
      </p:grpSp>
      <p:sp>
        <p:nvSpPr>
          <p:cNvPr id="35" name="Text Placeholder 22"/>
          <p:cNvSpPr txBox="1">
            <a:spLocks/>
          </p:cNvSpPr>
          <p:nvPr/>
        </p:nvSpPr>
        <p:spPr>
          <a:xfrm>
            <a:off x="4495800" y="4876800"/>
            <a:ext cx="6395335" cy="250068"/>
          </a:xfrm>
          <a:prstGeom prst="rect">
            <a:avLst/>
          </a:prstGeom>
        </p:spPr>
        <p:txBody>
          <a:bodyPr vert="horz" wrap="square" lIns="0" tIns="0" rIns="0" bIns="0" rtlCol="0" anchor="ctr" anchorCtr="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914446" rtl="0" eaLnBrk="1" fontAlgn="auto" latinLnBrk="0" hangingPunct="1">
              <a:lnSpc>
                <a:spcPct val="65000"/>
              </a:lnSpc>
              <a:spcBef>
                <a:spcPts val="200"/>
              </a:spcBef>
              <a:spcAft>
                <a:spcPts val="1000"/>
              </a:spcAft>
              <a:buClr>
                <a:srgbClr val="FF694B"/>
              </a:buClr>
              <a:buSzPct val="65000"/>
              <a:buFont typeface="Wingdings" panose="05000000000000000000" pitchFamily="2" charset="2"/>
              <a:buNone/>
              <a:tabLst/>
              <a:defRPr/>
            </a:pPr>
            <a:r>
              <a:rPr kumimoji="0" lang="en-US" sz="2400" b="1" i="0" u="none" strike="noStrike" kern="1200" cap="none" spc="0" normalizeH="0" baseline="0" noProof="0" dirty="0">
                <a:ln>
                  <a:noFill/>
                </a:ln>
                <a:solidFill>
                  <a:srgbClr val="FF694B"/>
                </a:solidFill>
                <a:effectLst/>
                <a:uLnTx/>
                <a:uFillTx/>
                <a:latin typeface="Arial"/>
                <a:ea typeface="+mn-ea"/>
                <a:cs typeface="+mn-cs"/>
              </a:rPr>
              <a:t> </a:t>
            </a:r>
          </a:p>
        </p:txBody>
      </p:sp>
      <p:sp>
        <p:nvSpPr>
          <p:cNvPr id="41" name="TextBox 40"/>
          <p:cNvSpPr txBox="1"/>
          <p:nvPr/>
        </p:nvSpPr>
        <p:spPr>
          <a:xfrm>
            <a:off x="502920" y="649224"/>
            <a:ext cx="3200400" cy="5029200"/>
          </a:xfrm>
          <a:prstGeom prst="rect">
            <a:avLst/>
          </a:prstGeom>
          <a:noFill/>
        </p:spPr>
        <p:txBody>
          <a:bodyPr wrap="square" lIns="0" tIns="0" rIns="0" bIns="0" rtlCol="0" anchor="ctr">
            <a:noAutofit/>
          </a:bodyPr>
          <a:lstStyle/>
          <a:p>
            <a:r>
              <a:rPr lang="en-US" sz="4000" b="1" dirty="0">
                <a:solidFill>
                  <a:srgbClr val="00467F"/>
                </a:solidFill>
              </a:rPr>
              <a:t>Agenda</a:t>
            </a:r>
          </a:p>
        </p:txBody>
      </p:sp>
    </p:spTree>
    <p:custDataLst>
      <p:tags r:id="rId1"/>
    </p:custDataLst>
    <p:extLst>
      <p:ext uri="{BB962C8B-B14F-4D97-AF65-F5344CB8AC3E}">
        <p14:creationId xmlns:p14="http://schemas.microsoft.com/office/powerpoint/2010/main" val="206494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Initialize </a:t>
            </a:r>
            <a:br>
              <a:rPr lang="en-US" sz="8000" dirty="0"/>
            </a:br>
            <a:r>
              <a:rPr lang="en-US" sz="8000" dirty="0"/>
              <a:t>and </a:t>
            </a:r>
            <a:br>
              <a:rPr lang="en-US" sz="8000" dirty="0"/>
            </a:br>
            <a:r>
              <a:rPr lang="en-US" sz="8000" dirty="0"/>
              <a:t>Unlock Accounts</a:t>
            </a:r>
            <a:endParaRPr lang="en-US" dirty="0"/>
          </a:p>
        </p:txBody>
      </p:sp>
      <p:sp>
        <p:nvSpPr>
          <p:cNvPr id="3" name="Footer Placeholder 2"/>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US" smtClean="0"/>
              <a:pPr/>
              <a:t>19</a:t>
            </a:fld>
            <a:endParaRPr lang="en-US" dirty="0"/>
          </a:p>
        </p:txBody>
      </p:sp>
    </p:spTree>
    <p:custDataLst>
      <p:tags r:id="rId1"/>
    </p:custDataLst>
    <p:extLst>
      <p:ext uri="{BB962C8B-B14F-4D97-AF65-F5344CB8AC3E}">
        <p14:creationId xmlns:p14="http://schemas.microsoft.com/office/powerpoint/2010/main" val="126773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User Accounts and Password Information</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11" name="Slide Number Placeholder 10"/>
          <p:cNvSpPr>
            <a:spLocks noGrp="1"/>
          </p:cNvSpPr>
          <p:nvPr>
            <p:ph type="sldNum" sz="quarter" idx="12"/>
          </p:nvPr>
        </p:nvSpPr>
        <p:spPr/>
        <p:txBody>
          <a:bodyPr/>
          <a:lstStyle/>
          <a:p>
            <a:fld id="{4C6B7127-9F77-471E-BA61-1540CB2C57B2}" type="slidenum">
              <a:rPr lang="en-US" noProof="0" smtClean="0"/>
              <a:pPr/>
              <a:t>20</a:t>
            </a:fld>
            <a:endParaRPr lang="en-US" noProof="0" dirty="0"/>
          </a:p>
        </p:txBody>
      </p:sp>
      <p:sp>
        <p:nvSpPr>
          <p:cNvPr id="8" name="Content Placeholder 7"/>
          <p:cNvSpPr>
            <a:spLocks noGrp="1"/>
          </p:cNvSpPr>
          <p:nvPr>
            <p:ph sz="quarter" idx="13"/>
          </p:nvPr>
        </p:nvSpPr>
        <p:spPr>
          <a:xfrm>
            <a:off x="502920" y="1360797"/>
            <a:ext cx="11188769" cy="4582803"/>
          </a:xfrm>
        </p:spPr>
        <p:txBody>
          <a:bodyPr anchor="ctr"/>
          <a:lstStyle/>
          <a:p>
            <a:pPr>
              <a:lnSpc>
                <a:spcPct val="100000"/>
              </a:lnSpc>
              <a:spcBef>
                <a:spcPts val="1200"/>
              </a:spcBef>
              <a:spcAft>
                <a:spcPts val="1200"/>
              </a:spcAft>
            </a:pPr>
            <a:r>
              <a:rPr lang="en-US" sz="2200" b="1" dirty="0"/>
              <a:t>A user's credentials are automatically initialized when the user is added to E2. </a:t>
            </a:r>
          </a:p>
          <a:p>
            <a:pPr>
              <a:lnSpc>
                <a:spcPct val="100000"/>
              </a:lnSpc>
              <a:spcBef>
                <a:spcPts val="1200"/>
              </a:spcBef>
              <a:spcAft>
                <a:spcPts val="1200"/>
              </a:spcAft>
            </a:pPr>
            <a:r>
              <a:rPr lang="en-US" sz="2200" b="1" dirty="0"/>
              <a:t>After receiving the new user email, the user logs on for the first time and creates a security profile, including a password and personal security questions and answers.</a:t>
            </a:r>
          </a:p>
          <a:p>
            <a:pPr>
              <a:lnSpc>
                <a:spcPct val="100000"/>
              </a:lnSpc>
              <a:spcBef>
                <a:spcPts val="600"/>
              </a:spcBef>
              <a:spcAft>
                <a:spcPts val="1200"/>
              </a:spcAft>
            </a:pPr>
            <a:r>
              <a:rPr lang="en-US" sz="2200" b="1" dirty="0"/>
              <a:t>At times, an administrator may need to initialize or unlock a user’s account.  </a:t>
            </a:r>
          </a:p>
          <a:p>
            <a:pPr marL="548640" lvl="1" indent="-274320">
              <a:lnSpc>
                <a:spcPct val="100000"/>
              </a:lnSpc>
              <a:spcBef>
                <a:spcPts val="600"/>
              </a:spcBef>
              <a:buClr>
                <a:schemeClr val="accent1"/>
              </a:buClr>
            </a:pPr>
            <a:r>
              <a:rPr lang="en-US" sz="2000" dirty="0"/>
              <a:t>When an account is initialized, the user receives the new user email where a new password and security answers need to be established.  </a:t>
            </a:r>
          </a:p>
          <a:p>
            <a:pPr marL="548640" lvl="1" indent="-274320">
              <a:lnSpc>
                <a:spcPct val="100000"/>
              </a:lnSpc>
              <a:spcBef>
                <a:spcPts val="1200"/>
              </a:spcBef>
              <a:buClr>
                <a:schemeClr val="accent1"/>
              </a:buClr>
            </a:pPr>
            <a:r>
              <a:rPr lang="en-US" sz="2000" dirty="0"/>
              <a:t>When an account is unlocked, the user is provided 3 more attempts to log in with their current password.</a:t>
            </a:r>
          </a:p>
        </p:txBody>
      </p:sp>
    </p:spTree>
    <p:custDataLst>
      <p:tags r:id="rId1"/>
    </p:custDataLst>
    <p:extLst>
      <p:ext uri="{BB962C8B-B14F-4D97-AF65-F5344CB8AC3E}">
        <p14:creationId xmlns:p14="http://schemas.microsoft.com/office/powerpoint/2010/main" val="32333463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User Accounts and Password Information</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21</a:t>
            </a:fld>
            <a:endParaRPr lang="en-US" noProof="0" dirty="0"/>
          </a:p>
        </p:txBody>
      </p:sp>
      <p:sp>
        <p:nvSpPr>
          <p:cNvPr id="6" name="Content Placeholder 5"/>
          <p:cNvSpPr>
            <a:spLocks noGrp="1"/>
          </p:cNvSpPr>
          <p:nvPr>
            <p:ph sz="quarter" idx="13"/>
          </p:nvPr>
        </p:nvSpPr>
        <p:spPr>
          <a:xfrm>
            <a:off x="497263" y="1524000"/>
            <a:ext cx="11188769" cy="4582803"/>
          </a:xfrm>
        </p:spPr>
        <p:txBody>
          <a:bodyPr/>
          <a:lstStyle/>
          <a:p>
            <a:pPr>
              <a:lnSpc>
                <a:spcPct val="100000"/>
              </a:lnSpc>
              <a:spcBef>
                <a:spcPts val="1200"/>
              </a:spcBef>
              <a:spcAft>
                <a:spcPts val="1800"/>
              </a:spcAft>
            </a:pPr>
            <a:r>
              <a:rPr lang="en-US" b="1" dirty="0"/>
              <a:t>If a user has established their password and has now forgot it, the user can reset their own password using Forgot Password on the E2 Login page. </a:t>
            </a:r>
          </a:p>
          <a:p>
            <a:pPr>
              <a:lnSpc>
                <a:spcPct val="100000"/>
              </a:lnSpc>
              <a:spcBef>
                <a:spcPts val="1200"/>
              </a:spcBef>
              <a:spcAft>
                <a:spcPts val="1800"/>
              </a:spcAft>
            </a:pPr>
            <a:r>
              <a:rPr lang="en-US" b="1" dirty="0"/>
              <a:t>If a user has exceeded the maximum login attempts allowed with the incorrect password, or they do not know the answers to their security questions, they will need to contact their help desk for assistance.</a:t>
            </a:r>
          </a:p>
          <a:p>
            <a:pPr>
              <a:lnSpc>
                <a:spcPct val="100000"/>
              </a:lnSpc>
              <a:spcBef>
                <a:spcPts val="1200"/>
              </a:spcBef>
              <a:spcAft>
                <a:spcPts val="1800"/>
              </a:spcAft>
            </a:pPr>
            <a:r>
              <a:rPr lang="en-US" b="1" dirty="0"/>
              <a:t>E2 passwords will expire every 90 days and users have 3 attempts to log in before being locked out.</a:t>
            </a:r>
          </a:p>
          <a:p>
            <a:pPr>
              <a:lnSpc>
                <a:spcPct val="100000"/>
              </a:lnSpc>
              <a:spcBef>
                <a:spcPts val="1200"/>
              </a:spcBef>
              <a:spcAft>
                <a:spcPts val="1800"/>
              </a:spcAft>
            </a:pPr>
            <a:r>
              <a:rPr lang="en-US" b="1" dirty="0"/>
              <a:t>Users can log in to E2 anywhere they have an internet connection using the URL E2.GOV.CWTSatoTravel.com and enter their user id and password.</a:t>
            </a:r>
            <a:endParaRPr lang="en-US" dirty="0"/>
          </a:p>
        </p:txBody>
      </p:sp>
    </p:spTree>
    <p:custDataLst>
      <p:tags r:id="rId1"/>
    </p:custDataLst>
    <p:extLst>
      <p:ext uri="{BB962C8B-B14F-4D97-AF65-F5344CB8AC3E}">
        <p14:creationId xmlns:p14="http://schemas.microsoft.com/office/powerpoint/2010/main" val="10190914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Login Status Message</a:t>
            </a:r>
            <a:br>
              <a:rPr lang="en-US" dirty="0"/>
            </a:br>
            <a:r>
              <a:rPr lang="en-US" sz="2400" dirty="0">
                <a:solidFill>
                  <a:srgbClr val="7F7F7F"/>
                </a:solidFill>
              </a:rPr>
              <a:t>Incorrect E2 User Id</a:t>
            </a:r>
            <a:br>
              <a:rPr lang="en-US" sz="2400" dirty="0">
                <a:solidFill>
                  <a:srgbClr val="7F7F7F"/>
                </a:solidFill>
              </a:rPr>
            </a:br>
            <a:r>
              <a:rPr lang="en-US" dirty="0"/>
              <a:t/>
            </a:r>
            <a:br>
              <a:rPr lang="en-US" dirty="0"/>
            </a:br>
            <a:r>
              <a:rPr lang="en-US" sz="2000" dirty="0"/>
              <a:t/>
            </a:r>
            <a:br>
              <a:rPr lang="en-US" sz="2000" dirty="0"/>
            </a:br>
            <a:endParaRPr lang="en-US" sz="2000" dirty="0"/>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US" noProof="0" smtClean="0"/>
              <a:pPr/>
              <a:t>22</a:t>
            </a:fld>
            <a:endParaRPr lang="en-US" noProof="0" dirty="0"/>
          </a:p>
        </p:txBody>
      </p:sp>
      <p:sp>
        <p:nvSpPr>
          <p:cNvPr id="2" name="Content Placeholder 1"/>
          <p:cNvSpPr>
            <a:spLocks noGrp="1"/>
          </p:cNvSpPr>
          <p:nvPr>
            <p:ph sz="quarter" idx="13"/>
          </p:nvPr>
        </p:nvSpPr>
        <p:spPr>
          <a:xfrm>
            <a:off x="502919" y="1463040"/>
            <a:ext cx="4572000" cy="4572000"/>
          </a:xfrm>
        </p:spPr>
        <p:txBody>
          <a:bodyPr anchor="ctr"/>
          <a:lstStyle/>
          <a:p>
            <a:pPr marL="0" indent="0">
              <a:buNone/>
            </a:pPr>
            <a:r>
              <a:rPr lang="en-US" sz="2400" b="1" dirty="0"/>
              <a:t>Incorrect User Id but correct or incorrect password entered will result in the ‘system could not log you on and 0 attempts left’ message.</a:t>
            </a:r>
          </a:p>
        </p:txBody>
      </p:sp>
      <p:pic>
        <p:nvPicPr>
          <p:cNvPr id="3" name="Picture 2"/>
          <p:cNvPicPr>
            <a:picLocks noChangeAspect="1"/>
          </p:cNvPicPr>
          <p:nvPr/>
        </p:nvPicPr>
        <p:blipFill>
          <a:blip r:embed="rId4"/>
          <a:stretch>
            <a:fillRect/>
          </a:stretch>
        </p:blipFill>
        <p:spPr>
          <a:xfrm>
            <a:off x="6400800" y="1280160"/>
            <a:ext cx="4122409" cy="5029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010848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Login Status Message</a:t>
            </a:r>
            <a:br>
              <a:rPr lang="en-US" dirty="0"/>
            </a:br>
            <a:r>
              <a:rPr lang="en-US" sz="2400" dirty="0">
                <a:solidFill>
                  <a:srgbClr val="7F7F7F"/>
                </a:solidFill>
              </a:rPr>
              <a:t>Incorrect Password</a:t>
            </a:r>
            <a:br>
              <a:rPr lang="en-US" sz="2400" dirty="0">
                <a:solidFill>
                  <a:srgbClr val="7F7F7F"/>
                </a:solidFill>
              </a:rPr>
            </a:br>
            <a:r>
              <a:rPr lang="en-US" dirty="0"/>
              <a:t/>
            </a:r>
            <a:br>
              <a:rPr lang="en-US" dirty="0"/>
            </a:br>
            <a:endParaRPr lang="en-US" sz="2000" dirty="0"/>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8" name="Slide Number Placeholder 7"/>
          <p:cNvSpPr>
            <a:spLocks noGrp="1"/>
          </p:cNvSpPr>
          <p:nvPr>
            <p:ph type="sldNum" sz="quarter" idx="12"/>
          </p:nvPr>
        </p:nvSpPr>
        <p:spPr/>
        <p:txBody>
          <a:bodyPr/>
          <a:lstStyle/>
          <a:p>
            <a:fld id="{4C6B7127-9F77-471E-BA61-1540CB2C57B2}" type="slidenum">
              <a:rPr lang="en-US" noProof="0" smtClean="0"/>
              <a:pPr/>
              <a:t>23</a:t>
            </a:fld>
            <a:endParaRPr lang="en-US" noProof="0" dirty="0"/>
          </a:p>
        </p:txBody>
      </p:sp>
      <p:sp>
        <p:nvSpPr>
          <p:cNvPr id="5" name="Content Placeholder 4"/>
          <p:cNvSpPr>
            <a:spLocks noGrp="1"/>
          </p:cNvSpPr>
          <p:nvPr>
            <p:ph sz="quarter" idx="13"/>
          </p:nvPr>
        </p:nvSpPr>
        <p:spPr>
          <a:xfrm>
            <a:off x="502921" y="1463040"/>
            <a:ext cx="4572000" cy="4572000"/>
          </a:xfrm>
        </p:spPr>
        <p:txBody>
          <a:bodyPr anchor="ctr"/>
          <a:lstStyle/>
          <a:p>
            <a:pPr marL="0" indent="0">
              <a:buNone/>
            </a:pPr>
            <a:r>
              <a:rPr lang="en-US" sz="2400" b="1" dirty="0"/>
              <a:t>Correct User Id but incorrect password entered will result in ‘countdown warning’ message.</a:t>
            </a:r>
            <a:br>
              <a:rPr lang="en-US" sz="2400" b="1" dirty="0"/>
            </a:br>
            <a:r>
              <a:rPr lang="en-US" sz="2400" b="1" dirty="0"/>
              <a:t>                      </a:t>
            </a:r>
          </a:p>
        </p:txBody>
      </p:sp>
      <p:pic>
        <p:nvPicPr>
          <p:cNvPr id="2" name="Picture 1"/>
          <p:cNvPicPr>
            <a:picLocks noChangeAspect="1"/>
          </p:cNvPicPr>
          <p:nvPr/>
        </p:nvPicPr>
        <p:blipFill>
          <a:blip r:embed="rId4"/>
          <a:stretch>
            <a:fillRect/>
          </a:stretch>
        </p:blipFill>
        <p:spPr>
          <a:xfrm>
            <a:off x="6400800" y="1280160"/>
            <a:ext cx="4092388" cy="5029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798714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Login Status Message</a:t>
            </a:r>
            <a:br>
              <a:rPr lang="en-US" dirty="0"/>
            </a:br>
            <a:r>
              <a:rPr lang="en-US" sz="2400" dirty="0">
                <a:solidFill>
                  <a:srgbClr val="7F7F7F"/>
                </a:solidFill>
              </a:rPr>
              <a:t>Exceeded 3 attempts with incorrect password</a:t>
            </a:r>
            <a:endParaRPr lang="en-US" sz="2000" dirty="0"/>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2" name="Slide Number Placeholder 1"/>
          <p:cNvSpPr>
            <a:spLocks noGrp="1"/>
          </p:cNvSpPr>
          <p:nvPr>
            <p:ph type="sldNum" sz="quarter" idx="12"/>
          </p:nvPr>
        </p:nvSpPr>
        <p:spPr/>
        <p:txBody>
          <a:bodyPr/>
          <a:lstStyle/>
          <a:p>
            <a:fld id="{4C6B7127-9F77-471E-BA61-1540CB2C57B2}" type="slidenum">
              <a:rPr lang="en-US" noProof="0" smtClean="0"/>
              <a:pPr/>
              <a:t>24</a:t>
            </a:fld>
            <a:endParaRPr lang="en-US" noProof="0" dirty="0"/>
          </a:p>
        </p:txBody>
      </p:sp>
      <p:sp>
        <p:nvSpPr>
          <p:cNvPr id="4" name="Content Placeholder 3"/>
          <p:cNvSpPr>
            <a:spLocks noGrp="1"/>
          </p:cNvSpPr>
          <p:nvPr>
            <p:ph sz="quarter" idx="13"/>
          </p:nvPr>
        </p:nvSpPr>
        <p:spPr>
          <a:xfrm>
            <a:off x="502921" y="1463040"/>
            <a:ext cx="4572000" cy="4572000"/>
          </a:xfrm>
        </p:spPr>
        <p:txBody>
          <a:bodyPr anchor="ctr"/>
          <a:lstStyle/>
          <a:p>
            <a:pPr marL="0" indent="0">
              <a:buNone/>
            </a:pPr>
            <a:r>
              <a:rPr lang="en-US" sz="2400" b="1" dirty="0"/>
              <a:t>Correct User Id but incorrect password entered three times</a:t>
            </a:r>
            <a:r>
              <a:rPr lang="en-US" dirty="0"/>
              <a:t>. </a:t>
            </a:r>
          </a:p>
        </p:txBody>
      </p:sp>
      <p:pic>
        <p:nvPicPr>
          <p:cNvPr id="6" name="Picture 5"/>
          <p:cNvPicPr>
            <a:picLocks noChangeAspect="1"/>
          </p:cNvPicPr>
          <p:nvPr/>
        </p:nvPicPr>
        <p:blipFill>
          <a:blip r:embed="rId4"/>
          <a:stretch>
            <a:fillRect/>
          </a:stretch>
        </p:blipFill>
        <p:spPr>
          <a:xfrm>
            <a:off x="6400800" y="1478280"/>
            <a:ext cx="4037245" cy="484632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1684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Password Expired</a:t>
            </a:r>
            <a:br>
              <a:rPr lang="en-US" sz="3800" dirty="0"/>
            </a:br>
            <a:r>
              <a:rPr lang="en-US" sz="2400" dirty="0">
                <a:solidFill>
                  <a:srgbClr val="7F7F7F"/>
                </a:solidFill>
              </a:rPr>
              <a:t>Expedited Password Feature</a:t>
            </a:r>
          </a:p>
        </p:txBody>
      </p:sp>
      <p:sp>
        <p:nvSpPr>
          <p:cNvPr id="9" name="Footer Placeholder 8"/>
          <p:cNvSpPr>
            <a:spLocks noGrp="1"/>
          </p:cNvSpPr>
          <p:nvPr>
            <p:ph type="ftr" sz="quarter" idx="11"/>
          </p:nvPr>
        </p:nvSpPr>
        <p:spPr/>
        <p:txBody>
          <a:bodyPr/>
          <a:lstStyle/>
          <a:p>
            <a:r>
              <a:rPr lang="en-US" dirty="0"/>
              <a:t>© 2022 CW Government Travel, Inc     </a:t>
            </a:r>
          </a:p>
        </p:txBody>
      </p:sp>
      <p:sp>
        <p:nvSpPr>
          <p:cNvPr id="11" name="Slide Number Placeholder 10"/>
          <p:cNvSpPr>
            <a:spLocks noGrp="1"/>
          </p:cNvSpPr>
          <p:nvPr>
            <p:ph type="sldNum" sz="quarter" idx="12"/>
          </p:nvPr>
        </p:nvSpPr>
        <p:spPr/>
        <p:txBody>
          <a:bodyPr/>
          <a:lstStyle/>
          <a:p>
            <a:fld id="{4C6B7127-9F77-471E-BA61-1540CB2C57B2}" type="slidenum">
              <a:rPr lang="en-US" noProof="0" smtClean="0"/>
              <a:pPr/>
              <a:t>25</a:t>
            </a:fld>
            <a:endParaRPr lang="en-US" noProof="0" dirty="0"/>
          </a:p>
        </p:txBody>
      </p:sp>
      <p:sp>
        <p:nvSpPr>
          <p:cNvPr id="7" name="Content Placeholder 6"/>
          <p:cNvSpPr>
            <a:spLocks noGrp="1"/>
          </p:cNvSpPr>
          <p:nvPr>
            <p:ph sz="quarter" idx="13"/>
          </p:nvPr>
        </p:nvSpPr>
        <p:spPr>
          <a:xfrm>
            <a:off x="502920" y="1463041"/>
            <a:ext cx="11188769" cy="822960"/>
          </a:xfrm>
        </p:spPr>
        <p:txBody>
          <a:bodyPr/>
          <a:lstStyle/>
          <a:p>
            <a:pPr marL="0" indent="0">
              <a:buNone/>
            </a:pPr>
            <a:r>
              <a:rPr lang="en-US" b="1" dirty="0">
                <a:latin typeface="Arial" panose="020B0604020202020204" pitchFamily="34" charset="0"/>
                <a:cs typeface="Arial" panose="020B0604020202020204" pitchFamily="34" charset="0"/>
              </a:rPr>
              <a:t>When you log in, and your password is expired, E2 will detect the entry of an expired password and will require you to enter the answers to your security questions. </a:t>
            </a:r>
          </a:p>
          <a:p>
            <a:endParaRPr lang="en-US" dirty="0"/>
          </a:p>
        </p:txBody>
      </p:sp>
      <p:pic>
        <p:nvPicPr>
          <p:cNvPr id="3" name="Picture 2"/>
          <p:cNvPicPr>
            <a:picLocks noChangeAspect="1"/>
          </p:cNvPicPr>
          <p:nvPr/>
        </p:nvPicPr>
        <p:blipFill>
          <a:blip r:embed="rId4"/>
          <a:stretch>
            <a:fillRect/>
          </a:stretch>
        </p:blipFill>
        <p:spPr>
          <a:xfrm>
            <a:off x="526983" y="2254326"/>
            <a:ext cx="6057143" cy="241904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4762223" y="4038600"/>
            <a:ext cx="6923809" cy="222857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59629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User Settings</a:t>
            </a:r>
            <a:br>
              <a:rPr lang="en-US" dirty="0"/>
            </a:br>
            <a:r>
              <a:rPr lang="en-US" sz="2400" dirty="0">
                <a:solidFill>
                  <a:srgbClr val="7F7F7F"/>
                </a:solidFill>
              </a:rPr>
              <a:t>Account Status</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US" noProof="0" smtClean="0"/>
              <a:pPr/>
              <a:t>26</a:t>
            </a:fld>
            <a:endParaRPr lang="en-US" noProof="0" dirty="0"/>
          </a:p>
        </p:txBody>
      </p:sp>
      <p:sp>
        <p:nvSpPr>
          <p:cNvPr id="3" name="Content Placeholder 2"/>
          <p:cNvSpPr>
            <a:spLocks noGrp="1"/>
          </p:cNvSpPr>
          <p:nvPr>
            <p:ph sz="quarter" idx="13"/>
          </p:nvPr>
        </p:nvSpPr>
        <p:spPr>
          <a:xfrm>
            <a:off x="497263" y="1752600"/>
            <a:ext cx="11188769" cy="4140843"/>
          </a:xfrm>
        </p:spPr>
        <p:txBody>
          <a:bodyPr anchor="t">
            <a:normAutofit/>
          </a:bodyPr>
          <a:lstStyle/>
          <a:p>
            <a:pPr marL="0" indent="0">
              <a:spcBef>
                <a:spcPts val="2400"/>
              </a:spcBef>
              <a:buNone/>
            </a:pPr>
            <a:r>
              <a:rPr lang="en-US" sz="2400" b="1" dirty="0"/>
              <a:t>Account Status is displayed in a user’s settings.  </a:t>
            </a:r>
          </a:p>
          <a:p>
            <a:pPr marL="0" indent="0">
              <a:spcBef>
                <a:spcPts val="2400"/>
              </a:spcBef>
              <a:buNone/>
            </a:pPr>
            <a:r>
              <a:rPr lang="en-US" sz="2400" b="1" dirty="0"/>
              <a:t>Current Status of users’ account and action that can be taken:</a:t>
            </a:r>
          </a:p>
          <a:p>
            <a:pPr lvl="1">
              <a:spcBef>
                <a:spcPts val="1800"/>
              </a:spcBef>
              <a:spcAft>
                <a:spcPts val="1200"/>
              </a:spcAft>
            </a:pPr>
            <a:r>
              <a:rPr lang="en-US" b="1" dirty="0"/>
              <a:t>Traveler is Active - </a:t>
            </a:r>
            <a:r>
              <a:rPr lang="en-US" dirty="0"/>
              <a:t>The user's account is in a normal status and can log in to E2. No action is needed.  </a:t>
            </a:r>
          </a:p>
          <a:p>
            <a:pPr lvl="1">
              <a:spcBef>
                <a:spcPts val="1800"/>
              </a:spcBef>
              <a:spcAft>
                <a:spcPts val="1200"/>
              </a:spcAft>
            </a:pPr>
            <a:r>
              <a:rPr lang="en-US" b="1" dirty="0"/>
              <a:t>Needs Initialization or Initialization Email Expired - </a:t>
            </a:r>
            <a:r>
              <a:rPr lang="en-US" dirty="0"/>
              <a:t>The user has not responded to an initialization email within the require time limit. </a:t>
            </a:r>
            <a:r>
              <a:rPr lang="en-US" b="1" dirty="0"/>
              <a:t>Initialize</a:t>
            </a:r>
            <a:r>
              <a:rPr lang="en-US" dirty="0"/>
              <a:t> the user’s account to send the new user email again.  The user has 72 hours to take action.</a:t>
            </a:r>
          </a:p>
          <a:p>
            <a:pPr lvl="1">
              <a:spcBef>
                <a:spcPts val="1800"/>
              </a:spcBef>
              <a:spcAft>
                <a:spcPts val="1200"/>
              </a:spcAft>
            </a:pPr>
            <a:r>
              <a:rPr lang="en-US" b="1" dirty="0"/>
              <a:t>Locked - </a:t>
            </a:r>
            <a:r>
              <a:rPr lang="en-US" dirty="0"/>
              <a:t>The user's account is locked. This occurs because the maximum number of consecutive unsuccessful log on attempts was exceeded. Press </a:t>
            </a:r>
            <a:r>
              <a:rPr lang="en-US" b="1" dirty="0"/>
              <a:t>Unlock User </a:t>
            </a:r>
            <a:r>
              <a:rPr lang="en-US" dirty="0"/>
              <a:t>to allow the user to log in using their existing password.</a:t>
            </a:r>
          </a:p>
        </p:txBody>
      </p:sp>
    </p:spTree>
    <p:custDataLst>
      <p:tags r:id="rId1"/>
    </p:custDataLst>
    <p:extLst>
      <p:ext uri="{BB962C8B-B14F-4D97-AF65-F5344CB8AC3E}">
        <p14:creationId xmlns:p14="http://schemas.microsoft.com/office/powerpoint/2010/main" val="28565092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27</a:t>
            </a:fld>
            <a:endParaRPr lang="en-US" noProof="0" dirty="0"/>
          </a:p>
        </p:txBody>
      </p:sp>
      <p:sp>
        <p:nvSpPr>
          <p:cNvPr id="3" name="Content Placeholder 2"/>
          <p:cNvSpPr>
            <a:spLocks noGrp="1"/>
          </p:cNvSpPr>
          <p:nvPr>
            <p:ph sz="quarter" idx="13"/>
          </p:nvPr>
        </p:nvSpPr>
        <p:spPr/>
        <p:txBody>
          <a:bodyPr/>
          <a:lstStyle/>
          <a:p>
            <a:pPr>
              <a:buNone/>
            </a:pPr>
            <a:r>
              <a:rPr lang="en-US" sz="2400" b="1" dirty="0">
                <a:solidFill>
                  <a:srgbClr val="333F48"/>
                </a:solidFill>
              </a:rPr>
              <a:t>Initialize User Account</a:t>
            </a:r>
          </a:p>
          <a:p>
            <a:pPr marL="0" indent="0">
              <a:buNone/>
            </a:pPr>
            <a:r>
              <a:rPr lang="en-US" sz="1800" dirty="0">
                <a:solidFill>
                  <a:srgbClr val="333F48"/>
                </a:solidFill>
              </a:rPr>
              <a:t>A new user accidently deleted the new user access email they received.  </a:t>
            </a:r>
          </a:p>
          <a:p>
            <a:pPr marL="0" indent="0">
              <a:buNone/>
            </a:pPr>
            <a:r>
              <a:rPr lang="en-US" sz="1800" dirty="0">
                <a:solidFill>
                  <a:srgbClr val="333F48"/>
                </a:solidFill>
              </a:rPr>
              <a:t>Access the new user and initialize their account.   </a:t>
            </a:r>
          </a:p>
          <a:p>
            <a:pPr marL="0" indent="0">
              <a:buNone/>
            </a:pPr>
            <a:endParaRPr lang="en-US" sz="1600" b="1" dirty="0">
              <a:solidFill>
                <a:srgbClr val="333F48"/>
              </a:solidFill>
            </a:endParaRPr>
          </a:p>
          <a:p>
            <a:pPr marL="0" indent="0">
              <a:buNone/>
            </a:pPr>
            <a:endParaRPr lang="en-US" sz="1600" b="1" dirty="0">
              <a:solidFill>
                <a:srgbClr val="333F48"/>
              </a:solidFill>
            </a:endParaRPr>
          </a:p>
          <a:p>
            <a:pPr marL="0" indent="0">
              <a:buNone/>
            </a:pPr>
            <a:r>
              <a:rPr lang="en-US" sz="2400" b="1" dirty="0">
                <a:solidFill>
                  <a:srgbClr val="333F48"/>
                </a:solidFill>
              </a:rPr>
              <a:t>Unlock User Account  </a:t>
            </a:r>
          </a:p>
          <a:p>
            <a:pPr marL="0" indent="0">
              <a:buNone/>
            </a:pPr>
            <a:r>
              <a:rPr lang="en-US" sz="1800" dirty="0">
                <a:solidFill>
                  <a:srgbClr val="333F48"/>
                </a:solidFill>
              </a:rPr>
              <a:t>A user in the office has locked themselves out of their account by attempting to log in with the incorrect password more than the allotted times.  </a:t>
            </a:r>
          </a:p>
          <a:p>
            <a:pPr marL="0" indent="0">
              <a:buNone/>
            </a:pPr>
            <a:r>
              <a:rPr lang="en-US" sz="1800" dirty="0">
                <a:solidFill>
                  <a:srgbClr val="333F48"/>
                </a:solidFill>
              </a:rPr>
              <a:t>Access the user and unlock their account.</a:t>
            </a:r>
          </a:p>
          <a:p>
            <a:endParaRPr lang="en-US" sz="1600" b="1" dirty="0">
              <a:solidFill>
                <a:srgbClr val="333F48"/>
              </a:solidFill>
            </a:endParaRPr>
          </a:p>
        </p:txBody>
      </p:sp>
    </p:spTree>
    <p:custDataLst>
      <p:tags r:id="rId1"/>
    </p:custDataLst>
    <p:extLst>
      <p:ext uri="{BB962C8B-B14F-4D97-AF65-F5344CB8AC3E}">
        <p14:creationId xmlns:p14="http://schemas.microsoft.com/office/powerpoint/2010/main" val="976699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Initialize/Unlock Users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28</a:t>
            </a:fld>
            <a:endParaRPr lang="en-US" noProof="0" dirty="0"/>
          </a:p>
        </p:txBody>
      </p:sp>
      <p:pic>
        <p:nvPicPr>
          <p:cNvPr id="6" name="Content Placeholder 5"/>
          <p:cNvPicPr>
            <a:picLocks noGrp="1" noChangeAspect="1"/>
          </p:cNvPicPr>
          <p:nvPr>
            <p:ph sz="quarter" idx="13"/>
          </p:nvPr>
        </p:nvPicPr>
        <p:blipFill>
          <a:blip r:embed="rId4"/>
          <a:stretch>
            <a:fillRect/>
          </a:stretch>
        </p:blipFill>
        <p:spPr>
          <a:xfrm>
            <a:off x="500063" y="2241199"/>
            <a:ext cx="11188700" cy="302171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63201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r>
              <a:rPr lang="en-US" noProof="0" dirty="0"/>
              <a:t>© 2022 CW Government Travel, Inc     </a:t>
            </a:r>
          </a:p>
        </p:txBody>
      </p:sp>
      <p:sp>
        <p:nvSpPr>
          <p:cNvPr id="4" name="Slide Number Placeholder 3"/>
          <p:cNvSpPr>
            <a:spLocks noGrp="1"/>
          </p:cNvSpPr>
          <p:nvPr>
            <p:ph type="sldNum" sz="quarter" idx="12"/>
          </p:nvPr>
        </p:nvSpPr>
        <p:spPr/>
        <p:txBody>
          <a:bodyPr/>
          <a:lstStyle/>
          <a:p>
            <a:pPr lvl="0"/>
            <a:fld id="{4C6B7127-9F77-471E-BA61-1540CB2C57B2}" type="slidenum">
              <a:rPr lang="en-US" noProof="0" smtClean="0"/>
              <a:pPr lvl="0"/>
              <a:t>2</a:t>
            </a:fld>
            <a:endParaRPr lang="en-US" noProof="0" dirty="0"/>
          </a:p>
        </p:txBody>
      </p:sp>
      <p:sp>
        <p:nvSpPr>
          <p:cNvPr id="28" name="Rectangle 27"/>
          <p:cNvSpPr/>
          <p:nvPr/>
        </p:nvSpPr>
        <p:spPr>
          <a:xfrm>
            <a:off x="-8021" y="2393660"/>
            <a:ext cx="12192000" cy="1739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nvGrpSpPr>
          <p:cNvPr id="21" name="Group 20"/>
          <p:cNvGrpSpPr/>
          <p:nvPr/>
        </p:nvGrpSpPr>
        <p:grpSpPr>
          <a:xfrm>
            <a:off x="159233" y="1333814"/>
            <a:ext cx="3510113" cy="3657600"/>
            <a:chOff x="1339831" y="419100"/>
            <a:chExt cx="5486400" cy="5486400"/>
          </a:xfrm>
        </p:grpSpPr>
        <p:sp>
          <p:nvSpPr>
            <p:cNvPr id="20" name="Oval 19"/>
            <p:cNvSpPr/>
            <p:nvPr/>
          </p:nvSpPr>
          <p:spPr>
            <a:xfrm>
              <a:off x="1339831" y="419100"/>
              <a:ext cx="5486400" cy="5486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5" name="Oval 14"/>
            <p:cNvSpPr/>
            <p:nvPr/>
          </p:nvSpPr>
          <p:spPr>
            <a:xfrm>
              <a:off x="1797031" y="876300"/>
              <a:ext cx="4572000" cy="457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7" name="Oval 16"/>
            <p:cNvSpPr/>
            <p:nvPr/>
          </p:nvSpPr>
          <p:spPr>
            <a:xfrm>
              <a:off x="2254231" y="1333500"/>
              <a:ext cx="3657600" cy="36576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8" name="Oval 17"/>
            <p:cNvSpPr/>
            <p:nvPr/>
          </p:nvSpPr>
          <p:spPr>
            <a:xfrm>
              <a:off x="2711431" y="1790700"/>
              <a:ext cx="2743200" cy="2743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9" name="Oval 18"/>
            <p:cNvSpPr/>
            <p:nvPr/>
          </p:nvSpPr>
          <p:spPr>
            <a:xfrm>
              <a:off x="3168631" y="2247900"/>
              <a:ext cx="1828800" cy="18288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4" name="Oval 13"/>
            <p:cNvSpPr/>
            <p:nvPr/>
          </p:nvSpPr>
          <p:spPr>
            <a:xfrm>
              <a:off x="3625831" y="2705100"/>
              <a:ext cx="91440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16" name="Oval 15"/>
            <p:cNvSpPr/>
            <p:nvPr/>
          </p:nvSpPr>
          <p:spPr>
            <a:xfrm>
              <a:off x="1339831" y="419100"/>
              <a:ext cx="5486400" cy="5486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grpSp>
        <p:nvGrpSpPr>
          <p:cNvPr id="26" name="Group 25"/>
          <p:cNvGrpSpPr/>
          <p:nvPr/>
        </p:nvGrpSpPr>
        <p:grpSpPr>
          <a:xfrm rot="2121731" flipH="1">
            <a:off x="0" y="2352330"/>
            <a:ext cx="2164793" cy="385814"/>
            <a:chOff x="5181600" y="685799"/>
            <a:chExt cx="3223196" cy="549783"/>
          </a:xfrm>
        </p:grpSpPr>
        <p:sp>
          <p:nvSpPr>
            <p:cNvPr id="22" name="Rounded Rectangle 21"/>
            <p:cNvSpPr/>
            <p:nvPr/>
          </p:nvSpPr>
          <p:spPr>
            <a:xfrm>
              <a:off x="5181600" y="851912"/>
              <a:ext cx="3200400" cy="211833"/>
            </a:xfrm>
            <a:prstGeom prst="roundRect">
              <a:avLst>
                <a:gd name="adj" fmla="val 50000"/>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3" name="Parallelogram 22"/>
            <p:cNvSpPr/>
            <p:nvPr/>
          </p:nvSpPr>
          <p:spPr>
            <a:xfrm>
              <a:off x="7332406" y="685799"/>
              <a:ext cx="1049594" cy="182880"/>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
          <p:nvSpPr>
            <p:cNvPr id="25" name="Parallelogram 24"/>
            <p:cNvSpPr/>
            <p:nvPr/>
          </p:nvSpPr>
          <p:spPr>
            <a:xfrm flipV="1">
              <a:off x="7355202" y="1052703"/>
              <a:ext cx="1049594" cy="182879"/>
            </a:xfrm>
            <a:prstGeom prst="parallelogram">
              <a:avLst>
                <a:gd name="adj" fmla="val 75323"/>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grpSp>
      <p:sp>
        <p:nvSpPr>
          <p:cNvPr id="30" name="TextBox 29"/>
          <p:cNvSpPr txBox="1"/>
          <p:nvPr/>
        </p:nvSpPr>
        <p:spPr>
          <a:xfrm>
            <a:off x="3720695" y="1745310"/>
            <a:ext cx="3581400" cy="472614"/>
          </a:xfrm>
          <a:prstGeom prst="rect">
            <a:avLst/>
          </a:prstGeom>
          <a:noFill/>
        </p:spPr>
        <p:txBody>
          <a:bodyPr wrap="square" lIns="0" tIns="0" rIns="0" bIns="0" rtlCol="0">
            <a:noAutofit/>
          </a:bodyPr>
          <a:lstStyle/>
          <a:p>
            <a:r>
              <a:rPr lang="en-US" sz="4000" b="1" dirty="0">
                <a:solidFill>
                  <a:schemeClr val="accent4"/>
                </a:solidFill>
              </a:rPr>
              <a:t>Objectives</a:t>
            </a:r>
            <a:endParaRPr lang="en-US" sz="4400" b="1" dirty="0">
              <a:solidFill>
                <a:schemeClr val="accent4"/>
              </a:solidFill>
            </a:endParaRPr>
          </a:p>
        </p:txBody>
      </p:sp>
      <p:grpSp>
        <p:nvGrpSpPr>
          <p:cNvPr id="40" name="Group 39"/>
          <p:cNvGrpSpPr/>
          <p:nvPr/>
        </p:nvGrpSpPr>
        <p:grpSpPr>
          <a:xfrm>
            <a:off x="4124774" y="4253065"/>
            <a:ext cx="2081849" cy="2366859"/>
            <a:chOff x="4284330" y="4253065"/>
            <a:chExt cx="2514600" cy="2799377"/>
          </a:xfrm>
        </p:grpSpPr>
        <p:sp>
          <p:nvSpPr>
            <p:cNvPr id="34" name="TextBox 33"/>
            <p:cNvSpPr txBox="1"/>
            <p:nvPr/>
          </p:nvSpPr>
          <p:spPr>
            <a:xfrm>
              <a:off x="4284330" y="4253065"/>
              <a:ext cx="2514600" cy="390583"/>
            </a:xfrm>
            <a:prstGeom prst="rect">
              <a:avLst/>
            </a:prstGeom>
            <a:noFill/>
          </p:spPr>
          <p:txBody>
            <a:bodyPr wrap="square" lIns="0" tIns="0" rIns="0" bIns="0" rtlCol="0">
              <a:noAutofit/>
            </a:bodyPr>
            <a:lstStyle/>
            <a:p>
              <a:r>
                <a:rPr lang="en-US" sz="2000" b="1" dirty="0">
                  <a:solidFill>
                    <a:schemeClr val="accent4"/>
                  </a:solidFill>
                </a:rPr>
                <a:t>Administer Users</a:t>
              </a:r>
            </a:p>
          </p:txBody>
        </p:sp>
        <p:sp>
          <p:nvSpPr>
            <p:cNvPr id="35" name="TextBox 34"/>
            <p:cNvSpPr txBox="1"/>
            <p:nvPr/>
          </p:nvSpPr>
          <p:spPr>
            <a:xfrm>
              <a:off x="4284330" y="5496085"/>
              <a:ext cx="2130553" cy="1556357"/>
            </a:xfrm>
            <a:prstGeom prst="rect">
              <a:avLst/>
            </a:prstGeom>
            <a:noFill/>
          </p:spPr>
          <p:txBody>
            <a:bodyPr wrap="square" lIns="0" tIns="0" rIns="0" bIns="0" rtlCol="0">
              <a:noAutofit/>
            </a:bodyPr>
            <a:lstStyle/>
            <a:p>
              <a:r>
                <a:rPr lang="en-US" sz="1400" dirty="0">
                  <a:solidFill>
                    <a:schemeClr val="accent4"/>
                  </a:solidFill>
                </a:rPr>
                <a:t>Access and review or modify a user’s settings, initialize and unlock user accounts and view documents.</a:t>
              </a:r>
            </a:p>
          </p:txBody>
        </p:sp>
      </p:grpSp>
      <p:grpSp>
        <p:nvGrpSpPr>
          <p:cNvPr id="48" name="Group 47"/>
          <p:cNvGrpSpPr/>
          <p:nvPr/>
        </p:nvGrpSpPr>
        <p:grpSpPr>
          <a:xfrm>
            <a:off x="9448800" y="4251960"/>
            <a:ext cx="2426654" cy="2066593"/>
            <a:chOff x="4267200" y="4315173"/>
            <a:chExt cx="2514600" cy="3170321"/>
          </a:xfrm>
        </p:grpSpPr>
        <p:sp>
          <p:nvSpPr>
            <p:cNvPr id="50" name="TextBox 49"/>
            <p:cNvSpPr txBox="1"/>
            <p:nvPr/>
          </p:nvSpPr>
          <p:spPr>
            <a:xfrm>
              <a:off x="4267200" y="4315173"/>
              <a:ext cx="2514600" cy="429043"/>
            </a:xfrm>
            <a:prstGeom prst="rect">
              <a:avLst/>
            </a:prstGeom>
            <a:noFill/>
          </p:spPr>
          <p:txBody>
            <a:bodyPr wrap="square" lIns="0" tIns="0" rIns="0" bIns="0" rtlCol="0">
              <a:noAutofit/>
            </a:bodyPr>
            <a:lstStyle/>
            <a:p>
              <a:r>
                <a:rPr lang="en-US" sz="2000" b="1" dirty="0">
                  <a:solidFill>
                    <a:schemeClr val="accent4"/>
                  </a:solidFill>
                </a:rPr>
                <a:t>Reports</a:t>
              </a:r>
            </a:p>
          </p:txBody>
        </p:sp>
        <p:sp>
          <p:nvSpPr>
            <p:cNvPr id="51" name="TextBox 50"/>
            <p:cNvSpPr txBox="1"/>
            <p:nvPr/>
          </p:nvSpPr>
          <p:spPr>
            <a:xfrm>
              <a:off x="4267200" y="5929137"/>
              <a:ext cx="2514600" cy="1556357"/>
            </a:xfrm>
            <a:prstGeom prst="rect">
              <a:avLst/>
            </a:prstGeom>
            <a:noFill/>
          </p:spPr>
          <p:txBody>
            <a:bodyPr wrap="square" lIns="0" tIns="0" rIns="0" bIns="0" rtlCol="0">
              <a:noAutofit/>
            </a:bodyPr>
            <a:lstStyle/>
            <a:p>
              <a:r>
                <a:rPr lang="en-US" sz="1400" dirty="0">
                  <a:solidFill>
                    <a:schemeClr val="accent4"/>
                  </a:solidFill>
                </a:rPr>
                <a:t>Access, generate and review standard reports</a:t>
              </a:r>
            </a:p>
          </p:txBody>
        </p:sp>
      </p:grpSp>
      <p:sp>
        <p:nvSpPr>
          <p:cNvPr id="57" name="TextBox 56"/>
          <p:cNvSpPr txBox="1"/>
          <p:nvPr/>
        </p:nvSpPr>
        <p:spPr>
          <a:xfrm>
            <a:off x="6781800" y="4251960"/>
            <a:ext cx="1981200" cy="429042"/>
          </a:xfrm>
          <a:prstGeom prst="rect">
            <a:avLst/>
          </a:prstGeom>
          <a:noFill/>
        </p:spPr>
        <p:txBody>
          <a:bodyPr wrap="square" lIns="0" tIns="0" rIns="0" bIns="0" rtlCol="0">
            <a:noAutofit/>
          </a:bodyPr>
          <a:lstStyle/>
          <a:p>
            <a:r>
              <a:rPr lang="en-US" sz="2000" b="1" dirty="0">
                <a:solidFill>
                  <a:schemeClr val="accent4"/>
                </a:solidFill>
              </a:rPr>
              <a:t>Routing Pools</a:t>
            </a:r>
          </a:p>
        </p:txBody>
      </p:sp>
      <p:sp>
        <p:nvSpPr>
          <p:cNvPr id="58" name="TextBox 57"/>
          <p:cNvSpPr txBox="1"/>
          <p:nvPr/>
        </p:nvSpPr>
        <p:spPr>
          <a:xfrm>
            <a:off x="6755018" y="5304032"/>
            <a:ext cx="1752600" cy="1399720"/>
          </a:xfrm>
          <a:prstGeom prst="rect">
            <a:avLst/>
          </a:prstGeom>
          <a:noFill/>
        </p:spPr>
        <p:txBody>
          <a:bodyPr wrap="square" lIns="0" tIns="0" rIns="0" bIns="0" rtlCol="0">
            <a:noAutofit/>
          </a:bodyPr>
          <a:lstStyle/>
          <a:p>
            <a:r>
              <a:rPr lang="en-US" sz="1400" dirty="0">
                <a:solidFill>
                  <a:schemeClr val="accent4"/>
                </a:solidFill>
              </a:rPr>
              <a:t>View and modify routing pools</a:t>
            </a:r>
          </a:p>
        </p:txBody>
      </p:sp>
      <p:cxnSp>
        <p:nvCxnSpPr>
          <p:cNvPr id="59" name="Straight Connector 58"/>
          <p:cNvCxnSpPr/>
          <p:nvPr/>
        </p:nvCxnSpPr>
        <p:spPr>
          <a:xfrm>
            <a:off x="6788194" y="5157216"/>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5A2D767D-233A-B244-BEF4-DBF9406CFE74}"/>
              </a:ext>
            </a:extLst>
          </p:cNvPr>
          <p:cNvGrpSpPr/>
          <p:nvPr/>
        </p:nvGrpSpPr>
        <p:grpSpPr>
          <a:xfrm>
            <a:off x="9738360" y="2862072"/>
            <a:ext cx="548640" cy="731520"/>
            <a:chOff x="7796435" y="1989138"/>
            <a:chExt cx="323779" cy="415715"/>
          </a:xfrm>
          <a:solidFill>
            <a:schemeClr val="accent1"/>
          </a:solidFill>
        </p:grpSpPr>
        <p:sp>
          <p:nvSpPr>
            <p:cNvPr id="64" name="Freeform 63">
              <a:extLst>
                <a:ext uri="{FF2B5EF4-FFF2-40B4-BE49-F238E27FC236}">
                  <a16:creationId xmlns:a16="http://schemas.microsoft.com/office/drawing/2014/main" id="{A9093F5F-0A10-E247-BFE7-739B5C102F43}"/>
                </a:ext>
              </a:extLst>
            </p:cNvPr>
            <p:cNvSpPr>
              <a:spLocks noChangeArrowheads="1"/>
            </p:cNvSpPr>
            <p:nvPr/>
          </p:nvSpPr>
          <p:spPr bwMode="auto">
            <a:xfrm>
              <a:off x="7796435" y="1989138"/>
              <a:ext cx="323779" cy="415715"/>
            </a:xfrm>
            <a:custGeom>
              <a:avLst/>
              <a:gdLst>
                <a:gd name="T0" fmla="*/ 1049 w 1070"/>
                <a:gd name="T1" fmla="*/ 332 h 1375"/>
                <a:gd name="T2" fmla="*/ 732 w 1070"/>
                <a:gd name="T3" fmla="*/ 18 h 1375"/>
                <a:gd name="T4" fmla="*/ 689 w 1070"/>
                <a:gd name="T5" fmla="*/ 0 h 1375"/>
                <a:gd name="T6" fmla="*/ 56 w 1070"/>
                <a:gd name="T7" fmla="*/ 0 h 1375"/>
                <a:gd name="T8" fmla="*/ 0 w 1070"/>
                <a:gd name="T9" fmla="*/ 56 h 1375"/>
                <a:gd name="T10" fmla="*/ 0 w 1070"/>
                <a:gd name="T11" fmla="*/ 1317 h 1375"/>
                <a:gd name="T12" fmla="*/ 56 w 1070"/>
                <a:gd name="T13" fmla="*/ 1374 h 1375"/>
                <a:gd name="T14" fmla="*/ 1008 w 1070"/>
                <a:gd name="T15" fmla="*/ 1374 h 1375"/>
                <a:gd name="T16" fmla="*/ 1064 w 1070"/>
                <a:gd name="T17" fmla="*/ 1317 h 1375"/>
                <a:gd name="T18" fmla="*/ 1064 w 1070"/>
                <a:gd name="T19" fmla="*/ 375 h 1375"/>
                <a:gd name="T20" fmla="*/ 1049 w 1070"/>
                <a:gd name="T21" fmla="*/ 332 h 1375"/>
                <a:gd name="T22" fmla="*/ 951 w 1070"/>
                <a:gd name="T23" fmla="*/ 1261 h 1375"/>
                <a:gd name="T24" fmla="*/ 117 w 1070"/>
                <a:gd name="T25" fmla="*/ 1261 h 1375"/>
                <a:gd name="T26" fmla="*/ 117 w 1070"/>
                <a:gd name="T27" fmla="*/ 116 h 1375"/>
                <a:gd name="T28" fmla="*/ 671 w 1070"/>
                <a:gd name="T29" fmla="*/ 116 h 1375"/>
                <a:gd name="T30" fmla="*/ 956 w 1070"/>
                <a:gd name="T31" fmla="*/ 399 h 1375"/>
                <a:gd name="T32" fmla="*/ 956 w 1070"/>
                <a:gd name="T33" fmla="*/ 1261 h 1375"/>
                <a:gd name="T34" fmla="*/ 951 w 1070"/>
                <a:gd name="T35" fmla="*/ 1261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0" h="1375">
                  <a:moveTo>
                    <a:pt x="1049" y="332"/>
                  </a:moveTo>
                  <a:lnTo>
                    <a:pt x="732" y="18"/>
                  </a:lnTo>
                  <a:cubicBezTo>
                    <a:pt x="722" y="10"/>
                    <a:pt x="707" y="0"/>
                    <a:pt x="689" y="0"/>
                  </a:cubicBezTo>
                  <a:lnTo>
                    <a:pt x="56" y="0"/>
                  </a:lnTo>
                  <a:cubicBezTo>
                    <a:pt x="23" y="0"/>
                    <a:pt x="0" y="28"/>
                    <a:pt x="0" y="56"/>
                  </a:cubicBezTo>
                  <a:lnTo>
                    <a:pt x="0" y="1317"/>
                  </a:lnTo>
                  <a:cubicBezTo>
                    <a:pt x="0" y="1350"/>
                    <a:pt x="28" y="1374"/>
                    <a:pt x="56" y="1374"/>
                  </a:cubicBezTo>
                  <a:lnTo>
                    <a:pt x="1008" y="1374"/>
                  </a:lnTo>
                  <a:cubicBezTo>
                    <a:pt x="1041" y="1374"/>
                    <a:pt x="1064" y="1350"/>
                    <a:pt x="1064" y="1317"/>
                  </a:cubicBezTo>
                  <a:lnTo>
                    <a:pt x="1064" y="375"/>
                  </a:lnTo>
                  <a:cubicBezTo>
                    <a:pt x="1069" y="360"/>
                    <a:pt x="1059" y="347"/>
                    <a:pt x="1049" y="332"/>
                  </a:cubicBezTo>
                  <a:close/>
                  <a:moveTo>
                    <a:pt x="951" y="1261"/>
                  </a:moveTo>
                  <a:lnTo>
                    <a:pt x="117" y="1261"/>
                  </a:lnTo>
                  <a:lnTo>
                    <a:pt x="117" y="116"/>
                  </a:lnTo>
                  <a:lnTo>
                    <a:pt x="671" y="116"/>
                  </a:lnTo>
                  <a:lnTo>
                    <a:pt x="956" y="399"/>
                  </a:lnTo>
                  <a:lnTo>
                    <a:pt x="956" y="1261"/>
                  </a:lnTo>
                  <a:lnTo>
                    <a:pt x="951" y="126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5" name="Freeform 64">
              <a:extLst>
                <a:ext uri="{FF2B5EF4-FFF2-40B4-BE49-F238E27FC236}">
                  <a16:creationId xmlns:a16="http://schemas.microsoft.com/office/drawing/2014/main" id="{872A0A5F-12BB-B14A-A6FA-EF5E3B576049}"/>
                </a:ext>
              </a:extLst>
            </p:cNvPr>
            <p:cNvSpPr>
              <a:spLocks noChangeArrowheads="1"/>
            </p:cNvSpPr>
            <p:nvPr/>
          </p:nvSpPr>
          <p:spPr bwMode="auto">
            <a:xfrm>
              <a:off x="7851065" y="2121047"/>
              <a:ext cx="209190" cy="34643"/>
            </a:xfrm>
            <a:custGeom>
              <a:avLst/>
              <a:gdLst>
                <a:gd name="T0" fmla="*/ 0 w 691"/>
                <a:gd name="T1" fmla="*/ 57 h 114"/>
                <a:gd name="T2" fmla="*/ 57 w 691"/>
                <a:gd name="T3" fmla="*/ 113 h 114"/>
                <a:gd name="T4" fmla="*/ 633 w 691"/>
                <a:gd name="T5" fmla="*/ 113 h 114"/>
                <a:gd name="T6" fmla="*/ 690 w 691"/>
                <a:gd name="T7" fmla="*/ 57 h 114"/>
                <a:gd name="T8" fmla="*/ 633 w 691"/>
                <a:gd name="T9" fmla="*/ 0 h 114"/>
                <a:gd name="T10" fmla="*/ 57 w 691"/>
                <a:gd name="T11" fmla="*/ 0 h 114"/>
                <a:gd name="T12" fmla="*/ 0 w 691"/>
                <a:gd name="T13" fmla="*/ 57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0" y="57"/>
                  </a:moveTo>
                  <a:cubicBezTo>
                    <a:pt x="0" y="90"/>
                    <a:pt x="29" y="113"/>
                    <a:pt x="57" y="113"/>
                  </a:cubicBezTo>
                  <a:lnTo>
                    <a:pt x="633" y="113"/>
                  </a:lnTo>
                  <a:cubicBezTo>
                    <a:pt x="666" y="113"/>
                    <a:pt x="690" y="85"/>
                    <a:pt x="690" y="57"/>
                  </a:cubicBezTo>
                  <a:cubicBezTo>
                    <a:pt x="690" y="23"/>
                    <a:pt x="661" y="0"/>
                    <a:pt x="633" y="0"/>
                  </a:cubicBezTo>
                  <a:lnTo>
                    <a:pt x="57" y="0"/>
                  </a:lnTo>
                  <a:cubicBezTo>
                    <a:pt x="29" y="0"/>
                    <a:pt x="0" y="23"/>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6" name="Freeform 65">
              <a:extLst>
                <a:ext uri="{FF2B5EF4-FFF2-40B4-BE49-F238E27FC236}">
                  <a16:creationId xmlns:a16="http://schemas.microsoft.com/office/drawing/2014/main" id="{D6E565A0-7482-914C-AFB7-5BA386828EE4}"/>
                </a:ext>
              </a:extLst>
            </p:cNvPr>
            <p:cNvSpPr>
              <a:spLocks noChangeArrowheads="1"/>
            </p:cNvSpPr>
            <p:nvPr/>
          </p:nvSpPr>
          <p:spPr bwMode="auto">
            <a:xfrm>
              <a:off x="7851065" y="2062421"/>
              <a:ext cx="129244" cy="33311"/>
            </a:xfrm>
            <a:custGeom>
              <a:avLst/>
              <a:gdLst>
                <a:gd name="T0" fmla="*/ 62 w 428"/>
                <a:gd name="T1" fmla="*/ 111 h 112"/>
                <a:gd name="T2" fmla="*/ 371 w 428"/>
                <a:gd name="T3" fmla="*/ 111 h 112"/>
                <a:gd name="T4" fmla="*/ 427 w 428"/>
                <a:gd name="T5" fmla="*/ 57 h 112"/>
                <a:gd name="T6" fmla="*/ 371 w 428"/>
                <a:gd name="T7" fmla="*/ 0 h 112"/>
                <a:gd name="T8" fmla="*/ 62 w 428"/>
                <a:gd name="T9" fmla="*/ 0 h 112"/>
                <a:gd name="T10" fmla="*/ 5 w 428"/>
                <a:gd name="T11" fmla="*/ 57 h 112"/>
                <a:gd name="T12" fmla="*/ 62 w 428"/>
                <a:gd name="T13" fmla="*/ 111 h 112"/>
              </a:gdLst>
              <a:ahLst/>
              <a:cxnLst>
                <a:cxn ang="0">
                  <a:pos x="T0" y="T1"/>
                </a:cxn>
                <a:cxn ang="0">
                  <a:pos x="T2" y="T3"/>
                </a:cxn>
                <a:cxn ang="0">
                  <a:pos x="T4" y="T5"/>
                </a:cxn>
                <a:cxn ang="0">
                  <a:pos x="T6" y="T7"/>
                </a:cxn>
                <a:cxn ang="0">
                  <a:pos x="T8" y="T9"/>
                </a:cxn>
                <a:cxn ang="0">
                  <a:pos x="T10" y="T11"/>
                </a:cxn>
                <a:cxn ang="0">
                  <a:pos x="T12" y="T13"/>
                </a:cxn>
              </a:cxnLst>
              <a:rect l="0" t="0" r="r" b="b"/>
              <a:pathLst>
                <a:path w="428" h="112">
                  <a:moveTo>
                    <a:pt x="62" y="111"/>
                  </a:moveTo>
                  <a:lnTo>
                    <a:pt x="371" y="111"/>
                  </a:lnTo>
                  <a:cubicBezTo>
                    <a:pt x="404" y="111"/>
                    <a:pt x="427" y="83"/>
                    <a:pt x="427" y="57"/>
                  </a:cubicBezTo>
                  <a:cubicBezTo>
                    <a:pt x="427" y="23"/>
                    <a:pt x="399" y="0"/>
                    <a:pt x="371" y="0"/>
                  </a:cubicBezTo>
                  <a:lnTo>
                    <a:pt x="62" y="0"/>
                  </a:lnTo>
                  <a:cubicBezTo>
                    <a:pt x="29" y="0"/>
                    <a:pt x="5" y="28"/>
                    <a:pt x="5" y="57"/>
                  </a:cubicBezTo>
                  <a:cubicBezTo>
                    <a:pt x="0" y="83"/>
                    <a:pt x="29" y="111"/>
                    <a:pt x="62" y="1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7" name="Freeform 66">
              <a:extLst>
                <a:ext uri="{FF2B5EF4-FFF2-40B4-BE49-F238E27FC236}">
                  <a16:creationId xmlns:a16="http://schemas.microsoft.com/office/drawing/2014/main" id="{FD299B07-0857-2B40-930A-75F8129F13C6}"/>
                </a:ext>
              </a:extLst>
            </p:cNvPr>
            <p:cNvSpPr>
              <a:spLocks noChangeArrowheads="1"/>
            </p:cNvSpPr>
            <p:nvPr/>
          </p:nvSpPr>
          <p:spPr bwMode="auto">
            <a:xfrm>
              <a:off x="7852397" y="2179674"/>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8" name="Freeform 67">
              <a:extLst>
                <a:ext uri="{FF2B5EF4-FFF2-40B4-BE49-F238E27FC236}">
                  <a16:creationId xmlns:a16="http://schemas.microsoft.com/office/drawing/2014/main" id="{0F42A7F4-DB0E-B045-8135-2BE7DDB0A33C}"/>
                </a:ext>
              </a:extLst>
            </p:cNvPr>
            <p:cNvSpPr>
              <a:spLocks noChangeArrowheads="1"/>
            </p:cNvSpPr>
            <p:nvPr/>
          </p:nvSpPr>
          <p:spPr bwMode="auto">
            <a:xfrm>
              <a:off x="7852397" y="2239633"/>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90"/>
                    <a:pt x="28" y="113"/>
                    <a:pt x="57" y="113"/>
                  </a:cubicBezTo>
                  <a:lnTo>
                    <a:pt x="633" y="113"/>
                  </a:lnTo>
                  <a:cubicBezTo>
                    <a:pt x="666" y="113"/>
                    <a:pt x="690" y="85"/>
                    <a:pt x="690" y="56"/>
                  </a:cubicBezTo>
                  <a:cubicBezTo>
                    <a:pt x="690" y="25"/>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sp>
          <p:nvSpPr>
            <p:cNvPr id="69" name="Freeform 68">
              <a:extLst>
                <a:ext uri="{FF2B5EF4-FFF2-40B4-BE49-F238E27FC236}">
                  <a16:creationId xmlns:a16="http://schemas.microsoft.com/office/drawing/2014/main" id="{A737FF34-5A42-654A-A675-A82D2A8FBAF4}"/>
                </a:ext>
              </a:extLst>
            </p:cNvPr>
            <p:cNvSpPr>
              <a:spLocks noChangeArrowheads="1"/>
            </p:cNvSpPr>
            <p:nvPr/>
          </p:nvSpPr>
          <p:spPr bwMode="auto">
            <a:xfrm>
              <a:off x="7852397" y="2296927"/>
              <a:ext cx="209190" cy="34643"/>
            </a:xfrm>
            <a:custGeom>
              <a:avLst/>
              <a:gdLst>
                <a:gd name="T0" fmla="*/ 633 w 691"/>
                <a:gd name="T1" fmla="*/ 0 h 114"/>
                <a:gd name="T2" fmla="*/ 57 w 691"/>
                <a:gd name="T3" fmla="*/ 0 h 114"/>
                <a:gd name="T4" fmla="*/ 0 w 691"/>
                <a:gd name="T5" fmla="*/ 56 h 114"/>
                <a:gd name="T6" fmla="*/ 57 w 691"/>
                <a:gd name="T7" fmla="*/ 113 h 114"/>
                <a:gd name="T8" fmla="*/ 633 w 691"/>
                <a:gd name="T9" fmla="*/ 113 h 114"/>
                <a:gd name="T10" fmla="*/ 690 w 691"/>
                <a:gd name="T11" fmla="*/ 56 h 114"/>
                <a:gd name="T12" fmla="*/ 633 w 69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691" h="114">
                  <a:moveTo>
                    <a:pt x="633" y="0"/>
                  </a:moveTo>
                  <a:lnTo>
                    <a:pt x="57" y="0"/>
                  </a:lnTo>
                  <a:cubicBezTo>
                    <a:pt x="24" y="0"/>
                    <a:pt x="0" y="28"/>
                    <a:pt x="0" y="56"/>
                  </a:cubicBezTo>
                  <a:cubicBezTo>
                    <a:pt x="0" y="89"/>
                    <a:pt x="28" y="113"/>
                    <a:pt x="57" y="113"/>
                  </a:cubicBezTo>
                  <a:lnTo>
                    <a:pt x="633" y="113"/>
                  </a:lnTo>
                  <a:cubicBezTo>
                    <a:pt x="666" y="113"/>
                    <a:pt x="690" y="84"/>
                    <a:pt x="690" y="56"/>
                  </a:cubicBezTo>
                  <a:cubicBezTo>
                    <a:pt x="690" y="28"/>
                    <a:pt x="666" y="0"/>
                    <a:pt x="6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US" dirty="0"/>
            </a:p>
          </p:txBody>
        </p:sp>
      </p:grpSp>
      <p:cxnSp>
        <p:nvCxnSpPr>
          <p:cNvPr id="53" name="Straight Connector 52"/>
          <p:cNvCxnSpPr/>
          <p:nvPr/>
        </p:nvCxnSpPr>
        <p:spPr>
          <a:xfrm>
            <a:off x="4145505" y="5155666"/>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453154" y="5153347"/>
            <a:ext cx="6400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6" name="Freeform 171">
            <a:extLst>
              <a:ext uri="{FF2B5EF4-FFF2-40B4-BE49-F238E27FC236}">
                <a16:creationId xmlns:a16="http://schemas.microsoft.com/office/drawing/2014/main" id="{6A3189A1-C5B2-2C49-8C56-C72FAF0530E4}"/>
              </a:ext>
            </a:extLst>
          </p:cNvPr>
          <p:cNvSpPr>
            <a:spLocks noChangeArrowheads="1"/>
          </p:cNvSpPr>
          <p:nvPr/>
        </p:nvSpPr>
        <p:spPr bwMode="auto">
          <a:xfrm>
            <a:off x="4295021" y="2862072"/>
            <a:ext cx="731520" cy="731520"/>
          </a:xfrm>
          <a:custGeom>
            <a:avLst/>
            <a:gdLst>
              <a:gd name="T0" fmla="*/ 215 w 641"/>
              <a:gd name="T1" fmla="*/ 314 h 629"/>
              <a:gd name="T2" fmla="*/ 424 w 641"/>
              <a:gd name="T3" fmla="*/ 314 h 629"/>
              <a:gd name="T4" fmla="*/ 320 w 641"/>
              <a:gd name="T5" fmla="*/ 376 h 629"/>
              <a:gd name="T6" fmla="*/ 320 w 641"/>
              <a:gd name="T7" fmla="*/ 251 h 629"/>
              <a:gd name="T8" fmla="*/ 320 w 641"/>
              <a:gd name="T9" fmla="*/ 376 h 629"/>
              <a:gd name="T10" fmla="*/ 565 w 641"/>
              <a:gd name="T11" fmla="*/ 358 h 629"/>
              <a:gd name="T12" fmla="*/ 565 w 641"/>
              <a:gd name="T13" fmla="*/ 266 h 629"/>
              <a:gd name="T14" fmla="*/ 628 w 641"/>
              <a:gd name="T15" fmla="*/ 180 h 629"/>
              <a:gd name="T16" fmla="*/ 529 w 641"/>
              <a:gd name="T17" fmla="*/ 92 h 629"/>
              <a:gd name="T18" fmla="*/ 404 w 641"/>
              <a:gd name="T19" fmla="*/ 75 h 629"/>
              <a:gd name="T20" fmla="*/ 362 w 641"/>
              <a:gd name="T21" fmla="*/ 0 h 629"/>
              <a:gd name="T22" fmla="*/ 236 w 641"/>
              <a:gd name="T23" fmla="*/ 41 h 629"/>
              <a:gd name="T24" fmla="*/ 159 w 641"/>
              <a:gd name="T25" fmla="*/ 123 h 629"/>
              <a:gd name="T26" fmla="*/ 54 w 641"/>
              <a:gd name="T27" fmla="*/ 108 h 629"/>
              <a:gd name="T28" fmla="*/ 27 w 641"/>
              <a:gd name="T29" fmla="*/ 238 h 629"/>
              <a:gd name="T30" fmla="*/ 71 w 641"/>
              <a:gd name="T31" fmla="*/ 314 h 629"/>
              <a:gd name="T32" fmla="*/ 27 w 641"/>
              <a:gd name="T33" fmla="*/ 389 h 629"/>
              <a:gd name="T34" fmla="*/ 54 w 641"/>
              <a:gd name="T35" fmla="*/ 519 h 629"/>
              <a:gd name="T36" fmla="*/ 159 w 641"/>
              <a:gd name="T37" fmla="*/ 504 h 629"/>
              <a:gd name="T38" fmla="*/ 236 w 641"/>
              <a:gd name="T39" fmla="*/ 586 h 629"/>
              <a:gd name="T40" fmla="*/ 362 w 641"/>
              <a:gd name="T41" fmla="*/ 628 h 629"/>
              <a:gd name="T42" fmla="*/ 404 w 641"/>
              <a:gd name="T43" fmla="*/ 550 h 629"/>
              <a:gd name="T44" fmla="*/ 529 w 641"/>
              <a:gd name="T45" fmla="*/ 533 h 629"/>
              <a:gd name="T46" fmla="*/ 628 w 641"/>
              <a:gd name="T47" fmla="*/ 446 h 629"/>
              <a:gd name="T48" fmla="*/ 581 w 641"/>
              <a:gd name="T49" fmla="*/ 441 h 629"/>
              <a:gd name="T50" fmla="*/ 531 w 641"/>
              <a:gd name="T51" fmla="*/ 485 h 629"/>
              <a:gd name="T52" fmla="*/ 360 w 641"/>
              <a:gd name="T53" fmla="*/ 519 h 629"/>
              <a:gd name="T54" fmla="*/ 339 w 641"/>
              <a:gd name="T55" fmla="*/ 586 h 629"/>
              <a:gd name="T56" fmla="*/ 276 w 641"/>
              <a:gd name="T57" fmla="*/ 565 h 629"/>
              <a:gd name="T58" fmla="*/ 163 w 641"/>
              <a:gd name="T59" fmla="*/ 452 h 629"/>
              <a:gd name="T60" fmla="*/ 75 w 641"/>
              <a:gd name="T61" fmla="*/ 477 h 629"/>
              <a:gd name="T62" fmla="*/ 62 w 641"/>
              <a:gd name="T63" fmla="*/ 412 h 629"/>
              <a:gd name="T64" fmla="*/ 110 w 641"/>
              <a:gd name="T65" fmla="*/ 312 h 629"/>
              <a:gd name="T66" fmla="*/ 62 w 641"/>
              <a:gd name="T67" fmla="*/ 211 h 629"/>
              <a:gd name="T68" fmla="*/ 75 w 641"/>
              <a:gd name="T69" fmla="*/ 146 h 629"/>
              <a:gd name="T70" fmla="*/ 163 w 641"/>
              <a:gd name="T71" fmla="*/ 171 h 629"/>
              <a:gd name="T72" fmla="*/ 276 w 641"/>
              <a:gd name="T73" fmla="*/ 62 h 629"/>
              <a:gd name="T74" fmla="*/ 339 w 641"/>
              <a:gd name="T75" fmla="*/ 41 h 629"/>
              <a:gd name="T76" fmla="*/ 360 w 641"/>
              <a:gd name="T77" fmla="*/ 108 h 629"/>
              <a:gd name="T78" fmla="*/ 531 w 641"/>
              <a:gd name="T79" fmla="*/ 142 h 629"/>
              <a:gd name="T80" fmla="*/ 581 w 641"/>
              <a:gd name="T81" fmla="*/ 186 h 629"/>
              <a:gd name="T82" fmla="*/ 515 w 641"/>
              <a:gd name="T83" fmla="*/ 249 h 629"/>
              <a:gd name="T84" fmla="*/ 515 w 641"/>
              <a:gd name="T85" fmla="*/ 383 h 629"/>
              <a:gd name="T86" fmla="*/ 581 w 641"/>
              <a:gd name="T87" fmla="*/ 441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1" h="629">
                <a:moveTo>
                  <a:pt x="320" y="209"/>
                </a:moveTo>
                <a:cubicBezTo>
                  <a:pt x="263" y="209"/>
                  <a:pt x="215" y="255"/>
                  <a:pt x="215" y="314"/>
                </a:cubicBezTo>
                <a:cubicBezTo>
                  <a:pt x="215" y="372"/>
                  <a:pt x="261" y="418"/>
                  <a:pt x="320" y="418"/>
                </a:cubicBezTo>
                <a:cubicBezTo>
                  <a:pt x="378" y="418"/>
                  <a:pt x="424" y="372"/>
                  <a:pt x="424" y="314"/>
                </a:cubicBezTo>
                <a:cubicBezTo>
                  <a:pt x="424" y="255"/>
                  <a:pt x="376" y="209"/>
                  <a:pt x="320" y="209"/>
                </a:cubicBezTo>
                <a:close/>
                <a:moveTo>
                  <a:pt x="320" y="376"/>
                </a:moveTo>
                <a:cubicBezTo>
                  <a:pt x="286" y="376"/>
                  <a:pt x="257" y="349"/>
                  <a:pt x="257" y="314"/>
                </a:cubicBezTo>
                <a:cubicBezTo>
                  <a:pt x="257" y="278"/>
                  <a:pt x="284" y="251"/>
                  <a:pt x="320" y="251"/>
                </a:cubicBezTo>
                <a:cubicBezTo>
                  <a:pt x="355" y="251"/>
                  <a:pt x="383" y="278"/>
                  <a:pt x="383" y="314"/>
                </a:cubicBezTo>
                <a:cubicBezTo>
                  <a:pt x="383" y="349"/>
                  <a:pt x="353" y="376"/>
                  <a:pt x="320" y="376"/>
                </a:cubicBezTo>
                <a:close/>
                <a:moveTo>
                  <a:pt x="613" y="387"/>
                </a:moveTo>
                <a:lnTo>
                  <a:pt x="565" y="358"/>
                </a:lnTo>
                <a:cubicBezTo>
                  <a:pt x="567" y="343"/>
                  <a:pt x="569" y="328"/>
                  <a:pt x="569" y="312"/>
                </a:cubicBezTo>
                <a:cubicBezTo>
                  <a:pt x="569" y="297"/>
                  <a:pt x="567" y="280"/>
                  <a:pt x="565" y="266"/>
                </a:cubicBezTo>
                <a:lnTo>
                  <a:pt x="613" y="236"/>
                </a:lnTo>
                <a:cubicBezTo>
                  <a:pt x="632" y="224"/>
                  <a:pt x="640" y="199"/>
                  <a:pt x="628" y="180"/>
                </a:cubicBezTo>
                <a:lnTo>
                  <a:pt x="586" y="106"/>
                </a:lnTo>
                <a:cubicBezTo>
                  <a:pt x="575" y="85"/>
                  <a:pt x="548" y="79"/>
                  <a:pt x="529" y="92"/>
                </a:cubicBezTo>
                <a:lnTo>
                  <a:pt x="481" y="121"/>
                </a:lnTo>
                <a:cubicBezTo>
                  <a:pt x="458" y="102"/>
                  <a:pt x="433" y="85"/>
                  <a:pt x="404" y="75"/>
                </a:cubicBezTo>
                <a:lnTo>
                  <a:pt x="404" y="41"/>
                </a:lnTo>
                <a:cubicBezTo>
                  <a:pt x="404" y="18"/>
                  <a:pt x="385" y="0"/>
                  <a:pt x="362" y="0"/>
                </a:cubicBezTo>
                <a:lnTo>
                  <a:pt x="278" y="0"/>
                </a:lnTo>
                <a:cubicBezTo>
                  <a:pt x="255" y="0"/>
                  <a:pt x="236" y="18"/>
                  <a:pt x="236" y="41"/>
                </a:cubicBezTo>
                <a:lnTo>
                  <a:pt x="236" y="77"/>
                </a:lnTo>
                <a:cubicBezTo>
                  <a:pt x="207" y="88"/>
                  <a:pt x="182" y="104"/>
                  <a:pt x="159" y="123"/>
                </a:cubicBezTo>
                <a:lnTo>
                  <a:pt x="110" y="94"/>
                </a:lnTo>
                <a:cubicBezTo>
                  <a:pt x="92" y="81"/>
                  <a:pt x="64" y="90"/>
                  <a:pt x="54" y="108"/>
                </a:cubicBezTo>
                <a:lnTo>
                  <a:pt x="12" y="182"/>
                </a:lnTo>
                <a:cubicBezTo>
                  <a:pt x="2" y="203"/>
                  <a:pt x="8" y="228"/>
                  <a:pt x="27" y="238"/>
                </a:cubicBezTo>
                <a:lnTo>
                  <a:pt x="75" y="268"/>
                </a:lnTo>
                <a:cubicBezTo>
                  <a:pt x="73" y="282"/>
                  <a:pt x="71" y="297"/>
                  <a:pt x="71" y="314"/>
                </a:cubicBezTo>
                <a:cubicBezTo>
                  <a:pt x="71" y="328"/>
                  <a:pt x="73" y="345"/>
                  <a:pt x="75" y="360"/>
                </a:cubicBezTo>
                <a:lnTo>
                  <a:pt x="27" y="389"/>
                </a:lnTo>
                <a:cubicBezTo>
                  <a:pt x="8" y="402"/>
                  <a:pt x="0" y="427"/>
                  <a:pt x="12" y="446"/>
                </a:cubicBezTo>
                <a:lnTo>
                  <a:pt x="54" y="519"/>
                </a:lnTo>
                <a:cubicBezTo>
                  <a:pt x="64" y="540"/>
                  <a:pt x="92" y="546"/>
                  <a:pt x="110" y="533"/>
                </a:cubicBezTo>
                <a:lnTo>
                  <a:pt x="159" y="504"/>
                </a:lnTo>
                <a:cubicBezTo>
                  <a:pt x="182" y="523"/>
                  <a:pt x="207" y="540"/>
                  <a:pt x="236" y="550"/>
                </a:cubicBezTo>
                <a:lnTo>
                  <a:pt x="236" y="586"/>
                </a:lnTo>
                <a:cubicBezTo>
                  <a:pt x="236" y="609"/>
                  <a:pt x="255" y="628"/>
                  <a:pt x="278" y="628"/>
                </a:cubicBezTo>
                <a:lnTo>
                  <a:pt x="362" y="628"/>
                </a:lnTo>
                <a:cubicBezTo>
                  <a:pt x="385" y="628"/>
                  <a:pt x="404" y="609"/>
                  <a:pt x="404" y="586"/>
                </a:cubicBezTo>
                <a:lnTo>
                  <a:pt x="404" y="550"/>
                </a:lnTo>
                <a:cubicBezTo>
                  <a:pt x="433" y="540"/>
                  <a:pt x="458" y="523"/>
                  <a:pt x="481" y="504"/>
                </a:cubicBezTo>
                <a:lnTo>
                  <a:pt x="529" y="533"/>
                </a:lnTo>
                <a:cubicBezTo>
                  <a:pt x="548" y="546"/>
                  <a:pt x="575" y="538"/>
                  <a:pt x="586" y="519"/>
                </a:cubicBezTo>
                <a:lnTo>
                  <a:pt x="628" y="446"/>
                </a:lnTo>
                <a:cubicBezTo>
                  <a:pt x="640" y="425"/>
                  <a:pt x="634" y="399"/>
                  <a:pt x="613" y="387"/>
                </a:cubicBezTo>
                <a:close/>
                <a:moveTo>
                  <a:pt x="581" y="441"/>
                </a:moveTo>
                <a:lnTo>
                  <a:pt x="561" y="477"/>
                </a:lnTo>
                <a:cubicBezTo>
                  <a:pt x="554" y="487"/>
                  <a:pt x="542" y="490"/>
                  <a:pt x="531" y="485"/>
                </a:cubicBezTo>
                <a:lnTo>
                  <a:pt x="473" y="452"/>
                </a:lnTo>
                <a:cubicBezTo>
                  <a:pt x="443" y="485"/>
                  <a:pt x="404" y="508"/>
                  <a:pt x="360" y="519"/>
                </a:cubicBezTo>
                <a:lnTo>
                  <a:pt x="360" y="565"/>
                </a:lnTo>
                <a:cubicBezTo>
                  <a:pt x="360" y="577"/>
                  <a:pt x="351" y="586"/>
                  <a:pt x="339" y="586"/>
                </a:cubicBezTo>
                <a:lnTo>
                  <a:pt x="297" y="586"/>
                </a:lnTo>
                <a:cubicBezTo>
                  <a:pt x="286" y="586"/>
                  <a:pt x="276" y="577"/>
                  <a:pt x="276" y="565"/>
                </a:cubicBezTo>
                <a:lnTo>
                  <a:pt x="276" y="519"/>
                </a:lnTo>
                <a:cubicBezTo>
                  <a:pt x="232" y="510"/>
                  <a:pt x="192" y="485"/>
                  <a:pt x="163" y="452"/>
                </a:cubicBezTo>
                <a:lnTo>
                  <a:pt x="104" y="485"/>
                </a:lnTo>
                <a:cubicBezTo>
                  <a:pt x="94" y="492"/>
                  <a:pt x="81" y="487"/>
                  <a:pt x="75" y="477"/>
                </a:cubicBezTo>
                <a:lnTo>
                  <a:pt x="54" y="441"/>
                </a:lnTo>
                <a:cubicBezTo>
                  <a:pt x="48" y="431"/>
                  <a:pt x="52" y="418"/>
                  <a:pt x="62" y="412"/>
                </a:cubicBezTo>
                <a:lnTo>
                  <a:pt x="121" y="379"/>
                </a:lnTo>
                <a:cubicBezTo>
                  <a:pt x="115" y="358"/>
                  <a:pt x="110" y="335"/>
                  <a:pt x="110" y="312"/>
                </a:cubicBezTo>
                <a:cubicBezTo>
                  <a:pt x="110" y="289"/>
                  <a:pt x="115" y="266"/>
                  <a:pt x="121" y="245"/>
                </a:cubicBezTo>
                <a:lnTo>
                  <a:pt x="62" y="211"/>
                </a:lnTo>
                <a:cubicBezTo>
                  <a:pt x="52" y="205"/>
                  <a:pt x="50" y="192"/>
                  <a:pt x="54" y="182"/>
                </a:cubicBezTo>
                <a:lnTo>
                  <a:pt x="75" y="146"/>
                </a:lnTo>
                <a:cubicBezTo>
                  <a:pt x="81" y="136"/>
                  <a:pt x="94" y="134"/>
                  <a:pt x="104" y="138"/>
                </a:cubicBezTo>
                <a:lnTo>
                  <a:pt x="163" y="171"/>
                </a:lnTo>
                <a:cubicBezTo>
                  <a:pt x="192" y="138"/>
                  <a:pt x="232" y="115"/>
                  <a:pt x="276" y="104"/>
                </a:cubicBezTo>
                <a:lnTo>
                  <a:pt x="276" y="62"/>
                </a:lnTo>
                <a:cubicBezTo>
                  <a:pt x="276" y="50"/>
                  <a:pt x="284" y="41"/>
                  <a:pt x="297" y="41"/>
                </a:cubicBezTo>
                <a:lnTo>
                  <a:pt x="339" y="41"/>
                </a:lnTo>
                <a:cubicBezTo>
                  <a:pt x="349" y="41"/>
                  <a:pt x="360" y="50"/>
                  <a:pt x="360" y="62"/>
                </a:cubicBezTo>
                <a:lnTo>
                  <a:pt x="360" y="108"/>
                </a:lnTo>
                <a:cubicBezTo>
                  <a:pt x="404" y="117"/>
                  <a:pt x="443" y="142"/>
                  <a:pt x="473" y="175"/>
                </a:cubicBezTo>
                <a:lnTo>
                  <a:pt x="531" y="142"/>
                </a:lnTo>
                <a:cubicBezTo>
                  <a:pt x="542" y="136"/>
                  <a:pt x="554" y="140"/>
                  <a:pt x="561" y="150"/>
                </a:cubicBezTo>
                <a:lnTo>
                  <a:pt x="581" y="186"/>
                </a:lnTo>
                <a:cubicBezTo>
                  <a:pt x="588" y="196"/>
                  <a:pt x="584" y="209"/>
                  <a:pt x="573" y="215"/>
                </a:cubicBezTo>
                <a:lnTo>
                  <a:pt x="515" y="249"/>
                </a:lnTo>
                <a:cubicBezTo>
                  <a:pt x="521" y="270"/>
                  <a:pt x="525" y="293"/>
                  <a:pt x="525" y="316"/>
                </a:cubicBezTo>
                <a:cubicBezTo>
                  <a:pt x="525" y="339"/>
                  <a:pt x="521" y="362"/>
                  <a:pt x="515" y="383"/>
                </a:cubicBezTo>
                <a:lnTo>
                  <a:pt x="573" y="416"/>
                </a:lnTo>
                <a:cubicBezTo>
                  <a:pt x="584" y="418"/>
                  <a:pt x="588" y="433"/>
                  <a:pt x="581" y="441"/>
                </a:cubicBezTo>
                <a:close/>
              </a:path>
            </a:pathLst>
          </a:custGeom>
          <a:solidFill>
            <a:schemeClr val="accent1"/>
          </a:solidFill>
          <a:ln>
            <a:noFill/>
          </a:ln>
          <a:effectLst/>
        </p:spPr>
        <p:txBody>
          <a:bodyPr wrap="none" anchor="ctr"/>
          <a:lstStyle/>
          <a:p>
            <a:endParaRPr lang="en-US" dirty="0"/>
          </a:p>
        </p:txBody>
      </p:sp>
      <p:sp>
        <p:nvSpPr>
          <p:cNvPr id="47" name="Freeform 173">
            <a:extLst>
              <a:ext uri="{FF2B5EF4-FFF2-40B4-BE49-F238E27FC236}">
                <a16:creationId xmlns:a16="http://schemas.microsoft.com/office/drawing/2014/main" id="{7934BB64-B1AC-0844-81E5-84787443CBBC}"/>
              </a:ext>
            </a:extLst>
          </p:cNvPr>
          <p:cNvSpPr>
            <a:spLocks noChangeArrowheads="1"/>
          </p:cNvSpPr>
          <p:nvPr/>
        </p:nvSpPr>
        <p:spPr bwMode="auto">
          <a:xfrm>
            <a:off x="7098664" y="2862072"/>
            <a:ext cx="548640" cy="731520"/>
          </a:xfrm>
          <a:custGeom>
            <a:avLst/>
            <a:gdLst>
              <a:gd name="T0" fmla="*/ 209 w 420"/>
              <a:gd name="T1" fmla="*/ 419 h 671"/>
              <a:gd name="T2" fmla="*/ 188 w 420"/>
              <a:gd name="T3" fmla="*/ 440 h 671"/>
              <a:gd name="T4" fmla="*/ 188 w 420"/>
              <a:gd name="T5" fmla="*/ 523 h 671"/>
              <a:gd name="T6" fmla="*/ 209 w 420"/>
              <a:gd name="T7" fmla="*/ 544 h 671"/>
              <a:gd name="T8" fmla="*/ 230 w 420"/>
              <a:gd name="T9" fmla="*/ 523 h 671"/>
              <a:gd name="T10" fmla="*/ 230 w 420"/>
              <a:gd name="T11" fmla="*/ 440 h 671"/>
              <a:gd name="T12" fmla="*/ 209 w 420"/>
              <a:gd name="T13" fmla="*/ 419 h 671"/>
              <a:gd name="T14" fmla="*/ 377 w 420"/>
              <a:gd name="T15" fmla="*/ 335 h 671"/>
              <a:gd name="T16" fmla="*/ 377 w 420"/>
              <a:gd name="T17" fmla="*/ 167 h 671"/>
              <a:gd name="T18" fmla="*/ 209 w 420"/>
              <a:gd name="T19" fmla="*/ 0 h 671"/>
              <a:gd name="T20" fmla="*/ 42 w 420"/>
              <a:gd name="T21" fmla="*/ 167 h 671"/>
              <a:gd name="T22" fmla="*/ 42 w 420"/>
              <a:gd name="T23" fmla="*/ 335 h 671"/>
              <a:gd name="T24" fmla="*/ 0 w 420"/>
              <a:gd name="T25" fmla="*/ 461 h 671"/>
              <a:gd name="T26" fmla="*/ 209 w 420"/>
              <a:gd name="T27" fmla="*/ 670 h 671"/>
              <a:gd name="T28" fmla="*/ 419 w 420"/>
              <a:gd name="T29" fmla="*/ 461 h 671"/>
              <a:gd name="T30" fmla="*/ 377 w 420"/>
              <a:gd name="T31" fmla="*/ 335 h 671"/>
              <a:gd name="T32" fmla="*/ 84 w 420"/>
              <a:gd name="T33" fmla="*/ 167 h 671"/>
              <a:gd name="T34" fmla="*/ 209 w 420"/>
              <a:gd name="T35" fmla="*/ 42 h 671"/>
              <a:gd name="T36" fmla="*/ 335 w 420"/>
              <a:gd name="T37" fmla="*/ 167 h 671"/>
              <a:gd name="T38" fmla="*/ 335 w 420"/>
              <a:gd name="T39" fmla="*/ 293 h 671"/>
              <a:gd name="T40" fmla="*/ 209 w 420"/>
              <a:gd name="T41" fmla="*/ 251 h 671"/>
              <a:gd name="T42" fmla="*/ 84 w 420"/>
              <a:gd name="T43" fmla="*/ 293 h 671"/>
              <a:gd name="T44" fmla="*/ 84 w 420"/>
              <a:gd name="T45" fmla="*/ 167 h 671"/>
              <a:gd name="T46" fmla="*/ 209 w 420"/>
              <a:gd name="T47" fmla="*/ 628 h 671"/>
              <a:gd name="T48" fmla="*/ 42 w 420"/>
              <a:gd name="T49" fmla="*/ 461 h 671"/>
              <a:gd name="T50" fmla="*/ 209 w 420"/>
              <a:gd name="T51" fmla="*/ 293 h 671"/>
              <a:gd name="T52" fmla="*/ 377 w 420"/>
              <a:gd name="T53" fmla="*/ 461 h 671"/>
              <a:gd name="T54" fmla="*/ 209 w 420"/>
              <a:gd name="T55" fmla="*/ 62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0" h="671">
                <a:moveTo>
                  <a:pt x="209" y="419"/>
                </a:moveTo>
                <a:cubicBezTo>
                  <a:pt x="197" y="419"/>
                  <a:pt x="188" y="427"/>
                  <a:pt x="188" y="440"/>
                </a:cubicBezTo>
                <a:lnTo>
                  <a:pt x="188" y="523"/>
                </a:lnTo>
                <a:cubicBezTo>
                  <a:pt x="188" y="536"/>
                  <a:pt x="197" y="544"/>
                  <a:pt x="209" y="544"/>
                </a:cubicBezTo>
                <a:cubicBezTo>
                  <a:pt x="222" y="544"/>
                  <a:pt x="230" y="536"/>
                  <a:pt x="230" y="523"/>
                </a:cubicBezTo>
                <a:lnTo>
                  <a:pt x="230" y="440"/>
                </a:lnTo>
                <a:cubicBezTo>
                  <a:pt x="230" y="427"/>
                  <a:pt x="222" y="419"/>
                  <a:pt x="209" y="419"/>
                </a:cubicBezTo>
                <a:close/>
                <a:moveTo>
                  <a:pt x="377" y="335"/>
                </a:moveTo>
                <a:lnTo>
                  <a:pt x="377" y="167"/>
                </a:lnTo>
                <a:cubicBezTo>
                  <a:pt x="377" y="75"/>
                  <a:pt x="302" y="0"/>
                  <a:pt x="209" y="0"/>
                </a:cubicBezTo>
                <a:cubicBezTo>
                  <a:pt x="117" y="0"/>
                  <a:pt x="42" y="75"/>
                  <a:pt x="42" y="167"/>
                </a:cubicBezTo>
                <a:lnTo>
                  <a:pt x="42" y="335"/>
                </a:lnTo>
                <a:cubicBezTo>
                  <a:pt x="17" y="371"/>
                  <a:pt x="0" y="412"/>
                  <a:pt x="0" y="461"/>
                </a:cubicBezTo>
                <a:cubicBezTo>
                  <a:pt x="0" y="576"/>
                  <a:pt x="94" y="670"/>
                  <a:pt x="209" y="670"/>
                </a:cubicBezTo>
                <a:cubicBezTo>
                  <a:pt x="325" y="670"/>
                  <a:pt x="419" y="576"/>
                  <a:pt x="419" y="461"/>
                </a:cubicBezTo>
                <a:cubicBezTo>
                  <a:pt x="419" y="415"/>
                  <a:pt x="402" y="371"/>
                  <a:pt x="377" y="335"/>
                </a:cubicBezTo>
                <a:close/>
                <a:moveTo>
                  <a:pt x="84" y="167"/>
                </a:moveTo>
                <a:cubicBezTo>
                  <a:pt x="84" y="98"/>
                  <a:pt x="140" y="42"/>
                  <a:pt x="209" y="42"/>
                </a:cubicBezTo>
                <a:cubicBezTo>
                  <a:pt x="278" y="42"/>
                  <a:pt x="335" y="98"/>
                  <a:pt x="335" y="167"/>
                </a:cubicBezTo>
                <a:lnTo>
                  <a:pt x="335" y="293"/>
                </a:lnTo>
                <a:cubicBezTo>
                  <a:pt x="299" y="266"/>
                  <a:pt x="258" y="251"/>
                  <a:pt x="209" y="251"/>
                </a:cubicBezTo>
                <a:cubicBezTo>
                  <a:pt x="161" y="251"/>
                  <a:pt x="119" y="268"/>
                  <a:pt x="84" y="293"/>
                </a:cubicBezTo>
                <a:lnTo>
                  <a:pt x="84" y="167"/>
                </a:lnTo>
                <a:close/>
                <a:moveTo>
                  <a:pt x="209" y="628"/>
                </a:moveTo>
                <a:cubicBezTo>
                  <a:pt x="117" y="628"/>
                  <a:pt x="42" y="553"/>
                  <a:pt x="42" y="461"/>
                </a:cubicBezTo>
                <a:cubicBezTo>
                  <a:pt x="42" y="368"/>
                  <a:pt x="117" y="293"/>
                  <a:pt x="209" y="293"/>
                </a:cubicBezTo>
                <a:cubicBezTo>
                  <a:pt x="299" y="293"/>
                  <a:pt x="377" y="371"/>
                  <a:pt x="377" y="461"/>
                </a:cubicBezTo>
                <a:cubicBezTo>
                  <a:pt x="377" y="553"/>
                  <a:pt x="302" y="628"/>
                  <a:pt x="209" y="628"/>
                </a:cubicBezTo>
                <a:close/>
              </a:path>
            </a:pathLst>
          </a:custGeom>
          <a:solidFill>
            <a:schemeClr val="accent1"/>
          </a:solidFill>
          <a:ln>
            <a:noFill/>
          </a:ln>
          <a:effectLst/>
        </p:spPr>
        <p:txBody>
          <a:bodyPr wrap="none" anchor="ctr"/>
          <a:lstStyle/>
          <a:p>
            <a:endParaRPr lang="en-US" dirty="0"/>
          </a:p>
        </p:txBody>
      </p:sp>
    </p:spTree>
    <p:custDataLst>
      <p:tags r:id="rId1"/>
    </p:custDataLst>
    <p:extLst>
      <p:ext uri="{BB962C8B-B14F-4D97-AF65-F5344CB8AC3E}">
        <p14:creationId xmlns:p14="http://schemas.microsoft.com/office/powerpoint/2010/main" val="1596723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Status</a:t>
            </a:r>
            <a:br>
              <a:rPr lang="en-US" dirty="0"/>
            </a:br>
            <a:r>
              <a:rPr lang="en-US" sz="2400" dirty="0">
                <a:solidFill>
                  <a:srgbClr val="7F7F7F"/>
                </a:solidFill>
              </a:rPr>
              <a:t>Active</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29</a:t>
            </a:fld>
            <a:endParaRPr lang="en-US" noProof="0" dirty="0"/>
          </a:p>
        </p:txBody>
      </p:sp>
      <p:pic>
        <p:nvPicPr>
          <p:cNvPr id="6" name="Content Placeholder 5"/>
          <p:cNvPicPr>
            <a:picLocks noGrp="1" noChangeAspect="1"/>
          </p:cNvPicPr>
          <p:nvPr>
            <p:ph sz="quarter" idx="13"/>
          </p:nvPr>
        </p:nvPicPr>
        <p:blipFill>
          <a:blip r:embed="rId4"/>
          <a:stretch>
            <a:fillRect/>
          </a:stretch>
        </p:blipFill>
        <p:spPr>
          <a:xfrm>
            <a:off x="1748512" y="1460500"/>
            <a:ext cx="8691802"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30813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Initialize User</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30</a:t>
            </a:fld>
            <a:endParaRPr lang="en-US" noProof="0" dirty="0"/>
          </a:p>
        </p:txBody>
      </p:sp>
      <p:pic>
        <p:nvPicPr>
          <p:cNvPr id="7" name="Picture 6"/>
          <p:cNvPicPr>
            <a:picLocks noChangeAspect="1"/>
          </p:cNvPicPr>
          <p:nvPr/>
        </p:nvPicPr>
        <p:blipFill>
          <a:blip r:embed="rId4"/>
          <a:stretch>
            <a:fillRect/>
          </a:stretch>
        </p:blipFill>
        <p:spPr>
          <a:xfrm>
            <a:off x="1447800" y="1460809"/>
            <a:ext cx="9427230" cy="458766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5324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67F"/>
                </a:solidFill>
              </a:rPr>
              <a:t>Unlock User</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31</a:t>
            </a:fld>
            <a:endParaRPr lang="en-US" noProof="0" dirty="0"/>
          </a:p>
        </p:txBody>
      </p:sp>
      <p:pic>
        <p:nvPicPr>
          <p:cNvPr id="10" name="Content Placeholder 2"/>
          <p:cNvPicPr>
            <a:picLocks noChangeAspect="1"/>
          </p:cNvPicPr>
          <p:nvPr/>
        </p:nvPicPr>
        <p:blipFill>
          <a:blip r:embed="rId4"/>
          <a:stretch>
            <a:fillRect/>
          </a:stretch>
        </p:blipFill>
        <p:spPr>
          <a:xfrm>
            <a:off x="1447800" y="1359079"/>
            <a:ext cx="937260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2055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a:t>Search </a:t>
            </a:r>
            <a:br>
              <a:rPr lang="en-US" sz="8000" dirty="0"/>
            </a:br>
            <a:r>
              <a:rPr lang="en-US" sz="8000" dirty="0"/>
              <a:t>Documents</a:t>
            </a:r>
          </a:p>
        </p:txBody>
      </p:sp>
      <p:sp>
        <p:nvSpPr>
          <p:cNvPr id="3" name="Footer Placeholder 2"/>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US" smtClean="0"/>
              <a:pPr/>
              <a:t>32</a:t>
            </a:fld>
            <a:endParaRPr lang="en-US" dirty="0"/>
          </a:p>
        </p:txBody>
      </p:sp>
    </p:spTree>
    <p:custDataLst>
      <p:tags r:id="rId1"/>
    </p:custDataLst>
    <p:extLst>
      <p:ext uri="{BB962C8B-B14F-4D97-AF65-F5344CB8AC3E}">
        <p14:creationId xmlns:p14="http://schemas.microsoft.com/office/powerpoint/2010/main" val="11447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Searching for Documents</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33</a:t>
            </a:fld>
            <a:endParaRPr lang="en-US" noProof="0" dirty="0"/>
          </a:p>
        </p:txBody>
      </p:sp>
      <p:pic>
        <p:nvPicPr>
          <p:cNvPr id="2" name="Content Placeholder 1"/>
          <p:cNvPicPr>
            <a:picLocks noGrp="1" noChangeAspect="1"/>
          </p:cNvPicPr>
          <p:nvPr>
            <p:ph sz="quarter" idx="13"/>
          </p:nvPr>
        </p:nvPicPr>
        <p:blipFill>
          <a:blip r:embed="rId4"/>
          <a:stretch>
            <a:fillRect/>
          </a:stretch>
        </p:blipFill>
        <p:spPr>
          <a:xfrm>
            <a:off x="296505" y="3998701"/>
            <a:ext cx="3314286" cy="148571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4800600" y="1347048"/>
            <a:ext cx="6622712" cy="5042857"/>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5400000" flipV="1">
            <a:off x="1174272" y="2847324"/>
            <a:ext cx="5042857" cy="2209800"/>
          </a:xfrm>
          <a:prstGeom prst="triangle">
            <a:avLst>
              <a:gd name="adj" fmla="val 76931"/>
            </a:avLst>
          </a:prstGeom>
          <a:solidFill>
            <a:schemeClr val="bg1">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33400" y="1347048"/>
            <a:ext cx="3199986" cy="2585323"/>
          </a:xfrm>
          <a:prstGeom prst="rect">
            <a:avLst/>
          </a:prstGeom>
        </p:spPr>
        <p:txBody>
          <a:bodyPr wrap="square">
            <a:spAutoFit/>
          </a:bodyPr>
          <a:lstStyle/>
          <a:p>
            <a:r>
              <a:rPr lang="en-US" b="1" dirty="0"/>
              <a:t>You can search for trips or travel documents by the Document Id, Document Number or Employee Id.      </a:t>
            </a:r>
          </a:p>
          <a:p>
            <a:endParaRPr lang="en-US" b="1" dirty="0"/>
          </a:p>
          <a:p>
            <a:r>
              <a:rPr lang="en-US" dirty="0"/>
              <a:t>Users with Arranger permissions can also use Travel for Others to search all trips by traveler name.</a:t>
            </a:r>
          </a:p>
        </p:txBody>
      </p:sp>
    </p:spTree>
    <p:custDataLst>
      <p:tags r:id="rId1"/>
    </p:custDataLst>
    <p:extLst>
      <p:ext uri="{BB962C8B-B14F-4D97-AF65-F5344CB8AC3E}">
        <p14:creationId xmlns:p14="http://schemas.microsoft.com/office/powerpoint/2010/main" val="2450098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Searching for Documents</a:t>
            </a:r>
            <a:br>
              <a:rPr lang="en-US" dirty="0"/>
            </a:br>
            <a:r>
              <a:rPr lang="en-US" sz="2400" dirty="0">
                <a:solidFill>
                  <a:srgbClr val="7F7F7F"/>
                </a:solidFill>
              </a:rPr>
              <a:t>Results</a:t>
            </a:r>
            <a:endParaRPr lang="en-US" dirty="0">
              <a:solidFill>
                <a:srgbClr val="7F7F7F"/>
              </a:solidFill>
            </a:endParaRP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34</a:t>
            </a:fld>
            <a:endParaRPr lang="en-US" noProof="0" dirty="0"/>
          </a:p>
        </p:txBody>
      </p:sp>
      <p:pic>
        <p:nvPicPr>
          <p:cNvPr id="6" name="Content Placeholder 5"/>
          <p:cNvPicPr>
            <a:picLocks noGrp="1" noChangeAspect="1"/>
          </p:cNvPicPr>
          <p:nvPr>
            <p:ph sz="quarter" idx="13"/>
          </p:nvPr>
        </p:nvPicPr>
        <p:blipFill>
          <a:blip r:embed="rId4"/>
          <a:stretch>
            <a:fillRect/>
          </a:stretch>
        </p:blipFill>
        <p:spPr>
          <a:xfrm>
            <a:off x="381000" y="1714299"/>
            <a:ext cx="11188700" cy="168718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035277" y="4392073"/>
            <a:ext cx="10412599" cy="1277814"/>
          </a:xfrm>
          <a:prstGeom prst="rect">
            <a:avLst/>
          </a:prstGeom>
          <a:ln>
            <a:noFill/>
          </a:ln>
          <a:effectLst>
            <a:outerShdw blurRad="292100" dist="139700" dir="2700000" algn="tl" rotWithShape="0">
              <a:srgbClr val="333333">
                <a:alpha val="65000"/>
              </a:srgbClr>
            </a:outerShdw>
          </a:effectLst>
        </p:spPr>
      </p:pic>
      <p:sp>
        <p:nvSpPr>
          <p:cNvPr id="9" name="Isosceles Triangle 8"/>
          <p:cNvSpPr/>
          <p:nvPr/>
        </p:nvSpPr>
        <p:spPr>
          <a:xfrm rot="10800000" flipV="1">
            <a:off x="1035277" y="3001648"/>
            <a:ext cx="10412598" cy="1390425"/>
          </a:xfrm>
          <a:prstGeom prst="triangle">
            <a:avLst>
              <a:gd name="adj" fmla="val 3075"/>
            </a:avLst>
          </a:prstGeom>
          <a:solidFill>
            <a:schemeClr val="bg1">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8076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a:t>Routing</a:t>
            </a:r>
            <a:br>
              <a:rPr lang="en-US" sz="8800" dirty="0"/>
            </a:br>
            <a:r>
              <a:rPr lang="en-US" sz="8800" dirty="0"/>
              <a:t>Pools</a:t>
            </a: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smtClean="0"/>
              <a:pPr/>
              <a:t>35</a:t>
            </a:fld>
            <a:endParaRPr lang="en-US" dirty="0"/>
          </a:p>
        </p:txBody>
      </p:sp>
    </p:spTree>
    <p:custDataLst>
      <p:tags r:id="rId1"/>
    </p:custDataLst>
    <p:extLst>
      <p:ext uri="{BB962C8B-B14F-4D97-AF65-F5344CB8AC3E}">
        <p14:creationId xmlns:p14="http://schemas.microsoft.com/office/powerpoint/2010/main" val="2204557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Routing     </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GB" smtClean="0"/>
              <a:pPr/>
              <a:t>36</a:t>
            </a:fld>
            <a:endParaRPr lang="en-GB" dirty="0"/>
          </a:p>
        </p:txBody>
      </p:sp>
      <p:sp>
        <p:nvSpPr>
          <p:cNvPr id="3" name="Content Placeholder 2"/>
          <p:cNvSpPr>
            <a:spLocks noGrp="1"/>
          </p:cNvSpPr>
          <p:nvPr>
            <p:ph sz="quarter" idx="13"/>
          </p:nvPr>
        </p:nvSpPr>
        <p:spPr>
          <a:xfrm>
            <a:off x="502920" y="1463041"/>
            <a:ext cx="11188769" cy="1965960"/>
          </a:xfrm>
        </p:spPr>
        <p:txBody>
          <a:bodyPr>
            <a:normAutofit/>
          </a:bodyPr>
          <a:lstStyle/>
          <a:p>
            <a:pPr marL="0" indent="0">
              <a:lnSpc>
                <a:spcPct val="100000"/>
              </a:lnSpc>
              <a:spcBef>
                <a:spcPts val="1200"/>
              </a:spcBef>
              <a:spcAft>
                <a:spcPts val="1200"/>
              </a:spcAft>
              <a:buNone/>
            </a:pPr>
            <a:r>
              <a:rPr lang="en-US" sz="1800" b="1" dirty="0"/>
              <a:t>E2 utilizes rules to route submitted travel documents to the appropriate approvers.  Once routing is set up, the traveler submits the document and E2 routes it via the approval routing path.  </a:t>
            </a:r>
          </a:p>
          <a:p>
            <a:pPr>
              <a:lnSpc>
                <a:spcPct val="100000"/>
              </a:lnSpc>
              <a:spcBef>
                <a:spcPts val="0"/>
              </a:spcBef>
              <a:spcAft>
                <a:spcPts val="600"/>
              </a:spcAft>
            </a:pPr>
            <a:r>
              <a:rPr lang="en-US" sz="1600" b="1" dirty="0"/>
              <a:t>Routing Pools = </a:t>
            </a:r>
            <a:r>
              <a:rPr lang="en-US" sz="1600" dirty="0"/>
              <a:t>groups of approvers </a:t>
            </a:r>
          </a:p>
          <a:p>
            <a:pPr>
              <a:lnSpc>
                <a:spcPct val="100000"/>
              </a:lnSpc>
              <a:spcBef>
                <a:spcPts val="0"/>
              </a:spcBef>
              <a:spcAft>
                <a:spcPts val="600"/>
              </a:spcAft>
            </a:pPr>
            <a:r>
              <a:rPr lang="en-US" sz="1600" b="1" dirty="0"/>
              <a:t>Routing Rules = </a:t>
            </a:r>
            <a:r>
              <a:rPr lang="en-US" sz="1600" dirty="0"/>
              <a:t>define when documents are routed to specified pools for approval </a:t>
            </a:r>
          </a:p>
          <a:p>
            <a:pPr>
              <a:lnSpc>
                <a:spcPct val="100000"/>
              </a:lnSpc>
              <a:spcBef>
                <a:spcPts val="0"/>
              </a:spcBef>
              <a:spcAft>
                <a:spcPts val="600"/>
              </a:spcAft>
            </a:pPr>
            <a:r>
              <a:rPr lang="en-US" sz="1600" b="1" dirty="0"/>
              <a:t>Routing Templates = </a:t>
            </a:r>
            <a:r>
              <a:rPr lang="en-US" sz="1600" dirty="0"/>
              <a:t>collection of rules and associated pools to be applied to all users in Minor Customer or individual traveler profiles </a:t>
            </a:r>
            <a:endParaRPr lang="en-US" dirty="0"/>
          </a:p>
        </p:txBody>
      </p:sp>
      <p:pic>
        <p:nvPicPr>
          <p:cNvPr id="4" name="Picture 3"/>
          <p:cNvPicPr>
            <a:picLocks noChangeAspect="1"/>
          </p:cNvPicPr>
          <p:nvPr/>
        </p:nvPicPr>
        <p:blipFill>
          <a:blip r:embed="rId4"/>
          <a:stretch>
            <a:fillRect/>
          </a:stretch>
        </p:blipFill>
        <p:spPr>
          <a:xfrm>
            <a:off x="2972284" y="3554738"/>
            <a:ext cx="6247432" cy="281863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63473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Routing Pool?</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37</a:t>
            </a:fld>
            <a:endParaRPr lang="en-GB" dirty="0"/>
          </a:p>
        </p:txBody>
      </p:sp>
      <p:sp>
        <p:nvSpPr>
          <p:cNvPr id="3" name="Content Placeholder 2"/>
          <p:cNvSpPr>
            <a:spLocks noGrp="1"/>
          </p:cNvSpPr>
          <p:nvPr>
            <p:ph sz="quarter" idx="13"/>
          </p:nvPr>
        </p:nvSpPr>
        <p:spPr>
          <a:xfrm>
            <a:off x="497263" y="1267403"/>
            <a:ext cx="11188769" cy="1548353"/>
          </a:xfrm>
        </p:spPr>
        <p:txBody>
          <a:bodyPr>
            <a:normAutofit fontScale="92500"/>
          </a:bodyPr>
          <a:lstStyle/>
          <a:p>
            <a:pPr marL="0" indent="0">
              <a:spcBef>
                <a:spcPts val="1800"/>
              </a:spcBef>
              <a:buNone/>
            </a:pPr>
            <a:r>
              <a:rPr lang="en-US" sz="2600" b="1" dirty="0">
                <a:solidFill>
                  <a:srgbClr val="333F48"/>
                </a:solidFill>
              </a:rPr>
              <a:t>Routing pools are collections of approvers meant to review and approve travel documents when documents route to their pool for a specified reason.    </a:t>
            </a:r>
          </a:p>
          <a:p>
            <a:pPr marL="0" indent="0">
              <a:spcBef>
                <a:spcPts val="1800"/>
              </a:spcBef>
              <a:buNone/>
            </a:pPr>
            <a:r>
              <a:rPr lang="en-US" sz="2400" b="0" dirty="0">
                <a:solidFill>
                  <a:srgbClr val="333F48"/>
                </a:solidFill>
              </a:rPr>
              <a:t>Approvers who have administration permissions can modify the routing pools to add or remove approvers.</a:t>
            </a:r>
          </a:p>
        </p:txBody>
      </p:sp>
      <p:sp>
        <p:nvSpPr>
          <p:cNvPr id="5" name="TextBox 4"/>
          <p:cNvSpPr txBox="1"/>
          <p:nvPr/>
        </p:nvSpPr>
        <p:spPr>
          <a:xfrm>
            <a:off x="6668144" y="6185372"/>
            <a:ext cx="45719" cy="45719"/>
          </a:xfrm>
          <a:prstGeom prst="rect">
            <a:avLst/>
          </a:prstGeom>
          <a:noFill/>
        </p:spPr>
        <p:txBody>
          <a:bodyPr wrap="square" lIns="0" tIns="0" rIns="0" bIns="0" rtlCol="0">
            <a:noAutofit/>
          </a:bodyPr>
          <a:lstStyle/>
          <a:p>
            <a:endParaRPr lang="en-US" sz="4000" dirty="0"/>
          </a:p>
        </p:txBody>
      </p:sp>
      <p:sp>
        <p:nvSpPr>
          <p:cNvPr id="11" name="TextBox 10"/>
          <p:cNvSpPr txBox="1"/>
          <p:nvPr/>
        </p:nvSpPr>
        <p:spPr>
          <a:xfrm>
            <a:off x="10151692" y="6142216"/>
            <a:ext cx="45719" cy="45719"/>
          </a:xfrm>
          <a:prstGeom prst="rect">
            <a:avLst/>
          </a:prstGeom>
          <a:noFill/>
        </p:spPr>
        <p:txBody>
          <a:bodyPr wrap="square" lIns="0" tIns="0" rIns="0" bIns="0" rtlCol="0">
            <a:noAutofit/>
          </a:bodyPr>
          <a:lstStyle/>
          <a:p>
            <a:endParaRPr lang="en-US" sz="4000" dirty="0"/>
          </a:p>
        </p:txBody>
      </p:sp>
      <p:sp>
        <p:nvSpPr>
          <p:cNvPr id="13" name="Oval 12"/>
          <p:cNvSpPr/>
          <p:nvPr/>
        </p:nvSpPr>
        <p:spPr>
          <a:xfrm>
            <a:off x="912019" y="3124200"/>
            <a:ext cx="2516981" cy="2514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bg1"/>
                </a:solidFill>
              </a:rPr>
              <a:t>Unit Funds Approver</a:t>
            </a:r>
          </a:p>
        </p:txBody>
      </p:sp>
      <p:sp>
        <p:nvSpPr>
          <p:cNvPr id="14" name="TextBox 13"/>
          <p:cNvSpPr txBox="1"/>
          <p:nvPr/>
        </p:nvSpPr>
        <p:spPr>
          <a:xfrm>
            <a:off x="6093683" y="4037561"/>
            <a:ext cx="45719" cy="45719"/>
          </a:xfrm>
          <a:prstGeom prst="rect">
            <a:avLst/>
          </a:prstGeom>
          <a:noFill/>
        </p:spPr>
        <p:txBody>
          <a:bodyPr wrap="square" lIns="0" tIns="0" rIns="0" bIns="0" rtlCol="0">
            <a:noAutofit/>
          </a:bodyPr>
          <a:lstStyle/>
          <a:p>
            <a:endParaRPr lang="en-US" sz="4000" dirty="0"/>
          </a:p>
        </p:txBody>
      </p:sp>
      <p:sp>
        <p:nvSpPr>
          <p:cNvPr id="17" name="TextBox 16"/>
          <p:cNvSpPr txBox="1"/>
          <p:nvPr/>
        </p:nvSpPr>
        <p:spPr>
          <a:xfrm>
            <a:off x="6820544" y="6337772"/>
            <a:ext cx="45719" cy="45719"/>
          </a:xfrm>
          <a:prstGeom prst="rect">
            <a:avLst/>
          </a:prstGeom>
          <a:noFill/>
        </p:spPr>
        <p:txBody>
          <a:bodyPr wrap="square" lIns="0" tIns="0" rIns="0" bIns="0" rtlCol="0">
            <a:noAutofit/>
          </a:bodyPr>
          <a:lstStyle/>
          <a:p>
            <a:endParaRPr lang="en-US" sz="4000" dirty="0"/>
          </a:p>
        </p:txBody>
      </p:sp>
      <p:sp>
        <p:nvSpPr>
          <p:cNvPr id="20" name="TextBox 19"/>
          <p:cNvSpPr txBox="1"/>
          <p:nvPr/>
        </p:nvSpPr>
        <p:spPr>
          <a:xfrm>
            <a:off x="6645965" y="5738191"/>
            <a:ext cx="45719" cy="45719"/>
          </a:xfrm>
          <a:prstGeom prst="rect">
            <a:avLst/>
          </a:prstGeom>
          <a:noFill/>
        </p:spPr>
        <p:txBody>
          <a:bodyPr wrap="square" lIns="0" tIns="0" rIns="0" bIns="0" rtlCol="0">
            <a:noAutofit/>
          </a:bodyPr>
          <a:lstStyle/>
          <a:p>
            <a:endParaRPr lang="en-US" sz="4000" dirty="0"/>
          </a:p>
        </p:txBody>
      </p:sp>
      <p:sp>
        <p:nvSpPr>
          <p:cNvPr id="22" name="TextBox 21"/>
          <p:cNvSpPr txBox="1"/>
          <p:nvPr/>
        </p:nvSpPr>
        <p:spPr>
          <a:xfrm>
            <a:off x="6798365" y="5890591"/>
            <a:ext cx="45719" cy="45719"/>
          </a:xfrm>
          <a:prstGeom prst="rect">
            <a:avLst/>
          </a:prstGeom>
          <a:noFill/>
        </p:spPr>
        <p:txBody>
          <a:bodyPr wrap="square" lIns="0" tIns="0" rIns="0" bIns="0" rtlCol="0">
            <a:noAutofit/>
          </a:bodyPr>
          <a:lstStyle/>
          <a:p>
            <a:endParaRPr lang="en-US" sz="4000" dirty="0"/>
          </a:p>
        </p:txBody>
      </p:sp>
      <p:sp>
        <p:nvSpPr>
          <p:cNvPr id="23" name="Oval 22"/>
          <p:cNvSpPr/>
          <p:nvPr/>
        </p:nvSpPr>
        <p:spPr>
          <a:xfrm>
            <a:off x="8763000" y="2926080"/>
            <a:ext cx="2103120" cy="21031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bg1"/>
                </a:solidFill>
              </a:rPr>
              <a:t>High Risk</a:t>
            </a:r>
          </a:p>
        </p:txBody>
      </p:sp>
      <p:sp>
        <p:nvSpPr>
          <p:cNvPr id="25" name="Oval 24"/>
          <p:cNvSpPr/>
          <p:nvPr/>
        </p:nvSpPr>
        <p:spPr>
          <a:xfrm>
            <a:off x="4918860" y="3886200"/>
            <a:ext cx="2743200" cy="2743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chemeClr val="bg1"/>
                </a:solidFill>
              </a:rPr>
              <a:t>Orders Approval</a:t>
            </a:r>
          </a:p>
        </p:txBody>
      </p:sp>
    </p:spTree>
    <p:custDataLst>
      <p:tags r:id="rId1"/>
    </p:custDataLst>
    <p:extLst>
      <p:ext uri="{BB962C8B-B14F-4D97-AF65-F5344CB8AC3E}">
        <p14:creationId xmlns:p14="http://schemas.microsoft.com/office/powerpoint/2010/main" val="1059360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Pools</a:t>
            </a:r>
            <a:br>
              <a:rPr lang="en-US" dirty="0"/>
            </a:br>
            <a:r>
              <a:rPr lang="en-US" sz="2800" dirty="0">
                <a:solidFill>
                  <a:srgbClr val="7F7F7F"/>
                </a:solidFill>
              </a:rPr>
              <a:t>Creating levels of approval</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38</a:t>
            </a:fld>
            <a:endParaRPr lang="en-GB" dirty="0"/>
          </a:p>
        </p:txBody>
      </p:sp>
      <p:sp>
        <p:nvSpPr>
          <p:cNvPr id="8" name="Rectangle 4"/>
          <p:cNvSpPr>
            <a:spLocks noChangeArrowheads="1"/>
          </p:cNvSpPr>
          <p:nvPr/>
        </p:nvSpPr>
        <p:spPr bwMode="auto">
          <a:xfrm>
            <a:off x="1292864" y="1767840"/>
            <a:ext cx="1828800" cy="6858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b="1" dirty="0"/>
              <a:t>First Level</a:t>
            </a:r>
          </a:p>
        </p:txBody>
      </p:sp>
      <p:sp>
        <p:nvSpPr>
          <p:cNvPr id="10" name="Rectangle 5"/>
          <p:cNvSpPr>
            <a:spLocks noChangeArrowheads="1"/>
          </p:cNvSpPr>
          <p:nvPr/>
        </p:nvSpPr>
        <p:spPr bwMode="auto">
          <a:xfrm>
            <a:off x="1296370" y="5039288"/>
            <a:ext cx="1828800" cy="6858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b="1" dirty="0"/>
              <a:t>Last Level</a:t>
            </a:r>
          </a:p>
        </p:txBody>
      </p:sp>
      <p:sp>
        <p:nvSpPr>
          <p:cNvPr id="15" name="Oval 7"/>
          <p:cNvSpPr>
            <a:spLocks noChangeArrowheads="1"/>
          </p:cNvSpPr>
          <p:nvPr/>
        </p:nvSpPr>
        <p:spPr bwMode="auto">
          <a:xfrm>
            <a:off x="7664335" y="691813"/>
            <a:ext cx="3200400" cy="1371600"/>
          </a:xfrm>
          <a:prstGeom prst="ellipse">
            <a:avLst/>
          </a:prstGeom>
          <a:solidFill>
            <a:schemeClr val="accent2">
              <a:lumMod val="20000"/>
              <a:lumOff val="80000"/>
            </a:schemeClr>
          </a:solidFill>
          <a:ln w="9525">
            <a:solidFill>
              <a:schemeClr val="tx1"/>
            </a:solidFill>
            <a:round/>
            <a:headEnd/>
            <a:tailEnd/>
          </a:ln>
        </p:spPr>
        <p:txBody>
          <a:bodyPr wrap="none" anchor="ctr"/>
          <a:lstStyle/>
          <a:p>
            <a:pPr algn="ctr"/>
            <a:r>
              <a:rPr lang="en-US" sz="1600" b="1" dirty="0"/>
              <a:t>Unit Funds Approver</a:t>
            </a:r>
          </a:p>
          <a:p>
            <a:pPr algn="ctr"/>
            <a:r>
              <a:rPr lang="en-US" sz="1600" dirty="0"/>
              <a:t>Katie Hall</a:t>
            </a:r>
          </a:p>
          <a:p>
            <a:pPr algn="ctr"/>
            <a:r>
              <a:rPr lang="en-US" sz="1600" dirty="0"/>
              <a:t>Jackie Jones</a:t>
            </a:r>
          </a:p>
          <a:p>
            <a:pPr algn="ctr"/>
            <a:r>
              <a:rPr lang="en-US" sz="1600" dirty="0"/>
              <a:t>Mike Hill</a:t>
            </a:r>
          </a:p>
        </p:txBody>
      </p:sp>
      <p:sp>
        <p:nvSpPr>
          <p:cNvPr id="16" name="Oval 7"/>
          <p:cNvSpPr>
            <a:spLocks noChangeArrowheads="1"/>
          </p:cNvSpPr>
          <p:nvPr/>
        </p:nvSpPr>
        <p:spPr bwMode="auto">
          <a:xfrm>
            <a:off x="7772400" y="5029200"/>
            <a:ext cx="3200400" cy="1371600"/>
          </a:xfrm>
          <a:prstGeom prst="ellipse">
            <a:avLst/>
          </a:prstGeom>
          <a:solidFill>
            <a:schemeClr val="accent2">
              <a:lumMod val="20000"/>
              <a:lumOff val="80000"/>
            </a:schemeClr>
          </a:solidFill>
          <a:ln w="9525">
            <a:solidFill>
              <a:schemeClr val="tx1"/>
            </a:solidFill>
            <a:round/>
            <a:headEnd/>
            <a:tailEnd/>
          </a:ln>
        </p:spPr>
        <p:txBody>
          <a:bodyPr wrap="none" anchor="ctr"/>
          <a:lstStyle/>
          <a:p>
            <a:pPr algn="ctr"/>
            <a:r>
              <a:rPr lang="en-US" sz="1600" b="1" dirty="0"/>
              <a:t>Orders Approval</a:t>
            </a:r>
          </a:p>
          <a:p>
            <a:pPr algn="ctr"/>
            <a:r>
              <a:rPr lang="en-US" sz="1600" dirty="0"/>
              <a:t>Pat Gwen</a:t>
            </a:r>
          </a:p>
          <a:p>
            <a:pPr algn="ctr"/>
            <a:r>
              <a:rPr lang="en-US" sz="1600" dirty="0"/>
              <a:t>Rhonda Owen</a:t>
            </a:r>
          </a:p>
          <a:p>
            <a:pPr algn="ctr"/>
            <a:r>
              <a:rPr lang="en-US" sz="1600" dirty="0"/>
              <a:t>Jill Grant</a:t>
            </a:r>
          </a:p>
        </p:txBody>
      </p:sp>
      <p:cxnSp>
        <p:nvCxnSpPr>
          <p:cNvPr id="11" name="Curved Connector 10"/>
          <p:cNvCxnSpPr>
            <a:stCxn id="8" idx="2"/>
            <a:endCxn id="10" idx="0"/>
          </p:cNvCxnSpPr>
          <p:nvPr/>
        </p:nvCxnSpPr>
        <p:spPr>
          <a:xfrm rot="16200000" flipH="1">
            <a:off x="916193" y="3744711"/>
            <a:ext cx="2585648" cy="3506"/>
          </a:xfrm>
          <a:prstGeom prst="curvedConnector3">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6" idx="0"/>
          </p:cNvCxnSpPr>
          <p:nvPr/>
        </p:nvCxnSpPr>
        <p:spPr>
          <a:xfrm>
            <a:off x="9372600" y="2110740"/>
            <a:ext cx="0" cy="29184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Rectangle 5"/>
          <p:cNvSpPr>
            <a:spLocks noChangeArrowheads="1"/>
          </p:cNvSpPr>
          <p:nvPr/>
        </p:nvSpPr>
        <p:spPr bwMode="auto">
          <a:xfrm>
            <a:off x="2892074" y="3200400"/>
            <a:ext cx="1371600" cy="1285305"/>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US" b="1" dirty="0"/>
              <a:t>Conditional </a:t>
            </a:r>
          </a:p>
          <a:p>
            <a:pPr algn="ctr"/>
            <a:r>
              <a:rPr lang="en-US" b="1" dirty="0"/>
              <a:t>Level</a:t>
            </a:r>
          </a:p>
        </p:txBody>
      </p:sp>
      <p:cxnSp>
        <p:nvCxnSpPr>
          <p:cNvPr id="55" name="Curved Connector 54"/>
          <p:cNvCxnSpPr>
            <a:endCxn id="49" idx="0"/>
          </p:cNvCxnSpPr>
          <p:nvPr/>
        </p:nvCxnSpPr>
        <p:spPr>
          <a:xfrm>
            <a:off x="2660938" y="2480403"/>
            <a:ext cx="916936" cy="719997"/>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p:cNvCxnSpPr>
            <a:endCxn id="10" idx="3"/>
          </p:cNvCxnSpPr>
          <p:nvPr/>
        </p:nvCxnSpPr>
        <p:spPr>
          <a:xfrm rot="5400000">
            <a:off x="3057445" y="4553432"/>
            <a:ext cx="896481" cy="76103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Oval 7"/>
          <p:cNvSpPr>
            <a:spLocks noChangeArrowheads="1"/>
          </p:cNvSpPr>
          <p:nvPr/>
        </p:nvSpPr>
        <p:spPr bwMode="auto">
          <a:xfrm>
            <a:off x="5361346" y="2895600"/>
            <a:ext cx="2644151" cy="1470059"/>
          </a:xfrm>
          <a:prstGeom prst="ellipse">
            <a:avLst/>
          </a:prstGeom>
          <a:solidFill>
            <a:schemeClr val="accent2">
              <a:lumMod val="20000"/>
              <a:lumOff val="80000"/>
            </a:schemeClr>
          </a:solidFill>
          <a:ln w="9525">
            <a:solidFill>
              <a:schemeClr val="tx1"/>
            </a:solidFill>
            <a:round/>
            <a:headEnd/>
            <a:tailEnd/>
          </a:ln>
        </p:spPr>
        <p:txBody>
          <a:bodyPr wrap="none" anchor="ctr"/>
          <a:lstStyle/>
          <a:p>
            <a:pPr algn="ctr"/>
            <a:r>
              <a:rPr lang="en-US" sz="1500" b="1" dirty="0"/>
              <a:t>High Risk Approval</a:t>
            </a:r>
          </a:p>
          <a:p>
            <a:pPr algn="ctr"/>
            <a:r>
              <a:rPr lang="en-US" sz="1500" b="1" dirty="0"/>
              <a:t>PPC</a:t>
            </a:r>
          </a:p>
          <a:p>
            <a:pPr algn="ctr"/>
            <a:r>
              <a:rPr lang="en-US" sz="1600" dirty="0"/>
              <a:t>Sharon Wilkes</a:t>
            </a:r>
          </a:p>
          <a:p>
            <a:pPr algn="ctr"/>
            <a:r>
              <a:rPr lang="en-US" sz="1600" dirty="0"/>
              <a:t>Lauren Sikes</a:t>
            </a:r>
          </a:p>
          <a:p>
            <a:pPr algn="ctr"/>
            <a:r>
              <a:rPr lang="en-US" sz="1600" dirty="0"/>
              <a:t>Jafar Milner</a:t>
            </a:r>
          </a:p>
        </p:txBody>
      </p:sp>
      <p:cxnSp>
        <p:nvCxnSpPr>
          <p:cNvPr id="60" name="Curved Connector 59"/>
          <p:cNvCxnSpPr>
            <a:endCxn id="58" idx="0"/>
          </p:cNvCxnSpPr>
          <p:nvPr/>
        </p:nvCxnSpPr>
        <p:spPr>
          <a:xfrm rot="10800000" flipV="1">
            <a:off x="6683423" y="2002820"/>
            <a:ext cx="1774787" cy="89278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58" idx="4"/>
            <a:endCxn id="16" idx="2"/>
          </p:cNvCxnSpPr>
          <p:nvPr/>
        </p:nvCxnSpPr>
        <p:spPr>
          <a:xfrm rot="16200000" flipH="1">
            <a:off x="6553241" y="4495840"/>
            <a:ext cx="1349341" cy="1088978"/>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09464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Administer</a:t>
            </a:r>
            <a:br>
              <a:rPr lang="en-US" sz="8000" dirty="0"/>
            </a:br>
            <a:r>
              <a:rPr lang="en-US" sz="8000" dirty="0"/>
              <a:t>Users</a:t>
            </a:r>
          </a:p>
        </p:txBody>
      </p:sp>
      <p:sp>
        <p:nvSpPr>
          <p:cNvPr id="3" name="Footer Placeholder 2"/>
          <p:cNvSpPr>
            <a:spLocks noGrp="1"/>
          </p:cNvSpPr>
          <p:nvPr>
            <p:ph type="ftr" sz="quarter" idx="11"/>
          </p:nvPr>
        </p:nvSpPr>
        <p:spPr/>
        <p:txBody>
          <a:bodyPr/>
          <a:lstStyle/>
          <a:p>
            <a:r>
              <a:rPr lang="en-US" dirty="0"/>
              <a:t>© 2022 CW Government Travel, Inc     </a:t>
            </a:r>
          </a:p>
        </p:txBody>
      </p:sp>
      <p:sp>
        <p:nvSpPr>
          <p:cNvPr id="6" name="Slide Number Placeholder 5"/>
          <p:cNvSpPr>
            <a:spLocks noGrp="1"/>
          </p:cNvSpPr>
          <p:nvPr>
            <p:ph type="sldNum" sz="quarter" idx="12"/>
          </p:nvPr>
        </p:nvSpPr>
        <p:spPr/>
        <p:txBody>
          <a:bodyPr/>
          <a:lstStyle/>
          <a:p>
            <a:fld id="{4C6B7127-9F77-471E-BA61-1540CB2C57B2}" type="slidenum">
              <a:rPr lang="en-US" smtClean="0"/>
              <a:pPr/>
              <a:t>3</a:t>
            </a:fld>
            <a:endParaRPr lang="en-US" dirty="0"/>
          </a:p>
        </p:txBody>
      </p:sp>
    </p:spTree>
    <p:custDataLst>
      <p:tags r:id="rId1"/>
    </p:custDataLst>
    <p:extLst>
      <p:ext uri="{BB962C8B-B14F-4D97-AF65-F5344CB8AC3E}">
        <p14:creationId xmlns:p14="http://schemas.microsoft.com/office/powerpoint/2010/main" val="1768714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Routing Pools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39</a:t>
            </a:fld>
            <a:endParaRPr lang="en-US" noProof="0" dirty="0"/>
          </a:p>
        </p:txBody>
      </p:sp>
      <p:sp>
        <p:nvSpPr>
          <p:cNvPr id="4" name="Content Placeholder 3"/>
          <p:cNvSpPr>
            <a:spLocks noGrp="1"/>
          </p:cNvSpPr>
          <p:nvPr>
            <p:ph sz="quarter" idx="13"/>
          </p:nvPr>
        </p:nvSpPr>
        <p:spPr>
          <a:xfrm>
            <a:off x="502921" y="2133600"/>
            <a:ext cx="5394960" cy="3139440"/>
          </a:xfrm>
          <a:ln w="19050">
            <a:noFill/>
          </a:ln>
        </p:spPr>
        <p:txBody>
          <a:bodyPr anchor="ctr"/>
          <a:lstStyle/>
          <a:p>
            <a:r>
              <a:rPr lang="en-US" sz="2800" dirty="0">
                <a:solidFill>
                  <a:srgbClr val="333F48"/>
                </a:solidFill>
              </a:rPr>
              <a:t>One approver in the pool is designated as Primary</a:t>
            </a:r>
          </a:p>
          <a:p>
            <a:r>
              <a:rPr lang="en-US" sz="2800" dirty="0">
                <a:solidFill>
                  <a:srgbClr val="333F48"/>
                </a:solidFill>
              </a:rPr>
              <a:t>Primary approver will receive approval notification email</a:t>
            </a:r>
          </a:p>
          <a:p>
            <a:r>
              <a:rPr lang="en-US" sz="2800" dirty="0">
                <a:solidFill>
                  <a:srgbClr val="333F48"/>
                </a:solidFill>
              </a:rPr>
              <a:t>Documents are automatically locked to primary approver</a:t>
            </a:r>
          </a:p>
        </p:txBody>
      </p:sp>
      <p:sp>
        <p:nvSpPr>
          <p:cNvPr id="6" name="TextBox 5"/>
          <p:cNvSpPr txBox="1"/>
          <p:nvPr/>
        </p:nvSpPr>
        <p:spPr>
          <a:xfrm>
            <a:off x="6441295" y="2286000"/>
            <a:ext cx="5394960" cy="3139440"/>
          </a:xfrm>
          <a:prstGeom prst="rect">
            <a:avLst/>
          </a:prstGeom>
          <a:noFill/>
          <a:ln w="19050">
            <a:noFill/>
          </a:ln>
        </p:spPr>
        <p:txBody>
          <a:bodyPr wrap="square" lIns="0" tIns="0" rIns="0" bIns="0" rtlCol="0" anchor="ctr">
            <a:noAutofit/>
          </a:bodyPr>
          <a:lstStyle/>
          <a:p>
            <a:pPr marL="266700" indent="-266700" defTabSz="914446">
              <a:lnSpc>
                <a:spcPct val="90000"/>
              </a:lnSpc>
              <a:spcBef>
                <a:spcPts val="1000"/>
              </a:spcBef>
              <a:buClr>
                <a:schemeClr val="accent4"/>
              </a:buClr>
              <a:buSzPct val="65000"/>
              <a:buFont typeface="Wingdings" panose="05000000000000000000" pitchFamily="2" charset="2"/>
              <a:buChar char="l"/>
            </a:pPr>
            <a:r>
              <a:rPr lang="en-US" sz="2800" dirty="0">
                <a:solidFill>
                  <a:srgbClr val="333F48"/>
                </a:solidFill>
              </a:rPr>
              <a:t>A primary approver is not identified</a:t>
            </a:r>
          </a:p>
          <a:p>
            <a:pPr marL="266700" indent="-266700" defTabSz="914446">
              <a:lnSpc>
                <a:spcPct val="90000"/>
              </a:lnSpc>
              <a:spcBef>
                <a:spcPts val="1000"/>
              </a:spcBef>
              <a:buClr>
                <a:schemeClr val="accent4"/>
              </a:buClr>
              <a:buSzPct val="65000"/>
              <a:buFont typeface="Wingdings" panose="05000000000000000000" pitchFamily="2" charset="2"/>
              <a:buChar char="l"/>
            </a:pPr>
            <a:r>
              <a:rPr lang="en-US" sz="2800" dirty="0">
                <a:solidFill>
                  <a:srgbClr val="333F48"/>
                </a:solidFill>
              </a:rPr>
              <a:t>All approvers in the pool will receive approval notification email</a:t>
            </a:r>
          </a:p>
          <a:p>
            <a:pPr marL="266700" indent="-266700" defTabSz="914446">
              <a:lnSpc>
                <a:spcPct val="90000"/>
              </a:lnSpc>
              <a:spcBef>
                <a:spcPts val="1000"/>
              </a:spcBef>
              <a:buClr>
                <a:schemeClr val="accent4"/>
              </a:buClr>
              <a:buSzPct val="65000"/>
              <a:buFont typeface="Wingdings" panose="05000000000000000000" pitchFamily="2" charset="2"/>
              <a:buChar char="l"/>
            </a:pPr>
            <a:r>
              <a:rPr lang="en-US" sz="2800" dirty="0">
                <a:solidFill>
                  <a:srgbClr val="333F48"/>
                </a:solidFill>
              </a:rPr>
              <a:t>Approver intending to approve a document must lock it</a:t>
            </a:r>
          </a:p>
        </p:txBody>
      </p:sp>
      <p:sp>
        <p:nvSpPr>
          <p:cNvPr id="7" name="TextBox 6"/>
          <p:cNvSpPr txBox="1"/>
          <p:nvPr/>
        </p:nvSpPr>
        <p:spPr>
          <a:xfrm>
            <a:off x="990601" y="1371600"/>
            <a:ext cx="4419600" cy="762000"/>
          </a:xfrm>
          <a:prstGeom prst="rect">
            <a:avLst/>
          </a:prstGeom>
          <a:noFill/>
        </p:spPr>
        <p:txBody>
          <a:bodyPr wrap="square" lIns="0" tIns="0" rIns="0" bIns="0" rtlCol="0">
            <a:noAutofit/>
          </a:bodyPr>
          <a:lstStyle/>
          <a:p>
            <a:pPr algn="ctr"/>
            <a:r>
              <a:rPr lang="en-US" sz="4000" b="1" u="sng" dirty="0"/>
              <a:t>Primary Pool</a:t>
            </a:r>
          </a:p>
        </p:txBody>
      </p:sp>
      <p:sp>
        <p:nvSpPr>
          <p:cNvPr id="9" name="TextBox 8"/>
          <p:cNvSpPr txBox="1"/>
          <p:nvPr/>
        </p:nvSpPr>
        <p:spPr>
          <a:xfrm>
            <a:off x="6880860" y="1349875"/>
            <a:ext cx="4419600" cy="762000"/>
          </a:xfrm>
          <a:prstGeom prst="rect">
            <a:avLst/>
          </a:prstGeom>
          <a:noFill/>
        </p:spPr>
        <p:txBody>
          <a:bodyPr wrap="square" lIns="0" tIns="0" rIns="0" bIns="0" rtlCol="0">
            <a:noAutofit/>
          </a:bodyPr>
          <a:lstStyle/>
          <a:p>
            <a:pPr algn="ctr"/>
            <a:r>
              <a:rPr lang="en-US" sz="4000" b="1" u="sng" dirty="0"/>
              <a:t>True Pool</a:t>
            </a:r>
          </a:p>
        </p:txBody>
      </p:sp>
      <p:cxnSp>
        <p:nvCxnSpPr>
          <p:cNvPr id="11" name="Straight Connector 10"/>
          <p:cNvCxnSpPr/>
          <p:nvPr/>
        </p:nvCxnSpPr>
        <p:spPr>
          <a:xfrm>
            <a:off x="5897881" y="3048000"/>
            <a:ext cx="0" cy="20574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5513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40</a:t>
            </a:fld>
            <a:endParaRPr lang="en-GB" dirty="0"/>
          </a:p>
        </p:txBody>
      </p:sp>
      <p:sp>
        <p:nvSpPr>
          <p:cNvPr id="3" name="Content Placeholder 2"/>
          <p:cNvSpPr>
            <a:spLocks noGrp="1"/>
          </p:cNvSpPr>
          <p:nvPr>
            <p:ph sz="quarter" idx="13"/>
          </p:nvPr>
        </p:nvSpPr>
        <p:spPr/>
        <p:txBody>
          <a:bodyPr>
            <a:normAutofit fontScale="70000" lnSpcReduction="20000"/>
          </a:bodyPr>
          <a:lstStyle/>
          <a:p>
            <a:pPr marL="0" indent="0">
              <a:buNone/>
            </a:pPr>
            <a:r>
              <a:rPr lang="en-US" sz="2800" b="1" dirty="0">
                <a:solidFill>
                  <a:srgbClr val="333F48"/>
                </a:solidFill>
              </a:rPr>
              <a:t>Search Existing Routing Pools</a:t>
            </a:r>
          </a:p>
          <a:p>
            <a:pPr marL="0" indent="0">
              <a:buNone/>
            </a:pPr>
            <a:r>
              <a:rPr lang="en-US" sz="2400" dirty="0">
                <a:solidFill>
                  <a:srgbClr val="333F48"/>
                </a:solidFill>
              </a:rPr>
              <a:t>Search for and select an existing routing pool. </a:t>
            </a:r>
          </a:p>
          <a:p>
            <a:pPr marL="0" indent="0">
              <a:buNone/>
            </a:pPr>
            <a:r>
              <a:rPr lang="en-US" sz="2400" dirty="0">
                <a:solidFill>
                  <a:srgbClr val="333F48"/>
                </a:solidFill>
              </a:rPr>
              <a:t>	Search: Base National </a:t>
            </a:r>
          </a:p>
          <a:p>
            <a:pPr marL="0" indent="0">
              <a:buNone/>
            </a:pPr>
            <a:r>
              <a:rPr lang="en-US" sz="2400" dirty="0">
                <a:solidFill>
                  <a:srgbClr val="333F48"/>
                </a:solidFill>
              </a:rPr>
              <a:t>	Select: Funds Approver Base national Capital Region</a:t>
            </a:r>
          </a:p>
          <a:p>
            <a:pPr marL="0" indent="0">
              <a:buNone/>
            </a:pPr>
            <a:endParaRPr lang="en-US" sz="2400" b="1" dirty="0">
              <a:solidFill>
                <a:srgbClr val="333F48"/>
              </a:solidFill>
            </a:endParaRPr>
          </a:p>
          <a:p>
            <a:pPr marL="0" indent="0">
              <a:buNone/>
            </a:pPr>
            <a:r>
              <a:rPr lang="en-US" sz="2400" b="1" dirty="0">
                <a:solidFill>
                  <a:srgbClr val="333F48"/>
                </a:solidFill>
              </a:rPr>
              <a:t>Modify the pool:</a:t>
            </a:r>
          </a:p>
          <a:p>
            <a:pPr marL="0" indent="0">
              <a:buNone/>
            </a:pPr>
            <a:r>
              <a:rPr lang="en-US" sz="2400" dirty="0">
                <a:solidFill>
                  <a:srgbClr val="333F48"/>
                </a:solidFill>
              </a:rPr>
              <a:t>Delete an approver.</a:t>
            </a:r>
          </a:p>
          <a:p>
            <a:pPr marL="0" indent="0">
              <a:buNone/>
            </a:pPr>
            <a:r>
              <a:rPr lang="en-US" sz="2400" dirty="0">
                <a:solidFill>
                  <a:srgbClr val="333F48"/>
                </a:solidFill>
              </a:rPr>
              <a:t>Add a new approver.</a:t>
            </a:r>
          </a:p>
          <a:p>
            <a:pPr marL="0" indent="0">
              <a:buNone/>
            </a:pPr>
            <a:endParaRPr lang="en-US" sz="2400" dirty="0">
              <a:solidFill>
                <a:srgbClr val="333F48"/>
              </a:solidFill>
            </a:endParaRPr>
          </a:p>
          <a:p>
            <a:pPr marL="0" indent="0">
              <a:spcBef>
                <a:spcPts val="1200"/>
              </a:spcBef>
              <a:buNone/>
            </a:pPr>
            <a:r>
              <a:rPr lang="en-US" sz="2400" dirty="0">
                <a:solidFill>
                  <a:srgbClr val="333F48"/>
                </a:solidFill>
              </a:rPr>
              <a:t>If there are documents pending approval for the pool where an approver was added, the approver can click My Approvals and the document is now displayed in their pool.</a:t>
            </a:r>
          </a:p>
          <a:p>
            <a:pPr marL="0" indent="0">
              <a:spcBef>
                <a:spcPts val="1200"/>
              </a:spcBef>
              <a:buNone/>
            </a:pPr>
            <a:r>
              <a:rPr lang="en-US" sz="2400" dirty="0">
                <a:solidFill>
                  <a:srgbClr val="333F48"/>
                </a:solidFill>
              </a:rPr>
              <a:t>The document will no longer display on the pending approval list for the approver that was removed from the pool.</a:t>
            </a:r>
          </a:p>
          <a:p>
            <a:pPr marL="0" indent="0">
              <a:buNone/>
            </a:pPr>
            <a:endParaRPr lang="en-US" sz="2400" dirty="0">
              <a:solidFill>
                <a:srgbClr val="333F48"/>
              </a:solidFill>
            </a:endParaRPr>
          </a:p>
          <a:p>
            <a:pPr marL="0" indent="0">
              <a:buNone/>
            </a:pPr>
            <a:r>
              <a:rPr lang="en-US" sz="2100" b="1" dirty="0">
                <a:solidFill>
                  <a:srgbClr val="333F48"/>
                </a:solidFill>
              </a:rPr>
              <a:t>At this time, changes to the Routing Templates are managed by PPC.  Please work with PPC or your Travel Assist Team if additional changes to the routing are required.</a:t>
            </a:r>
            <a:endParaRPr lang="en-US" sz="1600" b="1" dirty="0">
              <a:solidFill>
                <a:srgbClr val="333F48"/>
              </a:solidFill>
            </a:endParaRPr>
          </a:p>
          <a:p>
            <a:pPr marL="0" indent="0">
              <a:buNone/>
            </a:pPr>
            <a:endParaRPr lang="en-US" sz="1600" b="1" dirty="0">
              <a:solidFill>
                <a:srgbClr val="333F48"/>
              </a:solidFill>
            </a:endParaRPr>
          </a:p>
          <a:p>
            <a:pPr marL="266700" lvl="1" indent="0">
              <a:buNone/>
            </a:pPr>
            <a:endParaRPr lang="en-US" dirty="0">
              <a:solidFill>
                <a:srgbClr val="00467F"/>
              </a:solidFill>
            </a:endParaRPr>
          </a:p>
        </p:txBody>
      </p:sp>
    </p:spTree>
    <p:custDataLst>
      <p:tags r:id="rId1"/>
    </p:custDataLst>
    <p:extLst>
      <p:ext uri="{BB962C8B-B14F-4D97-AF65-F5344CB8AC3E}">
        <p14:creationId xmlns:p14="http://schemas.microsoft.com/office/powerpoint/2010/main" val="687497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 for a Routing Pool</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7" name="Slide Number Placeholder 6"/>
          <p:cNvSpPr>
            <a:spLocks noGrp="1"/>
          </p:cNvSpPr>
          <p:nvPr>
            <p:ph type="sldNum" sz="quarter" idx="12"/>
          </p:nvPr>
        </p:nvSpPr>
        <p:spPr/>
        <p:txBody>
          <a:bodyPr/>
          <a:lstStyle/>
          <a:p>
            <a:fld id="{4C6B7127-9F77-471E-BA61-1540CB2C57B2}" type="slidenum">
              <a:rPr lang="en-GB" smtClean="0"/>
              <a:pPr/>
              <a:t>41</a:t>
            </a:fld>
            <a:endParaRPr lang="en-GB" dirty="0"/>
          </a:p>
        </p:txBody>
      </p:sp>
      <p:pic>
        <p:nvPicPr>
          <p:cNvPr id="10" name="Picture 9"/>
          <p:cNvPicPr>
            <a:picLocks noChangeAspect="1"/>
          </p:cNvPicPr>
          <p:nvPr/>
        </p:nvPicPr>
        <p:blipFill>
          <a:blip r:embed="rId4"/>
          <a:stretch>
            <a:fillRect/>
          </a:stretch>
        </p:blipFill>
        <p:spPr>
          <a:xfrm>
            <a:off x="4416716" y="2040012"/>
            <a:ext cx="6495238" cy="336190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914400" y="1143000"/>
            <a:ext cx="1964024" cy="4892526"/>
          </a:xfrm>
          <a:prstGeom prst="rect">
            <a:avLst/>
          </a:prstGeom>
          <a:ln>
            <a:noFill/>
          </a:ln>
          <a:effectLst>
            <a:outerShdw blurRad="292100" dist="139700" dir="2700000" algn="tl" rotWithShape="0">
              <a:srgbClr val="333333">
                <a:alpha val="65000"/>
              </a:srgbClr>
            </a:outerShdw>
          </a:effectLst>
        </p:spPr>
      </p:pic>
      <p:sp>
        <p:nvSpPr>
          <p:cNvPr id="12" name="Isosceles Triangle 11"/>
          <p:cNvSpPr/>
          <p:nvPr/>
        </p:nvSpPr>
        <p:spPr>
          <a:xfrm rot="16200000">
            <a:off x="1518006" y="2503207"/>
            <a:ext cx="3361906" cy="2435518"/>
          </a:xfrm>
          <a:prstGeom prst="triangle">
            <a:avLst>
              <a:gd name="adj" fmla="val 25409"/>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dirty="0"/>
          </a:p>
        </p:txBody>
      </p:sp>
    </p:spTree>
    <p:custDataLst>
      <p:tags r:id="rId1"/>
    </p:custDataLst>
    <p:extLst>
      <p:ext uri="{BB962C8B-B14F-4D97-AF65-F5344CB8AC3E}">
        <p14:creationId xmlns:p14="http://schemas.microsoft.com/office/powerpoint/2010/main" val="459477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 </a:t>
            </a:r>
            <a:br>
              <a:rPr lang="en-US" dirty="0"/>
            </a:br>
            <a:r>
              <a:rPr lang="en-US" sz="2400" dirty="0">
                <a:solidFill>
                  <a:srgbClr val="7F7F7F"/>
                </a:solidFill>
              </a:rPr>
              <a:t>Modify Pool Membership</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42</a:t>
            </a:fld>
            <a:endParaRPr lang="en-US" noProof="0" dirty="0"/>
          </a:p>
        </p:txBody>
      </p:sp>
      <p:sp>
        <p:nvSpPr>
          <p:cNvPr id="4" name="Content Placeholder 3"/>
          <p:cNvSpPr>
            <a:spLocks noGrp="1"/>
          </p:cNvSpPr>
          <p:nvPr>
            <p:ph sz="quarter" idx="13"/>
          </p:nvPr>
        </p:nvSpPr>
        <p:spPr/>
        <p:txBody>
          <a:bodyPr/>
          <a:lstStyle/>
          <a:p>
            <a:pPr marL="0" indent="0">
              <a:buNone/>
            </a:pPr>
            <a:r>
              <a:rPr lang="en-US" sz="2400" b="1" dirty="0">
                <a:solidFill>
                  <a:srgbClr val="333F48"/>
                </a:solidFill>
              </a:rPr>
              <a:t>Edit Membership:</a:t>
            </a:r>
          </a:p>
          <a:p>
            <a:pPr marL="0" indent="0">
              <a:buNone/>
            </a:pPr>
            <a:r>
              <a:rPr lang="en-US" sz="2400" dirty="0">
                <a:solidFill>
                  <a:srgbClr val="333F48"/>
                </a:solidFill>
              </a:rPr>
              <a:t>An approver in the office needs to be added to multiple pools. </a:t>
            </a:r>
          </a:p>
          <a:p>
            <a:pPr lvl="1"/>
            <a:r>
              <a:rPr lang="en-US" sz="2000" dirty="0">
                <a:solidFill>
                  <a:srgbClr val="333F48"/>
                </a:solidFill>
              </a:rPr>
              <a:t>Use the Edit membership functionality to make the change. </a:t>
            </a:r>
          </a:p>
          <a:p>
            <a:pPr marL="266700" lvl="1" indent="0">
              <a:buNone/>
            </a:pPr>
            <a:endParaRPr lang="en-US" sz="2000" dirty="0">
              <a:solidFill>
                <a:srgbClr val="333F48"/>
              </a:solidFill>
            </a:endParaRPr>
          </a:p>
          <a:p>
            <a:pPr marL="0" indent="0">
              <a:buNone/>
            </a:pPr>
            <a:r>
              <a:rPr lang="en-US" sz="2400" b="1" dirty="0">
                <a:solidFill>
                  <a:srgbClr val="333F48"/>
                </a:solidFill>
              </a:rPr>
              <a:t>Replace Approver:</a:t>
            </a:r>
          </a:p>
          <a:p>
            <a:pPr marL="0" indent="0">
              <a:buNone/>
            </a:pPr>
            <a:r>
              <a:rPr lang="en-US" sz="2400" dirty="0">
                <a:solidFill>
                  <a:srgbClr val="333F48"/>
                </a:solidFill>
              </a:rPr>
              <a:t>An approver in the office is leaving and a new approver is taking their place. </a:t>
            </a:r>
          </a:p>
          <a:p>
            <a:pPr lvl="1"/>
            <a:r>
              <a:rPr lang="en-US" sz="2000" dirty="0">
                <a:solidFill>
                  <a:srgbClr val="333F48"/>
                </a:solidFill>
              </a:rPr>
              <a:t>Use the Replace approver functionality to replace the out-going approver with a new approver in all the pools the out-going approver exists. </a:t>
            </a:r>
            <a:endParaRPr lang="en-US" sz="1600" dirty="0"/>
          </a:p>
        </p:txBody>
      </p:sp>
    </p:spTree>
    <p:custDataLst>
      <p:tags r:id="rId1"/>
    </p:custDataLst>
    <p:extLst>
      <p:ext uri="{BB962C8B-B14F-4D97-AF65-F5344CB8AC3E}">
        <p14:creationId xmlns:p14="http://schemas.microsoft.com/office/powerpoint/2010/main" val="2903112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Modifying Pool Membership</a:t>
            </a:r>
            <a:br>
              <a:rPr lang="en-US" dirty="0"/>
            </a:br>
            <a:r>
              <a:rPr lang="en-US" sz="2400" dirty="0">
                <a:solidFill>
                  <a:srgbClr val="7F7F7F"/>
                </a:solidFill>
              </a:rPr>
              <a:t>Using Edit and Replace Membership tools</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2" name="Slide Number Placeholder 1"/>
          <p:cNvSpPr>
            <a:spLocks noGrp="1"/>
          </p:cNvSpPr>
          <p:nvPr>
            <p:ph type="sldNum" sz="quarter" idx="12"/>
          </p:nvPr>
        </p:nvSpPr>
        <p:spPr/>
        <p:txBody>
          <a:bodyPr/>
          <a:lstStyle/>
          <a:p>
            <a:fld id="{4C6B7127-9F77-471E-BA61-1540CB2C57B2}" type="slidenum">
              <a:rPr lang="en-US" noProof="0" smtClean="0"/>
              <a:pPr/>
              <a:t>43</a:t>
            </a:fld>
            <a:endParaRPr lang="en-US" noProof="0" dirty="0"/>
          </a:p>
        </p:txBody>
      </p:sp>
      <p:sp>
        <p:nvSpPr>
          <p:cNvPr id="4" name="Text Placeholder 3"/>
          <p:cNvSpPr>
            <a:spLocks noGrp="1"/>
          </p:cNvSpPr>
          <p:nvPr>
            <p:ph sz="quarter" idx="13"/>
          </p:nvPr>
        </p:nvSpPr>
        <p:spPr>
          <a:xfrm>
            <a:off x="499994" y="1765610"/>
            <a:ext cx="11188769" cy="3568390"/>
          </a:xfrm>
        </p:spPr>
        <p:txBody>
          <a:bodyPr/>
          <a:lstStyle/>
          <a:p>
            <a:pPr marL="0" indent="0">
              <a:spcBef>
                <a:spcPts val="2400"/>
              </a:spcBef>
              <a:buSzPct val="100000"/>
              <a:buNone/>
            </a:pPr>
            <a:r>
              <a:rPr lang="en-US" sz="2800" b="1" dirty="0"/>
              <a:t>Edit Membership </a:t>
            </a:r>
            <a:r>
              <a:rPr lang="en-US" sz="2800" dirty="0"/>
              <a:t>allows admin to add or remover an approver to/from MANY pools at once.</a:t>
            </a:r>
          </a:p>
          <a:p>
            <a:pPr marL="0" indent="0">
              <a:spcBef>
                <a:spcPts val="2400"/>
              </a:spcBef>
              <a:buSzPct val="100000"/>
              <a:buNone/>
            </a:pPr>
            <a:r>
              <a:rPr lang="en-US" sz="2800" b="1" dirty="0"/>
              <a:t>Replace Membership </a:t>
            </a:r>
            <a:r>
              <a:rPr lang="en-US" sz="2800" dirty="0"/>
              <a:t>allows admin to replace one approver with another approver across all the pools the replaced approver exists.</a:t>
            </a:r>
          </a:p>
          <a:p>
            <a:pPr marL="0" lvl="1" indent="0">
              <a:buClr>
                <a:schemeClr val="accent4"/>
              </a:buClr>
              <a:buSzPct val="65000"/>
              <a:buNone/>
            </a:pPr>
            <a:endParaRPr lang="en-US" sz="2000" dirty="0"/>
          </a:p>
          <a:p>
            <a:pPr marL="0" lvl="1" indent="0">
              <a:buClr>
                <a:schemeClr val="accent4"/>
              </a:buClr>
              <a:buSzPct val="65000"/>
              <a:buNone/>
            </a:pPr>
            <a:r>
              <a:rPr lang="en-US" sz="2000" dirty="0"/>
              <a:t>When an approver is removed or replaced, E2 identifies the list of documents locked to the approver and unlocks them.  It then sends two emails - one to the formerly locked approver identifying that they are no longer the approver for the document, and the other to the remaining members of the routing pool advising them the document is ready for approval.</a:t>
            </a:r>
          </a:p>
        </p:txBody>
      </p:sp>
    </p:spTree>
    <p:custDataLst>
      <p:tags r:id="rId1"/>
    </p:custDataLst>
    <p:extLst>
      <p:ext uri="{BB962C8B-B14F-4D97-AF65-F5344CB8AC3E}">
        <p14:creationId xmlns:p14="http://schemas.microsoft.com/office/powerpoint/2010/main" val="2528323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Pools</a:t>
            </a:r>
            <a:br>
              <a:rPr lang="en-US" dirty="0"/>
            </a:br>
            <a:r>
              <a:rPr lang="en-US" sz="2400" dirty="0">
                <a:solidFill>
                  <a:srgbClr val="7F7F7F"/>
                </a:solidFill>
              </a:rPr>
              <a:t>Edit Membership</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44</a:t>
            </a:fld>
            <a:endParaRPr lang="en-US" noProof="0" dirty="0"/>
          </a:p>
        </p:txBody>
      </p:sp>
      <p:pic>
        <p:nvPicPr>
          <p:cNvPr id="8" name="Picture 7"/>
          <p:cNvPicPr>
            <a:picLocks noChangeAspect="1"/>
          </p:cNvPicPr>
          <p:nvPr/>
        </p:nvPicPr>
        <p:blipFill>
          <a:blip r:embed="rId4"/>
          <a:stretch>
            <a:fillRect/>
          </a:stretch>
        </p:blipFill>
        <p:spPr>
          <a:xfrm>
            <a:off x="3733800" y="1326995"/>
            <a:ext cx="5592170" cy="51496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51762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Pools – Replace Approver </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45</a:t>
            </a:fld>
            <a:endParaRPr lang="en-US" noProof="0" dirty="0"/>
          </a:p>
        </p:txBody>
      </p:sp>
      <p:pic>
        <p:nvPicPr>
          <p:cNvPr id="9" name="Picture 8"/>
          <p:cNvPicPr>
            <a:picLocks noChangeAspect="1"/>
          </p:cNvPicPr>
          <p:nvPr/>
        </p:nvPicPr>
        <p:blipFill>
          <a:blip r:embed="rId4"/>
          <a:stretch>
            <a:fillRect/>
          </a:stretch>
        </p:blipFill>
        <p:spPr>
          <a:xfrm>
            <a:off x="533400" y="1363090"/>
            <a:ext cx="5276190" cy="192381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stretch>
            <a:fillRect/>
          </a:stretch>
        </p:blipFill>
        <p:spPr>
          <a:xfrm>
            <a:off x="4648200" y="2895600"/>
            <a:ext cx="6466667" cy="303809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77871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Administer Users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46</a:t>
            </a:fld>
            <a:endParaRPr lang="en-GB" dirty="0"/>
          </a:p>
        </p:txBody>
      </p:sp>
      <p:grpSp>
        <p:nvGrpSpPr>
          <p:cNvPr id="7" name="Group 6"/>
          <p:cNvGrpSpPr/>
          <p:nvPr/>
        </p:nvGrpSpPr>
        <p:grpSpPr>
          <a:xfrm>
            <a:off x="518620" y="1650509"/>
            <a:ext cx="11169541" cy="4583376"/>
            <a:chOff x="1008972" y="1539842"/>
            <a:chExt cx="10167457" cy="5254470"/>
          </a:xfrm>
        </p:grpSpPr>
        <p:grpSp>
          <p:nvGrpSpPr>
            <p:cNvPr id="6" name="Group 5"/>
            <p:cNvGrpSpPr/>
            <p:nvPr/>
          </p:nvGrpSpPr>
          <p:grpSpPr>
            <a:xfrm>
              <a:off x="1029025" y="1539842"/>
              <a:ext cx="10133950" cy="1194703"/>
              <a:chOff x="1143000" y="1539842"/>
              <a:chExt cx="10133950"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647224"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sp>
            <p:nvSpPr>
              <p:cNvPr id="13" name="TextBox 12"/>
              <p:cNvSpPr txBox="1"/>
              <p:nvPr/>
            </p:nvSpPr>
            <p:spPr>
              <a:xfrm>
                <a:off x="6532650" y="1539842"/>
                <a:ext cx="4744300" cy="1177396"/>
              </a:xfrm>
              <a:prstGeom prst="rect">
                <a:avLst/>
              </a:prstGeom>
              <a:noFill/>
            </p:spPr>
            <p:txBody>
              <a:bodyPr wrap="square" lIns="0" tIns="0" rIns="0" bIns="0" rtlCol="0" anchor="ctr">
                <a:noAutofit/>
              </a:bodyPr>
              <a:lstStyle/>
              <a:p>
                <a:r>
                  <a:rPr lang="en-US" sz="2000" b="1" dirty="0">
                    <a:solidFill>
                      <a:schemeClr val="bg1"/>
                    </a:solidFill>
                  </a:rPr>
                  <a:t> Unlock.  This will provide additional attempts for the user to log in.</a:t>
                </a:r>
              </a:p>
            </p:txBody>
          </p:sp>
        </p:grpSp>
        <p:grpSp>
          <p:nvGrpSpPr>
            <p:cNvPr id="15" name="Group 14"/>
            <p:cNvGrpSpPr/>
            <p:nvPr/>
          </p:nvGrpSpPr>
          <p:grpSpPr>
            <a:xfrm>
              <a:off x="1029025" y="2893098"/>
              <a:ext cx="10133951" cy="1194703"/>
              <a:chOff x="1143000" y="1539842"/>
              <a:chExt cx="10133951"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63952" y="1815983"/>
                  <a:ext cx="4617096" cy="1417476"/>
                </a:xfrm>
                <a:prstGeom prst="rect">
                  <a:avLst/>
                </a:prstGeom>
                <a:noFill/>
              </p:spPr>
              <p:txBody>
                <a:bodyPr wrap="square" lIns="0" tIns="0" rIns="0" bIns="0" rtlCol="0" anchor="ctr">
                  <a:noAutofit/>
                </a:bodyPr>
                <a:lstStyle/>
                <a:p>
                  <a:pPr>
                    <a:defRPr/>
                  </a:pPr>
                  <a:r>
                    <a:rPr lang="en-US" sz="1500" b="1" dirty="0">
                      <a:solidFill>
                        <a:schemeClr val="bg1"/>
                      </a:solidFill>
                    </a:rPr>
                    <a:t>If a user forgets their password, what button in their user settings can </a:t>
                  </a:r>
                  <a:r>
                    <a:rPr lang="en-US" altLang="ko" sz="1500" b="1" dirty="0">
                      <a:solidFill>
                        <a:schemeClr val="bg1"/>
                      </a:solidFill>
                    </a:rPr>
                    <a:t>an administrator click to generate an email so the user can reset their password?</a:t>
                  </a:r>
                  <a:endParaRPr lang="my" altLang="ko" sz="1500" b="1" dirty="0">
                    <a:solidFill>
                      <a:schemeClr val="bg1"/>
                    </a:solidFill>
                  </a:endParaRPr>
                </a:p>
              </p:txBody>
            </p:sp>
          </p:grpSp>
          <p:sp>
            <p:nvSpPr>
              <p:cNvPr id="21" name="TextBox 20"/>
              <p:cNvSpPr txBox="1"/>
              <p:nvPr/>
            </p:nvSpPr>
            <p:spPr>
              <a:xfrm>
                <a:off x="6532651" y="1539842"/>
                <a:ext cx="4744300" cy="1177396"/>
              </a:xfrm>
              <a:prstGeom prst="rect">
                <a:avLst/>
              </a:prstGeom>
              <a:noFill/>
            </p:spPr>
            <p:txBody>
              <a:bodyPr wrap="square" lIns="0" tIns="0" rIns="0" bIns="0" rtlCol="0" anchor="ctr">
                <a:noAutofit/>
              </a:bodyPr>
              <a:lstStyle/>
              <a:p>
                <a:r>
                  <a:rPr lang="en-US" sz="2000" b="1" dirty="0">
                    <a:solidFill>
                      <a:schemeClr val="bg1"/>
                    </a:solidFill>
                  </a:rPr>
                  <a:t>Initialize User.  This will send a new user email to the member.</a:t>
                </a:r>
              </a:p>
            </p:txBody>
          </p:sp>
        </p:grpSp>
        <p:grpSp>
          <p:nvGrpSpPr>
            <p:cNvPr id="24" name="Group 23"/>
            <p:cNvGrpSpPr/>
            <p:nvPr/>
          </p:nvGrpSpPr>
          <p:grpSpPr>
            <a:xfrm>
              <a:off x="1029025" y="4246354"/>
              <a:ext cx="10133951" cy="1194704"/>
              <a:chOff x="1143000" y="1539842"/>
              <a:chExt cx="10133951"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532651" y="1539842"/>
                <a:ext cx="4744300" cy="1177395"/>
              </a:xfrm>
              <a:prstGeom prst="rect">
                <a:avLst/>
              </a:prstGeom>
              <a:noFill/>
            </p:spPr>
            <p:txBody>
              <a:bodyPr wrap="square" lIns="0" tIns="0" rIns="0" bIns="0" rtlCol="0" anchor="ctr">
                <a:noAutofit/>
              </a:bodyPr>
              <a:lstStyle/>
              <a:p>
                <a:r>
                  <a:rPr lang="en-US" sz="2000" b="1" dirty="0">
                    <a:solidFill>
                      <a:schemeClr val="bg1"/>
                    </a:solidFill>
                  </a:rPr>
                  <a:t>Routing Pools – Edit Membership can be used to add or remove an approver from multiple pools at the same time.</a:t>
                </a:r>
              </a:p>
            </p:txBody>
          </p:sp>
        </p:grpSp>
        <p:grpSp>
          <p:nvGrpSpPr>
            <p:cNvPr id="31" name="Group 30"/>
            <p:cNvGrpSpPr/>
            <p:nvPr/>
          </p:nvGrpSpPr>
          <p:grpSpPr>
            <a:xfrm>
              <a:off x="1008972" y="5599609"/>
              <a:ext cx="10167457" cy="1194703"/>
              <a:chOff x="1143000" y="1539842"/>
              <a:chExt cx="10167457" cy="1194703"/>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647224" cy="1417476"/>
                </a:xfrm>
                <a:prstGeom prst="rect">
                  <a:avLst/>
                </a:prstGeom>
                <a:noFill/>
              </p:spPr>
              <p:txBody>
                <a:bodyPr wrap="square" lIns="0" tIns="0" rIns="0" bIns="0" rtlCol="0" anchor="ctr">
                  <a:noAutofit/>
                </a:bodyPr>
                <a:lstStyle/>
                <a:p>
                  <a:pPr>
                    <a:defRPr/>
                  </a:pPr>
                  <a:r>
                    <a:rPr lang="en-US" altLang="ko" sz="1400" b="1" dirty="0">
                      <a:solidFill>
                        <a:schemeClr val="bg1"/>
                      </a:solidFill>
                    </a:rPr>
                    <a:t>Once an approver has been added to a routing pool, the approver can view and access the document from their pending approval list as long as it is not locked to another approver.  True of False ?</a:t>
                  </a:r>
                  <a:endParaRPr lang="my" altLang="ko" b="1" dirty="0">
                    <a:solidFill>
                      <a:schemeClr val="bg1"/>
                    </a:solidFill>
                  </a:endParaRPr>
                </a:p>
              </p:txBody>
            </p:sp>
          </p:grpSp>
          <p:sp>
            <p:nvSpPr>
              <p:cNvPr id="35" name="TextBox 34"/>
              <p:cNvSpPr txBox="1"/>
              <p:nvPr/>
            </p:nvSpPr>
            <p:spPr>
              <a:xfrm>
                <a:off x="6586210" y="1550488"/>
                <a:ext cx="4724247" cy="1177396"/>
              </a:xfrm>
              <a:prstGeom prst="rect">
                <a:avLst/>
              </a:prstGeom>
              <a:noFill/>
            </p:spPr>
            <p:txBody>
              <a:bodyPr wrap="square" lIns="0" tIns="0" rIns="0" bIns="0" rtlCol="0" anchor="ctr">
                <a:noAutofit/>
              </a:bodyPr>
              <a:lstStyle/>
              <a:p>
                <a:r>
                  <a:rPr lang="en-US" sz="2000" b="1" dirty="0">
                    <a:solidFill>
                      <a:schemeClr val="bg1"/>
                    </a:solidFill>
                  </a:rPr>
                  <a:t>True, the document pending approval is immediately available to the added approver.</a:t>
                </a:r>
              </a:p>
            </p:txBody>
          </p:sp>
        </p:grpSp>
      </p:grpSp>
      <p:sp>
        <p:nvSpPr>
          <p:cNvPr id="10" name="Rectangle 9"/>
          <p:cNvSpPr/>
          <p:nvPr/>
        </p:nvSpPr>
        <p:spPr>
          <a:xfrm>
            <a:off x="607320" y="1674105"/>
            <a:ext cx="5027984" cy="1077218"/>
          </a:xfrm>
          <a:prstGeom prst="rect">
            <a:avLst/>
          </a:prstGeom>
        </p:spPr>
        <p:txBody>
          <a:bodyPr wrap="square">
            <a:spAutoFit/>
          </a:bodyPr>
          <a:lstStyle/>
          <a:p>
            <a:r>
              <a:rPr lang="en-US" sz="1600" b="1" dirty="0">
                <a:solidFill>
                  <a:schemeClr val="bg1"/>
                </a:solidFill>
              </a:rPr>
              <a:t>When a user has exceeded the number of allowed login attempts but they know their password, what should an administrator do to allow them to access E2?</a:t>
            </a:r>
            <a:endParaRPr lang="my" altLang="ko" sz="1600" b="1" dirty="0">
              <a:solidFill>
                <a:schemeClr val="bg1"/>
              </a:solidFill>
            </a:endParaRPr>
          </a:p>
        </p:txBody>
      </p:sp>
      <p:sp>
        <p:nvSpPr>
          <p:cNvPr id="38" name="TextBox 37"/>
          <p:cNvSpPr txBox="1"/>
          <p:nvPr/>
        </p:nvSpPr>
        <p:spPr>
          <a:xfrm>
            <a:off x="639918" y="4033996"/>
            <a:ext cx="4995386" cy="1027020"/>
          </a:xfrm>
          <a:prstGeom prst="rect">
            <a:avLst/>
          </a:prstGeom>
          <a:noFill/>
        </p:spPr>
        <p:txBody>
          <a:bodyPr wrap="square" lIns="0" tIns="0" rIns="0" bIns="0" rtlCol="0" anchor="ctr">
            <a:noAutofit/>
          </a:bodyPr>
          <a:lstStyle/>
          <a:p>
            <a:pPr>
              <a:defRPr/>
            </a:pPr>
            <a:r>
              <a:rPr lang="en-US" altLang="ko" sz="1600" b="1" dirty="0">
                <a:solidFill>
                  <a:schemeClr val="bg1"/>
                </a:solidFill>
              </a:rPr>
              <a:t>What functionality can be used to add an approver to multiple pools at the same time?</a:t>
            </a:r>
            <a:endParaRPr lang="my" altLang="ko" sz="1600" b="1" dirty="0">
              <a:solidFill>
                <a:schemeClr val="bg1"/>
              </a:solidFill>
            </a:endParaRPr>
          </a:p>
        </p:txBody>
      </p:sp>
    </p:spTree>
    <p:custDataLst>
      <p:tags r:id="rId1"/>
    </p:custDataLst>
    <p:extLst>
      <p:ext uri="{BB962C8B-B14F-4D97-AF65-F5344CB8AC3E}">
        <p14:creationId xmlns:p14="http://schemas.microsoft.com/office/powerpoint/2010/main" val="1320997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br>
              <a:rPr lang="en-US" dirty="0"/>
            </a:br>
            <a:r>
              <a:rPr lang="en-US" sz="2800" dirty="0">
                <a:solidFill>
                  <a:srgbClr val="7F7F7F"/>
                </a:solidFill>
              </a:rPr>
              <a:t>Administer Users</a:t>
            </a:r>
          </a:p>
        </p:txBody>
      </p:sp>
      <p:sp>
        <p:nvSpPr>
          <p:cNvPr id="14" name="Footer Placeholder 8"/>
          <p:cNvSpPr>
            <a:spLocks noGrp="1"/>
          </p:cNvSpPr>
          <p:nvPr>
            <p:ph type="ftr" sz="quarter" idx="11"/>
          </p:nvPr>
        </p:nvSpPr>
        <p:spPr/>
        <p:txBody>
          <a:bodyPr/>
          <a:lstStyle/>
          <a:p>
            <a:r>
              <a:rPr lang="en-US" dirty="0"/>
              <a:t>© 2022 CW Government Travel, Inc     </a:t>
            </a:r>
          </a:p>
        </p:txBody>
      </p:sp>
      <p:sp>
        <p:nvSpPr>
          <p:cNvPr id="4" name="Slide Number Placeholder 3"/>
          <p:cNvSpPr>
            <a:spLocks noGrp="1"/>
          </p:cNvSpPr>
          <p:nvPr>
            <p:ph type="sldNum" sz="quarter" idx="12"/>
          </p:nvPr>
        </p:nvSpPr>
        <p:spPr/>
        <p:txBody>
          <a:bodyPr/>
          <a:lstStyle/>
          <a:p>
            <a:fld id="{4C6B7127-9F77-471E-BA61-1540CB2C57B2}" type="slidenum">
              <a:rPr lang="en-GB" smtClean="0"/>
              <a:pPr/>
              <a:t>47</a:t>
            </a:fld>
            <a:endParaRPr lang="en-GB" dirty="0"/>
          </a:p>
        </p:txBody>
      </p:sp>
      <p:grpSp>
        <p:nvGrpSpPr>
          <p:cNvPr id="7" name="Group 6"/>
          <p:cNvGrpSpPr/>
          <p:nvPr/>
        </p:nvGrpSpPr>
        <p:grpSpPr>
          <a:xfrm>
            <a:off x="518620" y="1650509"/>
            <a:ext cx="11169541" cy="4583377"/>
            <a:chOff x="1008972" y="1539842"/>
            <a:chExt cx="10167457" cy="5254471"/>
          </a:xfrm>
        </p:grpSpPr>
        <p:grpSp>
          <p:nvGrpSpPr>
            <p:cNvPr id="6" name="Group 5"/>
            <p:cNvGrpSpPr/>
            <p:nvPr/>
          </p:nvGrpSpPr>
          <p:grpSpPr>
            <a:xfrm>
              <a:off x="1029025" y="1539842"/>
              <a:ext cx="10133949" cy="1194703"/>
              <a:chOff x="1143000" y="1539842"/>
              <a:chExt cx="10133949" cy="1194703"/>
            </a:xfrm>
          </p:grpSpPr>
          <p:grpSp>
            <p:nvGrpSpPr>
              <p:cNvPr id="5" name="Group 4"/>
              <p:cNvGrpSpPr/>
              <p:nvPr/>
            </p:nvGrpSpPr>
            <p:grpSpPr>
              <a:xfrm>
                <a:off x="1143000" y="1539842"/>
                <a:ext cx="4727948" cy="1194703"/>
                <a:chOff x="6172200" y="1815983"/>
                <a:chExt cx="4800599" cy="1438313"/>
              </a:xfrm>
            </p:grpSpPr>
            <p:sp>
              <p:nvSpPr>
                <p:cNvPr id="9" name="Rounded Rectangle 8"/>
                <p:cNvSpPr/>
                <p:nvPr/>
              </p:nvSpPr>
              <p:spPr bwMode="auto">
                <a:xfrm>
                  <a:off x="6172200" y="1828799"/>
                  <a:ext cx="4800599"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 name="TextBox 2"/>
                <p:cNvSpPr txBox="1"/>
                <p:nvPr/>
              </p:nvSpPr>
              <p:spPr>
                <a:xfrm>
                  <a:off x="6233822" y="1815983"/>
                  <a:ext cx="4647224" cy="1417476"/>
                </a:xfrm>
                <a:prstGeom prst="rect">
                  <a:avLst/>
                </a:prstGeom>
                <a:noFill/>
              </p:spPr>
              <p:txBody>
                <a:bodyPr wrap="square" lIns="0" tIns="0" rIns="0" bIns="0" rtlCol="0" anchor="ctr">
                  <a:noAutofit/>
                </a:bodyPr>
                <a:lstStyle/>
                <a:p>
                  <a:endParaRPr lang="en-US" sz="1600" b="1" dirty="0">
                    <a:solidFill>
                      <a:schemeClr val="bg1"/>
                    </a:solidFill>
                  </a:endParaRPr>
                </a:p>
              </p:txBody>
            </p:sp>
          </p:grpSp>
          <p:grpSp>
            <p:nvGrpSpPr>
              <p:cNvPr id="11" name="Group 10"/>
              <p:cNvGrpSpPr/>
              <p:nvPr/>
            </p:nvGrpSpPr>
            <p:grpSpPr>
              <a:xfrm>
                <a:off x="6415580" y="1539842"/>
                <a:ext cx="4861369" cy="1194703"/>
                <a:chOff x="6172200" y="1815983"/>
                <a:chExt cx="4800600" cy="1438313"/>
              </a:xfrm>
            </p:grpSpPr>
            <p:sp>
              <p:nvSpPr>
                <p:cNvPr id="12" name="Rounded Rectangle 11"/>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13" name="TextBox 12"/>
                <p:cNvSpPr txBox="1"/>
                <p:nvPr/>
              </p:nvSpPr>
              <p:spPr>
                <a:xfrm>
                  <a:off x="6287806" y="1815983"/>
                  <a:ext cx="4684994" cy="1417476"/>
                </a:xfrm>
                <a:prstGeom prst="rect">
                  <a:avLst/>
                </a:prstGeom>
                <a:noFill/>
              </p:spPr>
              <p:txBody>
                <a:bodyPr wrap="square" lIns="0" tIns="0" rIns="0" bIns="0" rtlCol="0" anchor="ctr">
                  <a:noAutofit/>
                </a:bodyPr>
                <a:lstStyle/>
                <a:p>
                  <a:r>
                    <a:rPr lang="en-US" sz="2000" b="1" dirty="0">
                      <a:solidFill>
                        <a:schemeClr val="bg1"/>
                      </a:solidFill>
                    </a:rPr>
                    <a:t> Unlock.  This will provide additional attempts for the user to log in.</a:t>
                  </a:r>
                </a:p>
              </p:txBody>
            </p:sp>
          </p:grpSp>
        </p:grpSp>
        <p:grpSp>
          <p:nvGrpSpPr>
            <p:cNvPr id="15" name="Group 14"/>
            <p:cNvGrpSpPr/>
            <p:nvPr/>
          </p:nvGrpSpPr>
          <p:grpSpPr>
            <a:xfrm>
              <a:off x="1029025" y="2893098"/>
              <a:ext cx="10133950" cy="1194703"/>
              <a:chOff x="1143000" y="1539842"/>
              <a:chExt cx="10133950" cy="1194703"/>
            </a:xfrm>
          </p:grpSpPr>
          <p:grpSp>
            <p:nvGrpSpPr>
              <p:cNvPr id="18" name="Group 17"/>
              <p:cNvGrpSpPr/>
              <p:nvPr/>
            </p:nvGrpSpPr>
            <p:grpSpPr>
              <a:xfrm>
                <a:off x="1143000" y="1539842"/>
                <a:ext cx="4727949" cy="1194703"/>
                <a:chOff x="6172200" y="1815983"/>
                <a:chExt cx="4800600" cy="1438313"/>
              </a:xfrm>
            </p:grpSpPr>
            <p:sp>
              <p:nvSpPr>
                <p:cNvPr id="22" name="Rounded Rectangle 21"/>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3" name="TextBox 22"/>
                <p:cNvSpPr txBox="1"/>
                <p:nvPr/>
              </p:nvSpPr>
              <p:spPr>
                <a:xfrm>
                  <a:off x="6263952" y="1815983"/>
                  <a:ext cx="4617096" cy="1417476"/>
                </a:xfrm>
                <a:prstGeom prst="rect">
                  <a:avLst/>
                </a:prstGeom>
                <a:noFill/>
              </p:spPr>
              <p:txBody>
                <a:bodyPr wrap="square" lIns="0" tIns="0" rIns="0" bIns="0" rtlCol="0" anchor="ctr">
                  <a:noAutofit/>
                </a:bodyPr>
                <a:lstStyle/>
                <a:p>
                  <a:pPr>
                    <a:defRPr/>
                  </a:pPr>
                  <a:r>
                    <a:rPr lang="en-US" sz="1500" b="1" dirty="0">
                      <a:solidFill>
                        <a:schemeClr val="bg1"/>
                      </a:solidFill>
                    </a:rPr>
                    <a:t>If a user forgets their password, what button in their user settings can </a:t>
                  </a:r>
                  <a:r>
                    <a:rPr lang="en-US" altLang="ko" sz="1500" b="1" dirty="0">
                      <a:solidFill>
                        <a:schemeClr val="bg1"/>
                      </a:solidFill>
                    </a:rPr>
                    <a:t>an administrator click to generate an email so the user can reset their password?</a:t>
                  </a:r>
                  <a:endParaRPr lang="my" altLang="ko" sz="1500" b="1" dirty="0">
                    <a:solidFill>
                      <a:schemeClr val="bg1"/>
                    </a:solidFill>
                  </a:endParaRPr>
                </a:p>
              </p:txBody>
            </p:sp>
          </p:grpSp>
          <p:grpSp>
            <p:nvGrpSpPr>
              <p:cNvPr id="19" name="Group 18"/>
              <p:cNvGrpSpPr/>
              <p:nvPr/>
            </p:nvGrpSpPr>
            <p:grpSpPr>
              <a:xfrm>
                <a:off x="6415580" y="1539842"/>
                <a:ext cx="4861370" cy="1194703"/>
                <a:chOff x="6172200" y="1815983"/>
                <a:chExt cx="4800601" cy="1438313"/>
              </a:xfrm>
            </p:grpSpPr>
            <p:sp>
              <p:nvSpPr>
                <p:cNvPr id="20" name="Rounded Rectangle 19"/>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1" name="TextBox 20"/>
                <p:cNvSpPr txBox="1"/>
                <p:nvPr/>
              </p:nvSpPr>
              <p:spPr>
                <a:xfrm>
                  <a:off x="6287807" y="1815983"/>
                  <a:ext cx="4684994" cy="1417476"/>
                </a:xfrm>
                <a:prstGeom prst="rect">
                  <a:avLst/>
                </a:prstGeom>
                <a:noFill/>
              </p:spPr>
              <p:txBody>
                <a:bodyPr wrap="square" lIns="0" tIns="0" rIns="0" bIns="0" rtlCol="0" anchor="ctr">
                  <a:noAutofit/>
                </a:bodyPr>
                <a:lstStyle/>
                <a:p>
                  <a:r>
                    <a:rPr lang="en-US" sz="2000" b="1" dirty="0">
                      <a:solidFill>
                        <a:schemeClr val="bg1"/>
                      </a:solidFill>
                    </a:rPr>
                    <a:t>Initialize User.  This will send a new user email to the member.</a:t>
                  </a:r>
                </a:p>
              </p:txBody>
            </p:sp>
          </p:grpSp>
        </p:grpSp>
        <p:grpSp>
          <p:nvGrpSpPr>
            <p:cNvPr id="24" name="Group 23"/>
            <p:cNvGrpSpPr/>
            <p:nvPr/>
          </p:nvGrpSpPr>
          <p:grpSpPr>
            <a:xfrm>
              <a:off x="1029025" y="4246354"/>
              <a:ext cx="10133950" cy="1194704"/>
              <a:chOff x="1143000" y="1539842"/>
              <a:chExt cx="10133950" cy="1194704"/>
            </a:xfrm>
          </p:grpSpPr>
          <p:sp>
            <p:nvSpPr>
              <p:cNvPr id="29" name="Rounded Rectangle 28"/>
              <p:cNvSpPr/>
              <p:nvPr/>
            </p:nvSpPr>
            <p:spPr bwMode="auto">
              <a:xfrm>
                <a:off x="1143000" y="1550488"/>
                <a:ext cx="4727949" cy="1184058"/>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grpSp>
            <p:nvGrpSpPr>
              <p:cNvPr id="26" name="Group 25"/>
              <p:cNvGrpSpPr/>
              <p:nvPr/>
            </p:nvGrpSpPr>
            <p:grpSpPr>
              <a:xfrm>
                <a:off x="6415580" y="1539842"/>
                <a:ext cx="4861370" cy="1194703"/>
                <a:chOff x="6172200" y="1815983"/>
                <a:chExt cx="4800601" cy="1438313"/>
              </a:xfrm>
            </p:grpSpPr>
            <p:sp>
              <p:nvSpPr>
                <p:cNvPr id="27" name="Rounded Rectangle 26"/>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28" name="TextBox 27"/>
                <p:cNvSpPr txBox="1"/>
                <p:nvPr/>
              </p:nvSpPr>
              <p:spPr>
                <a:xfrm>
                  <a:off x="6287807" y="1815983"/>
                  <a:ext cx="4684994" cy="1417476"/>
                </a:xfrm>
                <a:prstGeom prst="rect">
                  <a:avLst/>
                </a:prstGeom>
                <a:noFill/>
              </p:spPr>
              <p:txBody>
                <a:bodyPr wrap="square" lIns="0" tIns="0" rIns="0" bIns="0" rtlCol="0" anchor="ctr">
                  <a:noAutofit/>
                </a:bodyPr>
                <a:lstStyle/>
                <a:p>
                  <a:r>
                    <a:rPr lang="en-US" sz="2000" b="1" dirty="0">
                      <a:solidFill>
                        <a:schemeClr val="bg1"/>
                      </a:solidFill>
                    </a:rPr>
                    <a:t>Routing Pools – Edit Membership can be used to add or remove an approver from multiple pools at the same time.</a:t>
                  </a:r>
                </a:p>
              </p:txBody>
            </p:sp>
          </p:grpSp>
        </p:grpSp>
        <p:grpSp>
          <p:nvGrpSpPr>
            <p:cNvPr id="31" name="Group 30"/>
            <p:cNvGrpSpPr/>
            <p:nvPr/>
          </p:nvGrpSpPr>
          <p:grpSpPr>
            <a:xfrm>
              <a:off x="1008972" y="5599609"/>
              <a:ext cx="10167457" cy="1194704"/>
              <a:chOff x="1143000" y="1539842"/>
              <a:chExt cx="10167457" cy="1194704"/>
            </a:xfrm>
          </p:grpSpPr>
          <p:grpSp>
            <p:nvGrpSpPr>
              <p:cNvPr id="32" name="Group 31"/>
              <p:cNvGrpSpPr/>
              <p:nvPr/>
            </p:nvGrpSpPr>
            <p:grpSpPr>
              <a:xfrm>
                <a:off x="1143000" y="1539842"/>
                <a:ext cx="4727949" cy="1194703"/>
                <a:chOff x="6172200" y="1815983"/>
                <a:chExt cx="4800600" cy="1438313"/>
              </a:xfrm>
            </p:grpSpPr>
            <p:sp>
              <p:nvSpPr>
                <p:cNvPr id="36" name="Rounded Rectangle 35"/>
                <p:cNvSpPr/>
                <p:nvPr/>
              </p:nvSpPr>
              <p:spPr bwMode="auto">
                <a:xfrm>
                  <a:off x="6172200" y="1828799"/>
                  <a:ext cx="4800600" cy="1425497"/>
                </a:xfrm>
                <a:prstGeom prst="roundRect">
                  <a:avLst>
                    <a:gd name="adj" fmla="val 20257"/>
                  </a:avLst>
                </a:prstGeom>
                <a:solidFill>
                  <a:srgbClr val="00467F"/>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7" name="TextBox 36"/>
                <p:cNvSpPr txBox="1"/>
                <p:nvPr/>
              </p:nvSpPr>
              <p:spPr>
                <a:xfrm>
                  <a:off x="6254183" y="1815983"/>
                  <a:ext cx="4647224" cy="1417476"/>
                </a:xfrm>
                <a:prstGeom prst="rect">
                  <a:avLst/>
                </a:prstGeom>
                <a:noFill/>
              </p:spPr>
              <p:txBody>
                <a:bodyPr wrap="square" lIns="0" tIns="0" rIns="0" bIns="0" rtlCol="0" anchor="ctr">
                  <a:noAutofit/>
                </a:bodyPr>
                <a:lstStyle/>
                <a:p>
                  <a:pPr>
                    <a:defRPr/>
                  </a:pPr>
                  <a:r>
                    <a:rPr lang="en-US" altLang="ko" sz="1400" b="1" dirty="0">
                      <a:solidFill>
                        <a:schemeClr val="bg1"/>
                      </a:solidFill>
                    </a:rPr>
                    <a:t>Once an approver has been added to a routing pool, the approver can view and access the document from their pending approval list as long as it is not locked to another approver.  True of False ?</a:t>
                  </a:r>
                  <a:endParaRPr lang="my" altLang="ko" b="1" dirty="0">
                    <a:solidFill>
                      <a:schemeClr val="bg1"/>
                    </a:solidFill>
                  </a:endParaRPr>
                </a:p>
              </p:txBody>
            </p:sp>
          </p:grpSp>
          <p:grpSp>
            <p:nvGrpSpPr>
              <p:cNvPr id="33" name="Group 32"/>
              <p:cNvGrpSpPr/>
              <p:nvPr/>
            </p:nvGrpSpPr>
            <p:grpSpPr>
              <a:xfrm>
                <a:off x="6415581" y="1550488"/>
                <a:ext cx="4894876" cy="1184058"/>
                <a:chOff x="6172200" y="1828799"/>
                <a:chExt cx="4833688" cy="1425497"/>
              </a:xfrm>
            </p:grpSpPr>
            <p:sp>
              <p:nvSpPr>
                <p:cNvPr id="34" name="Rounded Rectangle 33"/>
                <p:cNvSpPr/>
                <p:nvPr/>
              </p:nvSpPr>
              <p:spPr bwMode="auto">
                <a:xfrm>
                  <a:off x="6172200" y="1828799"/>
                  <a:ext cx="4800600" cy="1425497"/>
                </a:xfrm>
                <a:prstGeom prst="roundRect">
                  <a:avLst>
                    <a:gd name="adj" fmla="val 20257"/>
                  </a:avLst>
                </a:prstGeom>
                <a:solidFill>
                  <a:schemeClr val="accent1"/>
                </a:solidFill>
                <a:ln w="381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endParaRPr lang="en-US" sz="1600" b="1" dirty="0">
                    <a:solidFill>
                      <a:srgbClr val="7F7F7F"/>
                    </a:solidFill>
                  </a:endParaRPr>
                </a:p>
              </p:txBody>
            </p:sp>
            <p:sp>
              <p:nvSpPr>
                <p:cNvPr id="35" name="TextBox 34"/>
                <p:cNvSpPr txBox="1"/>
                <p:nvPr/>
              </p:nvSpPr>
              <p:spPr>
                <a:xfrm>
                  <a:off x="6340696" y="1828799"/>
                  <a:ext cx="4665192" cy="1417475"/>
                </a:xfrm>
                <a:prstGeom prst="rect">
                  <a:avLst/>
                </a:prstGeom>
                <a:noFill/>
              </p:spPr>
              <p:txBody>
                <a:bodyPr wrap="square" lIns="0" tIns="0" rIns="0" bIns="0" rtlCol="0" anchor="ctr">
                  <a:noAutofit/>
                </a:bodyPr>
                <a:lstStyle/>
                <a:p>
                  <a:r>
                    <a:rPr lang="en-US" sz="2000" b="1" dirty="0">
                      <a:solidFill>
                        <a:schemeClr val="bg1"/>
                      </a:solidFill>
                    </a:rPr>
                    <a:t>True, the document pending approval is immediately available to the added approver.</a:t>
                  </a:r>
                </a:p>
              </p:txBody>
            </p:sp>
          </p:grpSp>
        </p:grpSp>
      </p:grpSp>
      <p:sp>
        <p:nvSpPr>
          <p:cNvPr id="10" name="Rectangle 9"/>
          <p:cNvSpPr/>
          <p:nvPr/>
        </p:nvSpPr>
        <p:spPr>
          <a:xfrm>
            <a:off x="607320" y="1674105"/>
            <a:ext cx="5027984" cy="1077218"/>
          </a:xfrm>
          <a:prstGeom prst="rect">
            <a:avLst/>
          </a:prstGeom>
        </p:spPr>
        <p:txBody>
          <a:bodyPr wrap="square">
            <a:spAutoFit/>
          </a:bodyPr>
          <a:lstStyle/>
          <a:p>
            <a:r>
              <a:rPr lang="en-US" sz="1600" b="1" dirty="0">
                <a:solidFill>
                  <a:schemeClr val="bg1"/>
                </a:solidFill>
              </a:rPr>
              <a:t>When a user has exceeded the number of allowed login attempts but they know their password, what should an administrator do to allow them to access E2?</a:t>
            </a:r>
            <a:endParaRPr lang="my" altLang="ko" sz="1600" b="1" dirty="0">
              <a:solidFill>
                <a:schemeClr val="bg1"/>
              </a:solidFill>
            </a:endParaRPr>
          </a:p>
        </p:txBody>
      </p:sp>
      <p:sp>
        <p:nvSpPr>
          <p:cNvPr id="38" name="TextBox 37"/>
          <p:cNvSpPr txBox="1"/>
          <p:nvPr/>
        </p:nvSpPr>
        <p:spPr>
          <a:xfrm>
            <a:off x="639918" y="4033996"/>
            <a:ext cx="4995386" cy="1027020"/>
          </a:xfrm>
          <a:prstGeom prst="rect">
            <a:avLst/>
          </a:prstGeom>
          <a:noFill/>
        </p:spPr>
        <p:txBody>
          <a:bodyPr wrap="square" lIns="0" tIns="0" rIns="0" bIns="0" rtlCol="0" anchor="ctr">
            <a:noAutofit/>
          </a:bodyPr>
          <a:lstStyle/>
          <a:p>
            <a:pPr>
              <a:defRPr/>
            </a:pPr>
            <a:r>
              <a:rPr lang="en-US" altLang="ko" sz="1600" b="1" dirty="0">
                <a:solidFill>
                  <a:schemeClr val="bg1"/>
                </a:solidFill>
              </a:rPr>
              <a:t>What functionality can be used to add an approver to multiple pools at the same time?</a:t>
            </a:r>
            <a:endParaRPr lang="my" altLang="ko" sz="1600" b="1" dirty="0">
              <a:solidFill>
                <a:schemeClr val="bg1"/>
              </a:solidFill>
            </a:endParaRPr>
          </a:p>
        </p:txBody>
      </p:sp>
    </p:spTree>
    <p:custDataLst>
      <p:tags r:id="rId1"/>
    </p:custDataLst>
    <p:extLst>
      <p:ext uri="{BB962C8B-B14F-4D97-AF65-F5344CB8AC3E}">
        <p14:creationId xmlns:p14="http://schemas.microsoft.com/office/powerpoint/2010/main" val="2544873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8000" dirty="0"/>
              <a:t>Reports</a:t>
            </a:r>
            <a:r>
              <a:rPr lang="en-US" dirty="0"/>
              <a:t/>
            </a:r>
            <a:br>
              <a:rPr lang="en-US" dirty="0"/>
            </a:br>
            <a:endParaRPr lang="en-US" dirty="0"/>
          </a:p>
        </p:txBody>
      </p:sp>
      <p:sp>
        <p:nvSpPr>
          <p:cNvPr id="13" name="Footer Placeholder 7"/>
          <p:cNvSpPr>
            <a:spLocks noGrp="1"/>
          </p:cNvSpPr>
          <p:nvPr>
            <p:ph type="ftr" sz="quarter" idx="11"/>
          </p:nvPr>
        </p:nvSpPr>
        <p:spPr/>
        <p:txBody>
          <a:bodyPr/>
          <a:lstStyle/>
          <a:p>
            <a:r>
              <a:rPr lang="en-US" dirty="0">
                <a:solidFill>
                  <a:schemeClr val="bg1"/>
                </a:solidFill>
              </a:rPr>
              <a:t>© 2022 CW Government Travel, Inc     </a:t>
            </a:r>
          </a:p>
        </p:txBody>
      </p:sp>
      <p:sp>
        <p:nvSpPr>
          <p:cNvPr id="5" name="Slide Number Placeholder 4"/>
          <p:cNvSpPr>
            <a:spLocks noGrp="1"/>
          </p:cNvSpPr>
          <p:nvPr>
            <p:ph type="sldNum" sz="quarter" idx="12"/>
          </p:nvPr>
        </p:nvSpPr>
        <p:spPr/>
        <p:txBody>
          <a:bodyPr/>
          <a:lstStyle/>
          <a:p>
            <a:fld id="{4C6B7127-9F77-471E-BA61-1540CB2C57B2}" type="slidenum">
              <a:rPr lang="en-GB" smtClean="0">
                <a:solidFill>
                  <a:schemeClr val="bg1"/>
                </a:solidFill>
              </a:rPr>
              <a:pPr/>
              <a:t>48</a:t>
            </a:fld>
            <a:endParaRPr lang="en-GB" dirty="0">
              <a:solidFill>
                <a:schemeClr val="bg1"/>
              </a:solidFill>
            </a:endParaRPr>
          </a:p>
        </p:txBody>
      </p:sp>
    </p:spTree>
    <p:custDataLst>
      <p:tags r:id="rId1"/>
    </p:custDataLst>
    <p:extLst>
      <p:ext uri="{BB962C8B-B14F-4D97-AF65-F5344CB8AC3E}">
        <p14:creationId xmlns:p14="http://schemas.microsoft.com/office/powerpoint/2010/main" val="322928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130" y="363743"/>
            <a:ext cx="10543032" cy="843519"/>
          </a:xfrm>
        </p:spPr>
        <p:txBody>
          <a:bodyPr anchor="ctr"/>
          <a:lstStyle/>
          <a:p>
            <a:r>
              <a:rPr lang="en-US" sz="4000" dirty="0"/>
              <a:t>Administer Users</a:t>
            </a:r>
          </a:p>
        </p:txBody>
      </p:sp>
      <p:sp>
        <p:nvSpPr>
          <p:cNvPr id="6" name="Footer Placeholder 5"/>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4</a:t>
            </a:fld>
            <a:endParaRPr lang="en-US" noProof="0" dirty="0"/>
          </a:p>
        </p:txBody>
      </p:sp>
      <p:sp>
        <p:nvSpPr>
          <p:cNvPr id="3" name="Content Placeholder 2"/>
          <p:cNvSpPr>
            <a:spLocks noGrp="1"/>
          </p:cNvSpPr>
          <p:nvPr>
            <p:ph sz="quarter" idx="13"/>
          </p:nvPr>
        </p:nvSpPr>
        <p:spPr>
          <a:xfrm>
            <a:off x="499393" y="1207262"/>
            <a:ext cx="11188769" cy="4582803"/>
          </a:xfrm>
        </p:spPr>
        <p:txBody>
          <a:bodyPr anchor="ctr"/>
          <a:lstStyle/>
          <a:p>
            <a:pPr marL="265176" indent="-265176">
              <a:lnSpc>
                <a:spcPct val="100000"/>
              </a:lnSpc>
              <a:spcBef>
                <a:spcPts val="1200"/>
              </a:spcBef>
              <a:spcAft>
                <a:spcPts val="1200"/>
              </a:spcAft>
            </a:pPr>
            <a:r>
              <a:rPr lang="en-US" sz="2200" dirty="0"/>
              <a:t>Administer Users allows approvers (or other users) that have been provided the permissions to view a user’s settings.</a:t>
            </a:r>
          </a:p>
          <a:p>
            <a:pPr marL="265176" indent="-265176">
              <a:lnSpc>
                <a:spcPct val="100000"/>
              </a:lnSpc>
              <a:spcBef>
                <a:spcPts val="1200"/>
              </a:spcBef>
              <a:spcAft>
                <a:spcPts val="1200"/>
              </a:spcAft>
            </a:pPr>
            <a:r>
              <a:rPr lang="en-US" sz="2200" dirty="0"/>
              <a:t>Administer Users functionality is used to search for existing users, modify user settings, move users to another minor customer, and unlock or initialize accounts.</a:t>
            </a:r>
          </a:p>
          <a:p>
            <a:pPr marL="265176" indent="-265176">
              <a:lnSpc>
                <a:spcPct val="100000"/>
              </a:lnSpc>
              <a:spcBef>
                <a:spcPts val="1200"/>
              </a:spcBef>
              <a:spcAft>
                <a:spcPts val="1200"/>
              </a:spcAft>
            </a:pPr>
            <a:r>
              <a:rPr lang="en-US" sz="2200" dirty="0"/>
              <a:t>USCG will have a feed from the HR system to E2 to create profiles.  Each time someone joins USCG, Direct Access will send over a profile load to E2 on a regularly scheduled basis. </a:t>
            </a:r>
          </a:p>
        </p:txBody>
      </p:sp>
    </p:spTree>
    <p:custDataLst>
      <p:tags r:id="rId1"/>
    </p:custDataLst>
    <p:extLst>
      <p:ext uri="{BB962C8B-B14F-4D97-AF65-F5344CB8AC3E}">
        <p14:creationId xmlns:p14="http://schemas.microsoft.com/office/powerpoint/2010/main" val="2432117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Reports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dirty="0">
              <a:ln>
                <a:noFill/>
              </a:ln>
              <a:effectLst/>
              <a:uLnTx/>
              <a:uFillTx/>
              <a:latin typeface="Arial"/>
              <a:ea typeface="+mn-ea"/>
              <a:cs typeface="+mn-cs"/>
            </a:endParaRPr>
          </a:p>
        </p:txBody>
      </p:sp>
      <p:sp>
        <p:nvSpPr>
          <p:cNvPr id="7" name="Content Placeholder 6"/>
          <p:cNvSpPr>
            <a:spLocks noGrp="1"/>
          </p:cNvSpPr>
          <p:nvPr>
            <p:ph sz="quarter" idx="13"/>
          </p:nvPr>
        </p:nvSpPr>
        <p:spPr>
          <a:xfrm>
            <a:off x="502920" y="1463040"/>
            <a:ext cx="11271647" cy="4582803"/>
          </a:xfrm>
        </p:spPr>
        <p:txBody>
          <a:bodyPr/>
          <a:lstStyle/>
          <a:p>
            <a:pPr marL="0" indent="0">
              <a:buNone/>
            </a:pPr>
            <a:r>
              <a:rPr lang="en-US" b="1" dirty="0"/>
              <a:t>E2 provides a comprehensive report package.</a:t>
            </a:r>
            <a:br>
              <a:rPr lang="en-US" b="1" dirty="0"/>
            </a:br>
            <a:r>
              <a:rPr lang="en-US" b="1" dirty="0"/>
              <a:t/>
            </a:r>
            <a:br>
              <a:rPr lang="en-US" b="1" dirty="0"/>
            </a:br>
            <a:r>
              <a:rPr lang="en-US" b="1" dirty="0"/>
              <a:t>A list of all reports the user has access to are displayed on the Reports tab.</a:t>
            </a:r>
            <a:br>
              <a:rPr lang="en-US" b="1" dirty="0"/>
            </a:br>
            <a:r>
              <a:rPr lang="en-US" b="1" dirty="0"/>
              <a:t/>
            </a:r>
            <a:br>
              <a:rPr lang="en-US" b="1" dirty="0"/>
            </a:br>
            <a:r>
              <a:rPr lang="en-US" b="1" dirty="0"/>
              <a:t>All users can generate reports about their own travel.  Users that have been provided a higher level access, can run reports at various levels.  </a:t>
            </a:r>
          </a:p>
          <a:p>
            <a:pPr marL="0" indent="0">
              <a:buNone/>
            </a:pPr>
            <a:r>
              <a:rPr lang="en-US" b="1" dirty="0"/>
              <a:t/>
            </a:r>
            <a:br>
              <a:rPr lang="en-US" b="1" dirty="0"/>
            </a:br>
            <a:r>
              <a:rPr lang="en-US" b="1" dirty="0"/>
              <a:t>Users that are provided adhoc access in their user settings can create and generate ad hoc reports.</a:t>
            </a:r>
          </a:p>
          <a:p>
            <a:pPr marL="0" indent="0">
              <a:buNone/>
            </a:pPr>
            <a:r>
              <a:rPr lang="en-US" b="1" dirty="0"/>
              <a:t>  </a:t>
            </a:r>
            <a:br>
              <a:rPr lang="en-US" b="1" dirty="0"/>
            </a:br>
            <a:r>
              <a:rPr lang="en-US" b="1" dirty="0"/>
              <a:t>Users can also be provided access to the report scheduler in their user settings.</a:t>
            </a:r>
            <a:r>
              <a:rPr lang="en-US" dirty="0"/>
              <a:t/>
            </a:r>
            <a:br>
              <a:rPr lang="en-US" dirty="0"/>
            </a:br>
            <a:r>
              <a:rPr lang="en-US" dirty="0"/>
              <a:t/>
            </a:r>
            <a:br>
              <a:rPr lang="en-US" dirty="0"/>
            </a:br>
            <a:endParaRPr lang="en-US" dirty="0"/>
          </a:p>
        </p:txBody>
      </p:sp>
    </p:spTree>
    <p:custDataLst>
      <p:tags r:id="rId1"/>
    </p:custDataLst>
    <p:extLst>
      <p:ext uri="{BB962C8B-B14F-4D97-AF65-F5344CB8AC3E}">
        <p14:creationId xmlns:p14="http://schemas.microsoft.com/office/powerpoint/2010/main" val="3541516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5" name="Content Placeholder 4"/>
          <p:cNvSpPr>
            <a:spLocks noGrp="1"/>
          </p:cNvSpPr>
          <p:nvPr>
            <p:ph sz="quarter" idx="13"/>
          </p:nvPr>
        </p:nvSpPr>
        <p:spPr/>
        <p:txBody>
          <a:bodyPr/>
          <a:lstStyle/>
          <a:p>
            <a:pPr indent="0">
              <a:buNone/>
            </a:pPr>
            <a:r>
              <a:rPr lang="en-US" b="1" dirty="0"/>
              <a:t>Access the E2 Knowledge Portal and search for Reports.   </a:t>
            </a:r>
          </a:p>
          <a:p>
            <a:pPr indent="0">
              <a:buNone/>
            </a:pPr>
            <a:endParaRPr lang="en-US" dirty="0"/>
          </a:p>
          <a:p>
            <a:pPr indent="0">
              <a:buNone/>
            </a:pPr>
            <a:r>
              <a:rPr lang="en-US" dirty="0"/>
              <a:t> </a:t>
            </a:r>
            <a:r>
              <a:rPr lang="en-US" b="1" dirty="0"/>
              <a:t>Access and review the Report Catalog.</a:t>
            </a:r>
          </a:p>
          <a:p>
            <a:pPr indent="0">
              <a:buNone/>
            </a:pPr>
            <a:r>
              <a:rPr lang="en-US" dirty="0"/>
              <a:t>   Review Table of Contents</a:t>
            </a:r>
          </a:p>
          <a:p>
            <a:pPr indent="0">
              <a:buNone/>
            </a:pPr>
            <a:r>
              <a:rPr lang="en-US" dirty="0"/>
              <a:t>   Access one of the reports and view available information for the report</a:t>
            </a:r>
          </a:p>
          <a:p>
            <a:pPr indent="0">
              <a:buNone/>
            </a:pPr>
            <a:endParaRPr lang="en-US" dirty="0"/>
          </a:p>
          <a:p>
            <a:pPr indent="0">
              <a:buNone/>
            </a:pPr>
            <a:r>
              <a:rPr lang="en-US" b="1" dirty="0"/>
              <a:t>Close out of the E2 Knowledge Portal and access the Reports tab.</a:t>
            </a:r>
          </a:p>
          <a:p>
            <a:pPr indent="0">
              <a:buNone/>
            </a:pPr>
            <a:r>
              <a:rPr lang="en-US" dirty="0"/>
              <a:t>	Review list of reports and search options available.</a:t>
            </a:r>
          </a:p>
          <a:p>
            <a:pPr indent="0">
              <a:buNone/>
            </a:pPr>
            <a:endParaRPr lang="en-US" dirty="0"/>
          </a:p>
          <a:p>
            <a:pPr indent="0">
              <a:buNone/>
            </a:pPr>
            <a:r>
              <a:rPr lang="en-US" b="1" dirty="0"/>
              <a:t>Generate several reports and options available to export, search and customize.</a:t>
            </a:r>
          </a:p>
          <a:p>
            <a:pPr marL="0" indent="0">
              <a:buNone/>
            </a:pPr>
            <a:endParaRPr lang="en-US" dirty="0"/>
          </a:p>
        </p:txBody>
      </p:sp>
    </p:spTree>
    <p:custDataLst>
      <p:tags r:id="rId1"/>
    </p:custDataLst>
    <p:extLst>
      <p:ext uri="{BB962C8B-B14F-4D97-AF65-F5344CB8AC3E}">
        <p14:creationId xmlns:p14="http://schemas.microsoft.com/office/powerpoint/2010/main" val="1394820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Report Categories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sp>
        <p:nvSpPr>
          <p:cNvPr id="10" name="Content Placeholder 9"/>
          <p:cNvSpPr>
            <a:spLocks noGrp="1"/>
          </p:cNvSpPr>
          <p:nvPr>
            <p:ph sz="quarter" idx="13"/>
          </p:nvPr>
        </p:nvSpPr>
        <p:spPr/>
        <p:txBody>
          <a:bodyPr/>
          <a:lstStyle/>
          <a:p>
            <a:pPr marL="0" indent="0">
              <a:spcBef>
                <a:spcPts val="1800"/>
              </a:spcBef>
              <a:buNone/>
            </a:pPr>
            <a:r>
              <a:rPr lang="en-US" b="1" dirty="0">
                <a:solidFill>
                  <a:srgbClr val="333F48"/>
                </a:solidFill>
              </a:rPr>
              <a:t>Reports are categorized by their purpose and the general type of information they provide.</a:t>
            </a:r>
          </a:p>
          <a:p>
            <a:pPr marL="0" indent="0">
              <a:spcBef>
                <a:spcPts val="1800"/>
              </a:spcBef>
              <a:buNone/>
            </a:pPr>
            <a:r>
              <a:rPr lang="en-US" b="1" dirty="0">
                <a:solidFill>
                  <a:srgbClr val="333F48"/>
                </a:solidFill>
              </a:rPr>
              <a:t>Each report is assigned a report Id that reflects the type of report. </a:t>
            </a:r>
          </a:p>
          <a:p>
            <a:pPr marL="0" indent="0">
              <a:buNone/>
            </a:pPr>
            <a:r>
              <a:rPr lang="en-US" dirty="0">
                <a:solidFill>
                  <a:srgbClr val="00467F"/>
                </a:solidFill>
              </a:rPr>
              <a:t>	</a:t>
            </a:r>
          </a:p>
          <a:p>
            <a:pPr marL="0" indent="0">
              <a:buNone/>
            </a:pPr>
            <a:endParaRPr lang="en-US" dirty="0"/>
          </a:p>
        </p:txBody>
      </p:sp>
      <p:graphicFrame>
        <p:nvGraphicFramePr>
          <p:cNvPr id="11" name="Table 10"/>
          <p:cNvGraphicFramePr>
            <a:graphicFrameLocks noGrp="1"/>
          </p:cNvGraphicFramePr>
          <p:nvPr/>
        </p:nvGraphicFramePr>
        <p:xfrm>
          <a:off x="499994" y="2590801"/>
          <a:ext cx="5275966" cy="2895599"/>
        </p:xfrm>
        <a:graphic>
          <a:graphicData uri="http://schemas.openxmlformats.org/drawingml/2006/table">
            <a:tbl>
              <a:tblPr firstRow="1" bandRow="1">
                <a:tableStyleId>{7DF18680-E054-41AD-8BC1-D1AEF772440D}</a:tableStyleId>
              </a:tblPr>
              <a:tblGrid>
                <a:gridCol w="1720390">
                  <a:extLst>
                    <a:ext uri="{9D8B030D-6E8A-4147-A177-3AD203B41FA5}">
                      <a16:colId xmlns:a16="http://schemas.microsoft.com/office/drawing/2014/main" val="20000"/>
                    </a:ext>
                  </a:extLst>
                </a:gridCol>
                <a:gridCol w="3555576">
                  <a:extLst>
                    <a:ext uri="{9D8B030D-6E8A-4147-A177-3AD203B41FA5}">
                      <a16:colId xmlns:a16="http://schemas.microsoft.com/office/drawing/2014/main" val="20001"/>
                    </a:ext>
                  </a:extLst>
                </a:gridCol>
              </a:tblGrid>
              <a:tr h="413657">
                <a:tc>
                  <a:txBody>
                    <a:bodyPr/>
                    <a:lstStyle/>
                    <a:p>
                      <a:r>
                        <a:rPr lang="en-US" sz="1600" dirty="0"/>
                        <a:t>Category Code</a:t>
                      </a:r>
                      <a:endParaRPr lang="en-US" sz="16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Description</a:t>
                      </a:r>
                      <a:endParaRPr lang="en-US" sz="16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13657">
                <a:tc>
                  <a:txBody>
                    <a:bodyPr/>
                    <a:lstStyle/>
                    <a:p>
                      <a:r>
                        <a:rPr lang="en-US" sz="1600" cap="none" spc="0" dirty="0">
                          <a:ln>
                            <a:noFill/>
                          </a:ln>
                          <a:effectLst/>
                        </a:rPr>
                        <a:t>DOC</a:t>
                      </a:r>
                      <a:endParaRPr lang="en-US" sz="1600" b="0" cap="none" spc="0" dirty="0">
                        <a:ln>
                          <a:noFill/>
                        </a:ln>
                        <a:solidFill>
                          <a:schemeClr val="accent1"/>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Documents</a:t>
                      </a:r>
                      <a:endParaRPr lang="en-US" sz="1600" b="0" cap="none" spc="0" dirty="0">
                        <a:ln>
                          <a:noFill/>
                        </a:ln>
                        <a:solidFill>
                          <a:schemeClr val="accent1"/>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413657">
                <a:tc>
                  <a:txBody>
                    <a:bodyPr/>
                    <a:lstStyle/>
                    <a:p>
                      <a:r>
                        <a:rPr lang="en-US" sz="1600" cap="none" spc="0" dirty="0">
                          <a:ln>
                            <a:noFill/>
                          </a:ln>
                          <a:effectLst/>
                        </a:rPr>
                        <a:t>FIN</a:t>
                      </a:r>
                      <a:endParaRPr lang="en-US" sz="1600" b="0" cap="none" spc="0" dirty="0">
                        <a:ln>
                          <a:noFill/>
                        </a:ln>
                        <a:solidFill>
                          <a:schemeClr val="accent1"/>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Financials</a:t>
                      </a:r>
                      <a:endParaRPr lang="en-US" sz="1600" b="0" cap="none" spc="0" dirty="0">
                        <a:ln>
                          <a:noFill/>
                        </a:ln>
                        <a:solidFill>
                          <a:schemeClr val="accent1"/>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13657">
                <a:tc>
                  <a:txBody>
                    <a:bodyPr/>
                    <a:lstStyle/>
                    <a:p>
                      <a:r>
                        <a:rPr lang="en-US" sz="1600" cap="none" spc="0" dirty="0">
                          <a:ln>
                            <a:noFill/>
                          </a:ln>
                          <a:effectLst/>
                        </a:rPr>
                        <a:t>HIS</a:t>
                      </a:r>
                      <a:endParaRPr lang="en-US" sz="1600" b="0" cap="none" spc="0" dirty="0">
                        <a:ln>
                          <a:noFill/>
                        </a:ln>
                        <a:solidFill>
                          <a:schemeClr val="accent1"/>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Configuration</a:t>
                      </a:r>
                      <a:r>
                        <a:rPr lang="en-US" sz="1600" cap="none" spc="0" baseline="0" dirty="0">
                          <a:ln>
                            <a:noFill/>
                          </a:ln>
                          <a:effectLst/>
                        </a:rPr>
                        <a:t> History (system/user)</a:t>
                      </a:r>
                      <a:endParaRPr lang="en-US" sz="1600" b="0" cap="none" spc="0" dirty="0">
                        <a:ln>
                          <a:noFill/>
                        </a:ln>
                        <a:solidFill>
                          <a:schemeClr val="accent1"/>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13657">
                <a:tc>
                  <a:txBody>
                    <a:bodyPr/>
                    <a:lstStyle/>
                    <a:p>
                      <a:r>
                        <a:rPr lang="en-US" sz="1600" cap="none" spc="0" dirty="0">
                          <a:ln>
                            <a:noFill/>
                          </a:ln>
                          <a:effectLst/>
                        </a:rPr>
                        <a:t>RES</a:t>
                      </a:r>
                      <a:endParaRPr lang="en-US" sz="1600" b="0" cap="none" spc="0" dirty="0">
                        <a:ln>
                          <a:noFill/>
                        </a:ln>
                        <a:solidFill>
                          <a:schemeClr val="accent1"/>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Reservations</a:t>
                      </a:r>
                      <a:endParaRPr lang="en-US" sz="1600" b="0" cap="none" spc="0" dirty="0">
                        <a:ln>
                          <a:noFill/>
                        </a:ln>
                        <a:solidFill>
                          <a:schemeClr val="accent1"/>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13657">
                <a:tc>
                  <a:txBody>
                    <a:bodyPr/>
                    <a:lstStyle/>
                    <a:p>
                      <a:r>
                        <a:rPr lang="en-US" sz="1600" cap="none" spc="0" dirty="0">
                          <a:ln>
                            <a:noFill/>
                          </a:ln>
                          <a:effectLst/>
                        </a:rPr>
                        <a:t>RTG</a:t>
                      </a:r>
                      <a:endParaRPr lang="en-US" sz="1600" b="0" cap="none" spc="0" dirty="0">
                        <a:ln>
                          <a:noFill/>
                        </a:ln>
                        <a:solidFill>
                          <a:schemeClr val="accent1"/>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Routing</a:t>
                      </a:r>
                      <a:endParaRPr lang="en-US" sz="1600" b="0" cap="none" spc="0" dirty="0">
                        <a:ln>
                          <a:noFill/>
                        </a:ln>
                        <a:solidFill>
                          <a:schemeClr val="accent1"/>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413657">
                <a:tc>
                  <a:txBody>
                    <a:bodyPr/>
                    <a:lstStyle/>
                    <a:p>
                      <a:r>
                        <a:rPr lang="en-US" sz="1600" cap="none" spc="0" dirty="0">
                          <a:ln>
                            <a:noFill/>
                          </a:ln>
                          <a:effectLst/>
                        </a:rPr>
                        <a:t>USR</a:t>
                      </a:r>
                      <a:endParaRPr lang="en-US" sz="1600" b="0" cap="none" spc="0" dirty="0">
                        <a:ln>
                          <a:noFill/>
                        </a:ln>
                        <a:solidFill>
                          <a:schemeClr val="accent1"/>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cap="none" spc="0" dirty="0">
                          <a:ln>
                            <a:noFill/>
                          </a:ln>
                          <a:effectLst/>
                        </a:rPr>
                        <a:t>Users</a:t>
                      </a:r>
                      <a:endParaRPr lang="en-US" sz="1600" b="0" cap="none" spc="0" dirty="0">
                        <a:ln>
                          <a:noFill/>
                        </a:ln>
                        <a:solidFill>
                          <a:schemeClr val="accent1"/>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6415580" y="3149918"/>
          <a:ext cx="5272582" cy="3003444"/>
        </p:xfrm>
        <a:graphic>
          <a:graphicData uri="http://schemas.openxmlformats.org/drawingml/2006/table">
            <a:tbl>
              <a:tblPr firstRow="1" bandRow="1">
                <a:tableStyleId>{7DF18680-E054-41AD-8BC1-D1AEF772440D}</a:tableStyleId>
              </a:tblPr>
              <a:tblGrid>
                <a:gridCol w="1346216">
                  <a:extLst>
                    <a:ext uri="{9D8B030D-6E8A-4147-A177-3AD203B41FA5}">
                      <a16:colId xmlns:a16="http://schemas.microsoft.com/office/drawing/2014/main" val="20000"/>
                    </a:ext>
                  </a:extLst>
                </a:gridCol>
                <a:gridCol w="3926366">
                  <a:extLst>
                    <a:ext uri="{9D8B030D-6E8A-4147-A177-3AD203B41FA5}">
                      <a16:colId xmlns:a16="http://schemas.microsoft.com/office/drawing/2014/main" val="20001"/>
                    </a:ext>
                  </a:extLst>
                </a:gridCol>
              </a:tblGrid>
              <a:tr h="420276">
                <a:tc>
                  <a:txBody>
                    <a:bodyPr/>
                    <a:lstStyle/>
                    <a:p>
                      <a:r>
                        <a:rPr lang="en-US" sz="1600" dirty="0"/>
                        <a:t>Report Id</a:t>
                      </a:r>
                      <a:endParaRPr lang="en-US" sz="16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Description</a:t>
                      </a:r>
                      <a:endParaRPr lang="en-US" sz="1600" dirty="0">
                        <a:latin typeface="+mn-l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20276">
                <a:tc>
                  <a:txBody>
                    <a:bodyPr/>
                    <a:lstStyle/>
                    <a:p>
                      <a:r>
                        <a:rPr lang="en-US" sz="1600" cap="none" spc="0" dirty="0">
                          <a:ln>
                            <a:noFill/>
                          </a:ln>
                          <a:effectLst/>
                        </a:rPr>
                        <a:t>C</a:t>
                      </a:r>
                      <a:endParaRPr lang="en-US" sz="1600" b="0" cap="none" spc="0" dirty="0">
                        <a:ln>
                          <a:noFill/>
                        </a:ln>
                        <a:solidFill>
                          <a:srgbClr val="00467F"/>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Chart</a:t>
                      </a:r>
                      <a:endParaRPr lang="en-US" sz="1600" b="0" cap="none" spc="0" dirty="0">
                        <a:ln>
                          <a:noFill/>
                        </a:ln>
                        <a:solidFill>
                          <a:srgbClr val="00467F"/>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960370">
                <a:tc>
                  <a:txBody>
                    <a:bodyPr/>
                    <a:lstStyle/>
                    <a:p>
                      <a:r>
                        <a:rPr lang="en-US" sz="1600" cap="none" spc="0" dirty="0">
                          <a:ln>
                            <a:noFill/>
                          </a:ln>
                          <a:effectLst/>
                        </a:rPr>
                        <a:t>I</a:t>
                      </a:r>
                      <a:endParaRPr lang="en-US" sz="1600" b="0" cap="none" spc="0" dirty="0">
                        <a:ln>
                          <a:noFill/>
                        </a:ln>
                        <a:solidFill>
                          <a:srgbClr val="00467F"/>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cap="none" spc="0" dirty="0">
                          <a:ln>
                            <a:noFill/>
                          </a:ln>
                          <a:effectLst/>
                        </a:rPr>
                        <a:t>Interactive</a:t>
                      </a:r>
                      <a:r>
                        <a:rPr lang="en-US" sz="1600" cap="none" spc="0" baseline="0" dirty="0">
                          <a:ln>
                            <a:noFill/>
                          </a:ln>
                          <a:effectLst/>
                        </a:rPr>
                        <a:t> Report (c</a:t>
                      </a:r>
                      <a:r>
                        <a:rPr lang="en-US" sz="1600" kern="1200" baseline="0" dirty="0"/>
                        <a:t>ustomizable formatting, filtering, sizing, can be exported to excel with minimal formatting)</a:t>
                      </a:r>
                      <a:endParaRPr lang="en-US" sz="1600" b="0" cap="none" spc="0" dirty="0">
                        <a:ln>
                          <a:noFill/>
                        </a:ln>
                        <a:solidFill>
                          <a:srgbClr val="00467F"/>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20276">
                <a:tc>
                  <a:txBody>
                    <a:bodyPr/>
                    <a:lstStyle/>
                    <a:p>
                      <a:r>
                        <a:rPr lang="en-US" sz="1600" cap="none" spc="0" dirty="0">
                          <a:ln>
                            <a:noFill/>
                          </a:ln>
                          <a:effectLst/>
                        </a:rPr>
                        <a:t>M</a:t>
                      </a:r>
                      <a:endParaRPr lang="en-US" sz="1600" b="0" cap="none" spc="0" dirty="0">
                        <a:ln>
                          <a:noFill/>
                        </a:ln>
                        <a:solidFill>
                          <a:srgbClr val="00467F"/>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sz="1600" cap="none" spc="0" dirty="0">
                          <a:ln>
                            <a:noFill/>
                          </a:ln>
                          <a:effectLst/>
                        </a:rPr>
                        <a:t>Map</a:t>
                      </a:r>
                      <a:endParaRPr lang="en-US" sz="1600" b="0" cap="none" spc="0" dirty="0">
                        <a:ln>
                          <a:noFill/>
                        </a:ln>
                        <a:solidFill>
                          <a:srgbClr val="00467F"/>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75816">
                <a:tc>
                  <a:txBody>
                    <a:bodyPr/>
                    <a:lstStyle/>
                    <a:p>
                      <a:r>
                        <a:rPr lang="en-US" sz="1600" cap="none" spc="0" dirty="0">
                          <a:ln>
                            <a:noFill/>
                          </a:ln>
                          <a:effectLst/>
                        </a:rPr>
                        <a:t>R</a:t>
                      </a:r>
                      <a:endParaRPr lang="en-US" sz="1600" b="0" cap="none" spc="0" dirty="0">
                        <a:ln>
                          <a:noFill/>
                        </a:ln>
                        <a:solidFill>
                          <a:srgbClr val="00467F"/>
                        </a:solidFill>
                        <a:effectLst/>
                        <a:latin typeface="+mn-lt"/>
                        <a:ea typeface="Verdana" pitchFamily="34" charset="0"/>
                        <a:cs typeface="Verdana"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cap="none" spc="0" dirty="0">
                          <a:ln>
                            <a:noFill/>
                          </a:ln>
                          <a:effectLst/>
                        </a:rPr>
                        <a:t>Report</a:t>
                      </a:r>
                      <a:r>
                        <a:rPr lang="en-US" sz="1600" cap="none" spc="0" baseline="0" dirty="0">
                          <a:ln>
                            <a:noFill/>
                          </a:ln>
                          <a:effectLst/>
                        </a:rPr>
                        <a:t> (</a:t>
                      </a:r>
                      <a:r>
                        <a:rPr lang="en-US" sz="1600" kern="1200" baseline="0" dirty="0"/>
                        <a:t>data report designed for online viewing; view may be exported) 	</a:t>
                      </a:r>
                      <a:endParaRPr lang="en-US" sz="1600" b="0" cap="none" spc="0" dirty="0">
                        <a:ln>
                          <a:noFill/>
                        </a:ln>
                        <a:solidFill>
                          <a:srgbClr val="00467F"/>
                        </a:solidFill>
                        <a:effectLst/>
                        <a:latin typeface="+mn-lt"/>
                        <a:ea typeface="Verdana" pitchFamily="34" charset="0"/>
                        <a:cs typeface="Verdana"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3355884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Reports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8" name="Content Placeholder 7"/>
          <p:cNvPicPr>
            <a:picLocks noGrp="1" noChangeAspect="1"/>
          </p:cNvPicPr>
          <p:nvPr>
            <p:ph sz="quarter" idx="13"/>
          </p:nvPr>
        </p:nvPicPr>
        <p:blipFill>
          <a:blip r:embed="rId4"/>
          <a:stretch>
            <a:fillRect/>
          </a:stretch>
        </p:blipFill>
        <p:spPr>
          <a:xfrm>
            <a:off x="499461" y="2259438"/>
            <a:ext cx="11188700" cy="381466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50060" y="1314337"/>
            <a:ext cx="10546540" cy="923330"/>
          </a:xfrm>
          <a:prstGeom prst="rect">
            <a:avLst/>
          </a:prstGeom>
        </p:spPr>
        <p:txBody>
          <a:bodyPr wrap="square">
            <a:spAutoFit/>
          </a:bodyPr>
          <a:lstStyle/>
          <a:p>
            <a:r>
              <a:rPr lang="en-US" b="1" dirty="0">
                <a:solidFill>
                  <a:srgbClr val="333F48"/>
                </a:solidFill>
              </a:rPr>
              <a:t>Click Reports on the E2 task bar to view all reports available to you.    </a:t>
            </a:r>
          </a:p>
          <a:p>
            <a:endParaRPr lang="en-US" b="1" dirty="0">
              <a:solidFill>
                <a:srgbClr val="333F48"/>
              </a:solidFill>
            </a:endParaRPr>
          </a:p>
          <a:p>
            <a:r>
              <a:rPr lang="en-US" b="1" dirty="0">
                <a:solidFill>
                  <a:srgbClr val="333F48"/>
                </a:solidFill>
              </a:rPr>
              <a:t>Click the report name to run the report.</a:t>
            </a:r>
          </a:p>
        </p:txBody>
      </p:sp>
    </p:spTree>
    <p:custDataLst>
      <p:tags r:id="rId1"/>
    </p:custDataLst>
    <p:extLst>
      <p:ext uri="{BB962C8B-B14F-4D97-AF65-F5344CB8AC3E}">
        <p14:creationId xmlns:p14="http://schemas.microsoft.com/office/powerpoint/2010/main" val="3615424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Controls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9" name="Content Placeholder 8"/>
          <p:cNvPicPr>
            <a:picLocks noGrp="1" noChangeAspect="1"/>
          </p:cNvPicPr>
          <p:nvPr>
            <p:ph sz="quarter" idx="13"/>
          </p:nvPr>
        </p:nvPicPr>
        <p:blipFill>
          <a:blip r:embed="rId4"/>
          <a:stretch>
            <a:fillRect/>
          </a:stretch>
        </p:blipFill>
        <p:spPr>
          <a:xfrm>
            <a:off x="3649435" y="1447800"/>
            <a:ext cx="7856765" cy="4583113"/>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457200" y="2274838"/>
            <a:ext cx="2895600" cy="2308324"/>
          </a:xfrm>
          <a:prstGeom prst="rect">
            <a:avLst/>
          </a:prstGeom>
        </p:spPr>
        <p:txBody>
          <a:bodyPr wrap="square">
            <a:spAutoFit/>
          </a:bodyPr>
          <a:lstStyle/>
          <a:p>
            <a:r>
              <a:rPr lang="en-US" b="1" dirty="0">
                <a:solidFill>
                  <a:srgbClr val="333F48"/>
                </a:solidFill>
              </a:rPr>
              <a:t>Input Controls display if the report has mandatory or optional filters available.   </a:t>
            </a:r>
          </a:p>
          <a:p>
            <a:endParaRPr lang="en-US" b="1" dirty="0">
              <a:solidFill>
                <a:srgbClr val="333F48"/>
              </a:solidFill>
            </a:endParaRPr>
          </a:p>
          <a:p>
            <a:r>
              <a:rPr lang="en-US" b="1" dirty="0">
                <a:solidFill>
                  <a:srgbClr val="333F48"/>
                </a:solidFill>
              </a:rPr>
              <a:t>Once values have been selected, click OK to generate the report.</a:t>
            </a:r>
          </a:p>
        </p:txBody>
      </p:sp>
    </p:spTree>
    <p:custDataLst>
      <p:tags r:id="rId1"/>
    </p:custDataLst>
    <p:extLst>
      <p:ext uri="{BB962C8B-B14F-4D97-AF65-F5344CB8AC3E}">
        <p14:creationId xmlns:p14="http://schemas.microsoft.com/office/powerpoint/2010/main" val="2414258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67F"/>
                </a:solidFill>
              </a:rPr>
              <a:t>Viewing Reports</a:t>
            </a:r>
            <a:endParaRPr lang="en-US" dirty="0"/>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6" name="Content Placeholder 5"/>
          <p:cNvPicPr>
            <a:picLocks noGrp="1" noChangeAspect="1"/>
          </p:cNvPicPr>
          <p:nvPr>
            <p:ph sz="quarter" idx="13"/>
          </p:nvPr>
        </p:nvPicPr>
        <p:blipFill>
          <a:blip r:embed="rId4"/>
          <a:stretch>
            <a:fillRect/>
          </a:stretch>
        </p:blipFill>
        <p:spPr>
          <a:xfrm>
            <a:off x="1219200" y="1447800"/>
            <a:ext cx="9664807"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923981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Customizing Interactive Reports</a:t>
            </a:r>
          </a:p>
        </p:txBody>
      </p:sp>
      <p:sp>
        <p:nvSpPr>
          <p:cNvPr id="3" name="Footer Placeholder 2"/>
          <p:cNvSpPr>
            <a:spLocks noGrp="1"/>
          </p:cNvSpPr>
          <p:nvPr>
            <p:ph type="ftr" sz="quarter" idx="11"/>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F48"/>
                </a:solidFill>
                <a:effectLst/>
                <a:uLnTx/>
                <a:uFillTx/>
                <a:latin typeface="Arial"/>
                <a:ea typeface="+mn-ea"/>
                <a:cs typeface="+mn-cs"/>
              </a:rPr>
              <a:t>© 2022 CW Government Travel, Inc     </a:t>
            </a:r>
          </a:p>
        </p:txBody>
      </p:sp>
      <p:sp>
        <p:nvSpPr>
          <p:cNvPr id="4" name="Slide Number Placeholder 3"/>
          <p:cNvSpPr>
            <a:spLocks noGrp="1"/>
          </p:cNvSpPr>
          <p:nvPr>
            <p:ph type="sldNum" sz="quarter" idx="12"/>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4C6B7127-9F77-471E-BA61-1540CB2C57B2}" type="slidenum">
              <a:rPr kumimoji="0" lang="en-US" sz="800" b="0" i="0" u="none" strike="noStrike" kern="1200" cap="none" spc="0" normalizeH="0" baseline="0" noProof="0" smtClean="0">
                <a:ln>
                  <a:noFill/>
                </a:ln>
                <a:solidFill>
                  <a:srgbClr val="333F48"/>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333F48"/>
              </a:solidFill>
              <a:effectLst/>
              <a:uLnTx/>
              <a:uFillTx/>
              <a:latin typeface="Arial"/>
              <a:ea typeface="+mn-ea"/>
              <a:cs typeface="+mn-cs"/>
            </a:endParaRPr>
          </a:p>
        </p:txBody>
      </p:sp>
      <p:pic>
        <p:nvPicPr>
          <p:cNvPr id="5" name="Content Placeholder 4"/>
          <p:cNvPicPr>
            <a:picLocks noGrp="1" noChangeAspect="1"/>
          </p:cNvPicPr>
          <p:nvPr>
            <p:ph sz="quarter" idx="13"/>
          </p:nvPr>
        </p:nvPicPr>
        <p:blipFill>
          <a:blip r:embed="rId4"/>
          <a:stretch>
            <a:fillRect/>
          </a:stretch>
        </p:blipFill>
        <p:spPr>
          <a:xfrm>
            <a:off x="1715572" y="2590800"/>
            <a:ext cx="8571428" cy="291370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62000" y="1517800"/>
            <a:ext cx="9525000" cy="646331"/>
          </a:xfrm>
          <a:prstGeom prst="rect">
            <a:avLst/>
          </a:prstGeom>
        </p:spPr>
        <p:txBody>
          <a:bodyPr wrap="square">
            <a:spAutoFit/>
          </a:bodyPr>
          <a:lstStyle/>
          <a:p>
            <a:r>
              <a:rPr lang="en-US" b="1" dirty="0"/>
              <a:t>You can customize interactive reports before exporting to support your data analysis requirements, or to meet specific online viewing needs. </a:t>
            </a:r>
          </a:p>
        </p:txBody>
      </p:sp>
    </p:spTree>
    <p:custDataLst>
      <p:tags r:id="rId1"/>
    </p:custDataLst>
    <p:extLst>
      <p:ext uri="{BB962C8B-B14F-4D97-AF65-F5344CB8AC3E}">
        <p14:creationId xmlns:p14="http://schemas.microsoft.com/office/powerpoint/2010/main" val="1284689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Exporting Reports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56</a:t>
            </a:fld>
            <a:endParaRPr lang="en-US" noProof="0" dirty="0"/>
          </a:p>
        </p:txBody>
      </p:sp>
      <p:pic>
        <p:nvPicPr>
          <p:cNvPr id="7" name="Content Placeholder 6"/>
          <p:cNvPicPr>
            <a:picLocks noGrp="1" noChangeAspect="1"/>
          </p:cNvPicPr>
          <p:nvPr>
            <p:ph sz="quarter" idx="13"/>
          </p:nvPr>
        </p:nvPicPr>
        <p:blipFill>
          <a:blip r:embed="rId4"/>
          <a:stretch>
            <a:fillRect/>
          </a:stretch>
        </p:blipFill>
        <p:spPr>
          <a:xfrm>
            <a:off x="500063" y="1876220"/>
            <a:ext cx="11188700" cy="375167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010886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Used </a:t>
            </a:r>
            <a:r>
              <a:rPr lang="en-US" dirty="0" smtClean="0"/>
              <a:t>Reports</a:t>
            </a:r>
            <a:br>
              <a:rPr lang="en-US" dirty="0" smtClean="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57</a:t>
            </a:fld>
            <a:endParaRPr lang="en-US" noProof="0" dirty="0"/>
          </a:p>
        </p:txBody>
      </p:sp>
      <p:sp>
        <p:nvSpPr>
          <p:cNvPr id="4" name="Content Placeholder 3"/>
          <p:cNvSpPr>
            <a:spLocks noGrp="1"/>
          </p:cNvSpPr>
          <p:nvPr>
            <p:ph sz="quarter" idx="13"/>
          </p:nvPr>
        </p:nvSpPr>
        <p:spPr>
          <a:xfrm>
            <a:off x="4767708" y="1066800"/>
            <a:ext cx="7006859" cy="5394325"/>
          </a:xfrm>
        </p:spPr>
        <p:txBody>
          <a:bodyPr/>
          <a:lstStyle/>
          <a:p>
            <a:pPr lvl="0"/>
            <a:r>
              <a:rPr lang="en-US" dirty="0"/>
              <a:t>DOC001I Document Status (Interactive) </a:t>
            </a:r>
          </a:p>
          <a:p>
            <a:pPr lvl="0"/>
            <a:endParaRPr lang="en-US" dirty="0"/>
          </a:p>
          <a:p>
            <a:pPr lvl="0"/>
            <a:r>
              <a:rPr lang="en-US" dirty="0"/>
              <a:t>DOC003I Documents Pending Approval (Interactive) </a:t>
            </a:r>
          </a:p>
          <a:p>
            <a:pPr lvl="0"/>
            <a:endParaRPr lang="en-US" dirty="0"/>
          </a:p>
          <a:p>
            <a:pPr lvl="0"/>
            <a:r>
              <a:rPr lang="en-US" dirty="0"/>
              <a:t>DOC004I Overdue Trips (Interactive)</a:t>
            </a:r>
          </a:p>
          <a:p>
            <a:pPr lvl="0"/>
            <a:endParaRPr lang="en-US" dirty="0"/>
          </a:p>
          <a:p>
            <a:pPr lvl="0"/>
            <a:r>
              <a:rPr lang="en-US" dirty="0"/>
              <a:t>DOC010I Approved Travel Authorizations (Interactive)</a:t>
            </a:r>
          </a:p>
          <a:p>
            <a:pPr lvl="0"/>
            <a:endParaRPr lang="en-US" dirty="0"/>
          </a:p>
          <a:p>
            <a:pPr lvl="0"/>
            <a:r>
              <a:rPr lang="en-US" dirty="0"/>
              <a:t>DOC011I Closed Vouchers (Interactive) </a:t>
            </a:r>
          </a:p>
          <a:p>
            <a:pPr lvl="0"/>
            <a:endParaRPr lang="en-US" dirty="0"/>
          </a:p>
          <a:p>
            <a:pPr lvl="0"/>
            <a:r>
              <a:rPr lang="en-US" dirty="0"/>
              <a:t>USR002I User Settings and Profile (Interactive)</a:t>
            </a:r>
          </a:p>
          <a:p>
            <a:pPr lvl="0"/>
            <a:endParaRPr lang="en-US" dirty="0"/>
          </a:p>
          <a:p>
            <a:pPr lvl="0"/>
            <a:r>
              <a:rPr lang="en-US" dirty="0"/>
              <a:t>FIN002R  Financial Interface Transaction Detail</a:t>
            </a:r>
          </a:p>
          <a:p>
            <a:pPr lvl="3"/>
            <a:endParaRPr lang="en-US" dirty="0" smtClean="0"/>
          </a:p>
          <a:p>
            <a:pPr lvl="2"/>
            <a:r>
              <a:rPr lang="en-US" sz="1200" dirty="0" smtClean="0"/>
              <a:t>Permissions in your user settings determine which workgroups you can generate reports for</a:t>
            </a:r>
            <a:endParaRPr lang="en-US" sz="1200" dirty="0"/>
          </a:p>
          <a:p>
            <a:endParaRPr lang="en-US" dirty="0"/>
          </a:p>
        </p:txBody>
      </p:sp>
      <p:sp>
        <p:nvSpPr>
          <p:cNvPr id="5" name="Footer Placeholder 4"/>
          <p:cNvSpPr>
            <a:spLocks noGrp="1"/>
          </p:cNvSpPr>
          <p:nvPr>
            <p:ph type="ftr" sz="quarter" idx="3"/>
          </p:nvPr>
        </p:nvSpPr>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40175330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Resources</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58</a:t>
            </a:fld>
            <a:endParaRPr lang="en-US" noProof="0" dirty="0"/>
          </a:p>
        </p:txBody>
      </p:sp>
      <p:sp>
        <p:nvSpPr>
          <p:cNvPr id="7" name="Content Placeholder 6"/>
          <p:cNvSpPr>
            <a:spLocks noGrp="1"/>
          </p:cNvSpPr>
          <p:nvPr>
            <p:ph sz="quarter" idx="13"/>
          </p:nvPr>
        </p:nvSpPr>
        <p:spPr>
          <a:xfrm>
            <a:off x="4681305" y="1066800"/>
            <a:ext cx="7006859" cy="5394325"/>
          </a:xfrm>
        </p:spPr>
        <p:txBody>
          <a:bodyPr/>
          <a:lstStyle/>
          <a:p>
            <a:pPr marL="0" indent="0">
              <a:buNone/>
            </a:pPr>
            <a:r>
              <a:rPr lang="en-US" sz="2400" b="1" dirty="0">
                <a:solidFill>
                  <a:srgbClr val="333F48"/>
                </a:solidFill>
              </a:rPr>
              <a:t>For more information on system administration in E2 Solutions, please see the following Administrator </a:t>
            </a:r>
            <a:r>
              <a:rPr lang="en-US" sz="2400" b="1" dirty="0" smtClean="0">
                <a:solidFill>
                  <a:srgbClr val="333F48"/>
                </a:solidFill>
              </a:rPr>
              <a:t>Guides in Online Help:</a:t>
            </a:r>
            <a:endParaRPr lang="en-US" sz="2400" b="1" dirty="0">
              <a:solidFill>
                <a:srgbClr val="333F48"/>
              </a:solidFill>
            </a:endParaRPr>
          </a:p>
          <a:p>
            <a:pPr lvl="1"/>
            <a:r>
              <a:rPr lang="en-US" sz="2400" b="1" dirty="0">
                <a:solidFill>
                  <a:srgbClr val="333F48"/>
                </a:solidFill>
                <a:ea typeface="Verdana" pitchFamily="34" charset="0"/>
                <a:cs typeface="Verdana" pitchFamily="34" charset="0"/>
              </a:rPr>
              <a:t>AG: 10 Administer Users</a:t>
            </a:r>
          </a:p>
          <a:p>
            <a:pPr lvl="1"/>
            <a:r>
              <a:rPr lang="en-US" sz="2400" b="1" dirty="0">
                <a:solidFill>
                  <a:srgbClr val="333F48"/>
                </a:solidFill>
                <a:ea typeface="Verdana" pitchFamily="34" charset="0"/>
                <a:cs typeface="Verdana" pitchFamily="34" charset="0"/>
              </a:rPr>
              <a:t>AG: 20 Document Routing</a:t>
            </a:r>
          </a:p>
          <a:p>
            <a:pPr lvl="1"/>
            <a:r>
              <a:rPr lang="en-US" sz="2400" b="1" dirty="0">
                <a:solidFill>
                  <a:srgbClr val="333F48"/>
                </a:solidFill>
                <a:ea typeface="Verdana" pitchFamily="34" charset="0"/>
                <a:cs typeface="Verdana" pitchFamily="34" charset="0"/>
              </a:rPr>
              <a:t>Reports Catalog and Reports CBT</a:t>
            </a:r>
          </a:p>
          <a:p>
            <a:pPr marL="0" indent="0">
              <a:buNone/>
            </a:pPr>
            <a:endParaRPr lang="en-US" sz="2400" b="1" dirty="0">
              <a:solidFill>
                <a:srgbClr val="333F48"/>
              </a:solidFill>
            </a:endParaRPr>
          </a:p>
          <a:p>
            <a:pPr marL="0" indent="0">
              <a:buNone/>
            </a:pPr>
            <a:r>
              <a:rPr lang="en-US" sz="2400" b="1" dirty="0">
                <a:solidFill>
                  <a:srgbClr val="333F48"/>
                </a:solidFill>
              </a:rPr>
              <a:t>To access customized </a:t>
            </a:r>
            <a:r>
              <a:rPr lang="en-US" sz="2400" b="1" dirty="0" smtClean="0">
                <a:solidFill>
                  <a:srgbClr val="333F48"/>
                </a:solidFill>
              </a:rPr>
              <a:t>traveler and approver user </a:t>
            </a:r>
            <a:r>
              <a:rPr lang="en-US" sz="2400" b="1" dirty="0">
                <a:solidFill>
                  <a:srgbClr val="333F48"/>
                </a:solidFill>
              </a:rPr>
              <a:t>guides, an FAQ, and additional ETS/E2 details, access the USCG PPC website:</a:t>
            </a:r>
          </a:p>
          <a:p>
            <a:pPr marL="0" indent="0">
              <a:buNone/>
            </a:pPr>
            <a:r>
              <a:rPr lang="en-US" sz="2400" b="1" dirty="0">
                <a:solidFill>
                  <a:srgbClr val="333F48"/>
                </a:solidFill>
                <a:hlinkClick r:id="rId4"/>
              </a:rPr>
              <a:t>https://www.dcms.uscg.mil/ppc/travel/ets/</a:t>
            </a:r>
            <a:endParaRPr lang="en-US" sz="2400" b="1" dirty="0">
              <a:solidFill>
                <a:srgbClr val="333F48"/>
              </a:solidFill>
            </a:endParaRPr>
          </a:p>
          <a:p>
            <a:pPr marL="0" indent="0">
              <a:buNone/>
            </a:pPr>
            <a:endParaRPr lang="en-US" sz="2400" b="1" dirty="0">
              <a:solidFill>
                <a:srgbClr val="333F48"/>
              </a:solidFill>
            </a:endParaRPr>
          </a:p>
          <a:p>
            <a:pPr marL="0" indent="0">
              <a:buNone/>
            </a:pPr>
            <a:r>
              <a:rPr lang="en-US" sz="2400" b="1" dirty="0" smtClean="0">
                <a:solidFill>
                  <a:srgbClr val="333F48"/>
                </a:solidFill>
              </a:rPr>
              <a:t> </a:t>
            </a:r>
            <a:endParaRPr lang="en-US" sz="2400" b="1" dirty="0">
              <a:solidFill>
                <a:srgbClr val="333F48"/>
              </a:solidFill>
            </a:endParaRPr>
          </a:p>
        </p:txBody>
      </p:sp>
      <p:sp>
        <p:nvSpPr>
          <p:cNvPr id="2" name="Footer Placeholder 1"/>
          <p:cNvSpPr>
            <a:spLocks noGrp="1"/>
          </p:cNvSpPr>
          <p:nvPr>
            <p:ph type="ftr" sz="quarter" idx="3"/>
          </p:nvPr>
        </p:nvSpPr>
        <p:spPr/>
        <p:txBody>
          <a:bodyPr/>
          <a:lstStyle/>
          <a:p>
            <a:r>
              <a:rPr lang="en-US" dirty="0"/>
              <a:t>© 2022 CW Government Travel, Inc     </a:t>
            </a:r>
          </a:p>
        </p:txBody>
      </p:sp>
    </p:spTree>
    <p:custDataLst>
      <p:tags r:id="rId1"/>
    </p:custDataLst>
    <p:extLst>
      <p:ext uri="{BB962C8B-B14F-4D97-AF65-F5344CB8AC3E}">
        <p14:creationId xmlns:p14="http://schemas.microsoft.com/office/powerpoint/2010/main" val="26702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467F"/>
                </a:solidFill>
              </a:rPr>
              <a:t>Scenario 1</a:t>
            </a:r>
            <a:br>
              <a:rPr lang="en-US" dirty="0">
                <a:solidFill>
                  <a:srgbClr val="00467F"/>
                </a:solidFill>
              </a:rPr>
            </a:br>
            <a:endParaRPr lang="en-US" b="0" dirty="0">
              <a:solidFill>
                <a:srgbClr val="7F7F7F"/>
              </a:solidFill>
            </a:endParaRPr>
          </a:p>
        </p:txBody>
      </p:sp>
      <p:sp>
        <p:nvSpPr>
          <p:cNvPr id="4" name="Footer Placeholder 3"/>
          <p:cNvSpPr>
            <a:spLocks noGrp="1"/>
          </p:cNvSpPr>
          <p:nvPr>
            <p:ph type="ftr" sz="quarter" idx="11"/>
          </p:nvPr>
        </p:nvSpPr>
        <p:spPr/>
        <p:txBody>
          <a:bodyPr/>
          <a:lstStyle/>
          <a:p>
            <a:r>
              <a:rPr lang="en-US" dirty="0"/>
              <a:t>© 2022 CW Government Travel, Inc     </a:t>
            </a:r>
          </a:p>
        </p:txBody>
      </p:sp>
      <p:sp>
        <p:nvSpPr>
          <p:cNvPr id="5" name="Slide Number Placeholder 4"/>
          <p:cNvSpPr>
            <a:spLocks noGrp="1"/>
          </p:cNvSpPr>
          <p:nvPr>
            <p:ph type="sldNum" sz="quarter" idx="12"/>
          </p:nvPr>
        </p:nvSpPr>
        <p:spPr/>
        <p:txBody>
          <a:bodyPr/>
          <a:lstStyle/>
          <a:p>
            <a:fld id="{6978C17F-9A7F-44E3-800B-6D563AF52B1B}" type="slidenum">
              <a:rPr lang="en-US" smtClean="0"/>
              <a:pPr/>
              <a:t>5</a:t>
            </a:fld>
            <a:endParaRPr lang="en-US" dirty="0"/>
          </a:p>
        </p:txBody>
      </p:sp>
      <p:sp>
        <p:nvSpPr>
          <p:cNvPr id="7" name="Content Placeholder 6"/>
          <p:cNvSpPr>
            <a:spLocks noGrp="1"/>
          </p:cNvSpPr>
          <p:nvPr>
            <p:ph sz="quarter" idx="13"/>
          </p:nvPr>
        </p:nvSpPr>
        <p:spPr/>
        <p:txBody>
          <a:bodyPr>
            <a:noAutofit/>
          </a:bodyPr>
          <a:lstStyle/>
          <a:p>
            <a:pPr>
              <a:buNone/>
            </a:pPr>
            <a:r>
              <a:rPr lang="en-US" sz="2400" b="1" dirty="0">
                <a:solidFill>
                  <a:srgbClr val="333F48"/>
                </a:solidFill>
              </a:rPr>
              <a:t>Searching Users and Viewing User Settings</a:t>
            </a:r>
          </a:p>
          <a:p>
            <a:pPr marL="0" indent="0">
              <a:buNone/>
            </a:pPr>
            <a:r>
              <a:rPr lang="en-US" dirty="0">
                <a:solidFill>
                  <a:srgbClr val="333F48"/>
                </a:solidFill>
              </a:rPr>
              <a:t>Search for an existing user by name.  </a:t>
            </a:r>
          </a:p>
          <a:p>
            <a:pPr marL="0" indent="0">
              <a:buNone/>
            </a:pPr>
            <a:r>
              <a:rPr lang="en-US" dirty="0">
                <a:solidFill>
                  <a:srgbClr val="333F48"/>
                </a:solidFill>
              </a:rPr>
              <a:t>Access the user and view their user settings:</a:t>
            </a:r>
          </a:p>
          <a:p>
            <a:pPr lvl="1"/>
            <a:r>
              <a:rPr lang="en-US" dirty="0">
                <a:solidFill>
                  <a:srgbClr val="333F48"/>
                </a:solidFill>
              </a:rPr>
              <a:t>Basic Information  </a:t>
            </a:r>
          </a:p>
          <a:p>
            <a:pPr lvl="1"/>
            <a:r>
              <a:rPr lang="en-US" dirty="0">
                <a:solidFill>
                  <a:srgbClr val="333F48"/>
                </a:solidFill>
              </a:rPr>
              <a:t>Customer Selector  </a:t>
            </a:r>
          </a:p>
          <a:p>
            <a:pPr lvl="1"/>
            <a:r>
              <a:rPr lang="en-US" dirty="0">
                <a:solidFill>
                  <a:srgbClr val="333F48"/>
                </a:solidFill>
              </a:rPr>
              <a:t>Traveler Regulations  </a:t>
            </a:r>
          </a:p>
          <a:p>
            <a:pPr lvl="1"/>
            <a:r>
              <a:rPr lang="en-US" dirty="0">
                <a:solidFill>
                  <a:srgbClr val="333F48"/>
                </a:solidFill>
              </a:rPr>
              <a:t>Miscellaneous Settings  </a:t>
            </a:r>
          </a:p>
          <a:p>
            <a:pPr lvl="1"/>
            <a:r>
              <a:rPr lang="en-US" dirty="0">
                <a:solidFill>
                  <a:srgbClr val="333F48"/>
                </a:solidFill>
              </a:rPr>
              <a:t>Access Level Settings and Permissions</a:t>
            </a:r>
          </a:p>
          <a:p>
            <a:pPr lvl="1"/>
            <a:endParaRPr lang="en-US" dirty="0">
              <a:solidFill>
                <a:srgbClr val="333F48"/>
              </a:solidFill>
            </a:endParaRPr>
          </a:p>
          <a:p>
            <a:pPr marL="0" indent="0">
              <a:buNone/>
            </a:pPr>
            <a:r>
              <a:rPr lang="en-US" dirty="0">
                <a:solidFill>
                  <a:srgbClr val="333F48"/>
                </a:solidFill>
              </a:rPr>
              <a:t>View process to move user to another Minor Customer.</a:t>
            </a:r>
          </a:p>
          <a:p>
            <a:pPr>
              <a:buNone/>
            </a:pPr>
            <a:endParaRPr lang="en-US" dirty="0">
              <a:solidFill>
                <a:srgbClr val="00467F"/>
              </a:solidFill>
            </a:endParaRPr>
          </a:p>
          <a:p>
            <a:pPr>
              <a:buNone/>
            </a:pPr>
            <a:endParaRPr lang="en-US" dirty="0">
              <a:solidFill>
                <a:srgbClr val="00467F"/>
              </a:solidFill>
            </a:endParaRPr>
          </a:p>
        </p:txBody>
      </p:sp>
    </p:spTree>
    <p:custDataLst>
      <p:tags r:id="rId1"/>
    </p:custDataLst>
    <p:extLst>
      <p:ext uri="{BB962C8B-B14F-4D97-AF65-F5344CB8AC3E}">
        <p14:creationId xmlns:p14="http://schemas.microsoft.com/office/powerpoint/2010/main" val="868035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a:t>Questions?</a:t>
            </a:r>
          </a:p>
        </p:txBody>
      </p:sp>
      <p:sp>
        <p:nvSpPr>
          <p:cNvPr id="5" name="Footer Placeholder 4"/>
          <p:cNvSpPr>
            <a:spLocks noGrp="1"/>
          </p:cNvSpPr>
          <p:nvPr>
            <p:ph type="ftr" sz="quarter" idx="11"/>
          </p:nvPr>
        </p:nvSpPr>
        <p:spPr/>
        <p:txBody>
          <a:bodyPr/>
          <a:lstStyle/>
          <a:p>
            <a:r>
              <a:rPr lang="en-US" dirty="0"/>
              <a:t>© 2022 CW Government Travel, Inc     </a:t>
            </a:r>
          </a:p>
        </p:txBody>
      </p:sp>
      <p:sp>
        <p:nvSpPr>
          <p:cNvPr id="3" name="Slide Number Placeholder 2"/>
          <p:cNvSpPr>
            <a:spLocks noGrp="1"/>
          </p:cNvSpPr>
          <p:nvPr>
            <p:ph type="sldNum" sz="quarter" idx="12"/>
          </p:nvPr>
        </p:nvSpPr>
        <p:spPr/>
        <p:txBody>
          <a:bodyPr/>
          <a:lstStyle/>
          <a:p>
            <a:fld id="{4C6B7127-9F77-471E-BA61-1540CB2C57B2}" type="slidenum">
              <a:rPr lang="en-US" noProof="0" smtClean="0"/>
              <a:pPr/>
              <a:t>59</a:t>
            </a:fld>
            <a:endParaRPr lang="en-US" noProof="0" dirty="0"/>
          </a:p>
        </p:txBody>
      </p:sp>
    </p:spTree>
    <p:custDataLst>
      <p:tags r:id="rId1"/>
    </p:custDataLst>
    <p:extLst>
      <p:ext uri="{BB962C8B-B14F-4D97-AF65-F5344CB8AC3E}">
        <p14:creationId xmlns:p14="http://schemas.microsoft.com/office/powerpoint/2010/main" val="1060878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9598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a User</a:t>
            </a:r>
          </a:p>
        </p:txBody>
      </p:sp>
      <p:sp>
        <p:nvSpPr>
          <p:cNvPr id="8" name="Footer Placeholder 7"/>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6</a:t>
            </a:fld>
            <a:endParaRPr lang="en-US" noProof="0" dirty="0"/>
          </a:p>
        </p:txBody>
      </p:sp>
      <p:pic>
        <p:nvPicPr>
          <p:cNvPr id="5" name="Content Placeholder 4"/>
          <p:cNvPicPr>
            <a:picLocks noGrp="1" noChangeAspect="1"/>
          </p:cNvPicPr>
          <p:nvPr>
            <p:ph sz="quarter" idx="13"/>
          </p:nvPr>
        </p:nvPicPr>
        <p:blipFill>
          <a:blip r:embed="rId4"/>
          <a:stretch>
            <a:fillRect/>
          </a:stretch>
        </p:blipFill>
        <p:spPr>
          <a:xfrm>
            <a:off x="958378" y="1460500"/>
            <a:ext cx="10272070" cy="458311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539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Search Results</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7</a:t>
            </a:fld>
            <a:endParaRPr lang="en-US" noProof="0" dirty="0"/>
          </a:p>
        </p:txBody>
      </p:sp>
      <p:pic>
        <p:nvPicPr>
          <p:cNvPr id="4" name="Content Placeholder 3"/>
          <p:cNvPicPr>
            <a:picLocks noGrp="1" noChangeAspect="1"/>
          </p:cNvPicPr>
          <p:nvPr>
            <p:ph sz="quarter" idx="13"/>
          </p:nvPr>
        </p:nvPicPr>
        <p:blipFill>
          <a:blip r:embed="rId4"/>
          <a:stretch>
            <a:fillRect/>
          </a:stretch>
        </p:blipFill>
        <p:spPr>
          <a:xfrm>
            <a:off x="500063" y="3537652"/>
            <a:ext cx="11188700" cy="141534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81000" y="1447800"/>
            <a:ext cx="11125200" cy="1631216"/>
          </a:xfrm>
          <a:prstGeom prst="rect">
            <a:avLst/>
          </a:prstGeom>
        </p:spPr>
        <p:txBody>
          <a:bodyPr wrap="square">
            <a:spAutoFit/>
          </a:bodyPr>
          <a:lstStyle/>
          <a:p>
            <a:r>
              <a:rPr lang="en-US" sz="2000" dirty="0"/>
              <a:t>The name, E2 User Id, User Type, Admin Level, and Major and Minor customer the user is in are displayed.</a:t>
            </a:r>
          </a:p>
          <a:p>
            <a:endParaRPr lang="en-US" sz="2000" dirty="0"/>
          </a:p>
          <a:p>
            <a:r>
              <a:rPr lang="en-US" sz="2000" dirty="0"/>
              <a:t>Users can be deleted from E2 if they have not created any trips or local travel claims in the system.</a:t>
            </a:r>
          </a:p>
        </p:txBody>
      </p:sp>
    </p:spTree>
    <p:custDataLst>
      <p:tags r:id="rId1"/>
    </p:custDataLst>
    <p:extLst>
      <p:ext uri="{BB962C8B-B14F-4D97-AF65-F5344CB8AC3E}">
        <p14:creationId xmlns:p14="http://schemas.microsoft.com/office/powerpoint/2010/main" val="368039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br>
              <a:rPr lang="en-US" dirty="0"/>
            </a:br>
            <a:r>
              <a:rPr lang="en-US" sz="2400" dirty="0">
                <a:solidFill>
                  <a:srgbClr val="7F7F7F"/>
                </a:solidFill>
              </a:rPr>
              <a:t>Basic Information</a:t>
            </a:r>
          </a:p>
        </p:txBody>
      </p:sp>
      <p:sp>
        <p:nvSpPr>
          <p:cNvPr id="7" name="Footer Placeholder 6"/>
          <p:cNvSpPr>
            <a:spLocks noGrp="1"/>
          </p:cNvSpPr>
          <p:nvPr>
            <p:ph type="ftr" sz="quarter" idx="11"/>
          </p:nvPr>
        </p:nvSpPr>
        <p:spPr/>
        <p:txBody>
          <a:bodyPr/>
          <a:lstStyle/>
          <a:p>
            <a:r>
              <a:rPr lang="en-US" dirty="0"/>
              <a:t>© 2022 CW Government Travel, Inc     </a:t>
            </a:r>
          </a:p>
        </p:txBody>
      </p:sp>
      <p:sp>
        <p:nvSpPr>
          <p:cNvPr id="9" name="Slide Number Placeholder 8"/>
          <p:cNvSpPr>
            <a:spLocks noGrp="1"/>
          </p:cNvSpPr>
          <p:nvPr>
            <p:ph type="sldNum" sz="quarter" idx="12"/>
          </p:nvPr>
        </p:nvSpPr>
        <p:spPr/>
        <p:txBody>
          <a:bodyPr/>
          <a:lstStyle/>
          <a:p>
            <a:fld id="{4C6B7127-9F77-471E-BA61-1540CB2C57B2}" type="slidenum">
              <a:rPr lang="en-US" noProof="0" smtClean="0"/>
              <a:pPr/>
              <a:t>8</a:t>
            </a:fld>
            <a:endParaRPr lang="en-US" noProof="0" dirty="0"/>
          </a:p>
        </p:txBody>
      </p:sp>
      <p:sp>
        <p:nvSpPr>
          <p:cNvPr id="4" name="Rectangle 3"/>
          <p:cNvSpPr/>
          <p:nvPr/>
        </p:nvSpPr>
        <p:spPr>
          <a:xfrm>
            <a:off x="457200" y="1981200"/>
            <a:ext cx="3886201" cy="3231654"/>
          </a:xfrm>
          <a:prstGeom prst="rect">
            <a:avLst/>
          </a:prstGeom>
        </p:spPr>
        <p:txBody>
          <a:bodyPr wrap="square">
            <a:spAutoFit/>
          </a:bodyPr>
          <a:lstStyle/>
          <a:p>
            <a:r>
              <a:rPr lang="en-US" sz="2200" b="1" dirty="0"/>
              <a:t>User Settings</a:t>
            </a:r>
          </a:p>
          <a:p>
            <a:r>
              <a:rPr lang="en-US" sz="2200" b="1" dirty="0"/>
              <a:t>Basic Information includes:</a:t>
            </a:r>
          </a:p>
          <a:p>
            <a:pPr marL="342900" indent="-342900">
              <a:buFont typeface="Arial" panose="020B0604020202020204" pitchFamily="34" charset="0"/>
              <a:buChar char="•"/>
            </a:pPr>
            <a:r>
              <a:rPr lang="en-US" sz="2000" dirty="0"/>
              <a:t>Account Status </a:t>
            </a:r>
          </a:p>
          <a:p>
            <a:pPr marL="342900" indent="-342900">
              <a:buFont typeface="Arial" panose="020B0604020202020204" pitchFamily="34" charset="0"/>
              <a:buChar char="•"/>
            </a:pPr>
            <a:r>
              <a:rPr lang="en-US" sz="2000" dirty="0"/>
              <a:t>Last login date</a:t>
            </a:r>
          </a:p>
          <a:p>
            <a:pPr marL="342900" indent="-342900">
              <a:buFont typeface="Arial" panose="020B0604020202020204" pitchFamily="34" charset="0"/>
              <a:buChar char="•"/>
            </a:pPr>
            <a:r>
              <a:rPr lang="en-US" sz="2000" dirty="0"/>
              <a:t>User Type </a:t>
            </a:r>
          </a:p>
          <a:p>
            <a:pPr marL="342900" indent="-342900">
              <a:buFont typeface="Arial" panose="020B0604020202020204" pitchFamily="34" charset="0"/>
              <a:buChar char="•"/>
            </a:pPr>
            <a:r>
              <a:rPr lang="en-US" sz="2000" dirty="0"/>
              <a:t>E2 User Id</a:t>
            </a:r>
          </a:p>
          <a:p>
            <a:pPr marL="342900" indent="-342900">
              <a:buFont typeface="Arial" panose="020B0604020202020204" pitchFamily="34" charset="0"/>
              <a:buChar char="•"/>
            </a:pPr>
            <a:r>
              <a:rPr lang="en-US" sz="2000" dirty="0"/>
              <a:t>Name</a:t>
            </a:r>
          </a:p>
          <a:p>
            <a:pPr marL="342900" indent="-342900">
              <a:buFont typeface="Arial" panose="020B0604020202020204" pitchFamily="34" charset="0"/>
              <a:buChar char="•"/>
            </a:pPr>
            <a:r>
              <a:rPr lang="en-US" sz="2000" dirty="0"/>
              <a:t>Employee ID</a:t>
            </a:r>
          </a:p>
          <a:p>
            <a:pPr marL="342900" indent="-342900">
              <a:buFont typeface="Arial" panose="020B0604020202020204" pitchFamily="34" charset="0"/>
              <a:buChar char="•"/>
            </a:pPr>
            <a:r>
              <a:rPr lang="en-US" sz="2000" dirty="0"/>
              <a:t>User Status</a:t>
            </a:r>
          </a:p>
          <a:p>
            <a:pPr marL="342900" indent="-342900">
              <a:buFont typeface="Arial" panose="020B0604020202020204" pitchFamily="34" charset="0"/>
              <a:buChar char="•"/>
            </a:pPr>
            <a:r>
              <a:rPr lang="en-US" sz="2000" dirty="0"/>
              <a:t>Email Addresses</a:t>
            </a:r>
          </a:p>
        </p:txBody>
      </p:sp>
      <p:pic>
        <p:nvPicPr>
          <p:cNvPr id="6" name="Content Placeholder 5"/>
          <p:cNvPicPr>
            <a:picLocks noGrp="1" noChangeAspect="1"/>
          </p:cNvPicPr>
          <p:nvPr>
            <p:ph sz="quarter" idx="13"/>
          </p:nvPr>
        </p:nvPicPr>
        <p:blipFill>
          <a:blip r:embed="rId4"/>
          <a:stretch>
            <a:fillRect/>
          </a:stretch>
        </p:blipFill>
        <p:spPr>
          <a:xfrm>
            <a:off x="5486400" y="857688"/>
            <a:ext cx="5181600" cy="547867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581644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CWTSG PPT TEMPLATE 16-9" val="NUJq083s"/>
  <p:tag name="ARTICULATE_DESIGN_ID_CWT2021" val="eEsJY38b"/>
  <p:tag name="ARTICULATE_SLIDE_COUNT" val="6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28b6025d-c315-4c60-a1f7-30c9119bdc7b"/>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GUID" val="ee12d428-850a-40df-89f1-15fc1efe1e59"/>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54a6cdd9-ce70-4335-8554-872c8bfe2364"/>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GUID" val="e0849aa2-cc07-45e5-a3a4-f95a35b3e714"/>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12ae1998-eb3b-42ed-aa8f-4647dfe31cd0"/>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f8f8920b-f4ef-48f5-8e5f-1f11d9eb195b"/>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3a7824b1-66e8-481e-932f-0fbcdb778afa"/>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GUID" val="f8f8920b-f4ef-48f5-8e5f-1f11d9eb195b"/>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d3d6d698-eb7e-47d4-8bf1-f0223abd81b1"/>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GUID" val="70840824-1a77-4448-ac6c-433b9fc62197"/>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70840824-1a77-4448-ac6c-433b9fc62197"/>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afd1d4c1-3803-4dfe-ae43-10fb29a6df7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b095328b-c375-4e5b-a421-daf80cd50c6c"/>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GUID" val="8f02f2cf-227c-42bf-b551-3abcd1536d5f"/>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GUID" val="189f6918-9c83-4f69-8359-2cbcd9056222"/>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189f6918-9c83-4f69-8359-2cbcd9056222"/>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GUID" val="977a0791-c219-425c-b5dc-275d972d0aa1"/>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7e530943-faa3-43a4-b428-9a15bceb764c"/>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GUID" val="992d65d3-5ab2-45a2-b69c-93fc60e58351"/>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GUID" val="1dce802a-b468-46b6-a512-f325a09d32ed"/>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GUID" val="d32e5f82-f1f6-4f03-a281-4784c3411524"/>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556a1d7d-a698-42aa-818b-2764610e549a"/>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GUID" val="53be0b30-eaa7-4977-9d2e-44587ab63e96"/>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GUID" val="2674abfd-aeb7-40f7-b55e-dcfb447dcf5b"/>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GUID" val="0c23ef0f-3439-4e7b-ac9c-91fd4a9d1d3c"/>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839a28bb-46a0-4a6e-9171-2d78286b135a"/>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WT2021">
  <a:themeElements>
    <a:clrScheme name="SatoTravel">
      <a:dk1>
        <a:srgbClr val="333F48"/>
      </a:dk1>
      <a:lt1>
        <a:srgbClr val="FFFFFF"/>
      </a:lt1>
      <a:dk2>
        <a:srgbClr val="333F48"/>
      </a:dk2>
      <a:lt2>
        <a:srgbClr val="E7E6E6"/>
      </a:lt2>
      <a:accent1>
        <a:srgbClr val="FF694B"/>
      </a:accent1>
      <a:accent2>
        <a:srgbClr val="333F48"/>
      </a:accent2>
      <a:accent3>
        <a:srgbClr val="E7E6E6"/>
      </a:accent3>
      <a:accent4>
        <a:srgbClr val="00467F"/>
      </a:accent4>
      <a:accent5>
        <a:srgbClr val="6B90C5"/>
      </a:accent5>
      <a:accent6>
        <a:srgbClr val="924E8C"/>
      </a:accent6>
      <a:hlink>
        <a:srgbClr val="44546A"/>
      </a:hlink>
      <a:folHlink>
        <a:srgbClr val="44546A"/>
      </a:folHlink>
    </a:clrScheme>
    <a:fontScheme name="Curiou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CWTSato Travel PPT template Jan 2021" id="{0348EFDA-302F-0449-B1D3-F8E86948DB80}" vid="{E71CB653-87B9-344F-9A71-571D613CCA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EAE71F51DA1428424DEDBD33EA888" ma:contentTypeVersion="0" ma:contentTypeDescription="Create a new document." ma:contentTypeScope="" ma:versionID="a5ea23a7bd05687db1abf638b8ab924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3405F8-CD5C-475E-9B6D-4B4A5F988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AF90A8B-3636-4F46-A8AC-403C23A6A3E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65D0F9C-0207-4900-A598-2FBB2232E2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32966</TotalTime>
  <Words>6603</Words>
  <Application>Microsoft Office PowerPoint</Application>
  <PresentationFormat>Widescreen</PresentationFormat>
  <Paragraphs>725</Paragraphs>
  <Slides>61</Slides>
  <Notes>57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Symbol</vt:lpstr>
      <vt:lpstr>Verdana</vt:lpstr>
      <vt:lpstr>Webdings</vt:lpstr>
      <vt:lpstr>Wingdings</vt:lpstr>
      <vt:lpstr>CWT2021</vt:lpstr>
      <vt:lpstr>Advanced Approver User Settings, Routing Pools and Reports</vt:lpstr>
      <vt:lpstr>PowerPoint Presentation</vt:lpstr>
      <vt:lpstr>PowerPoint Presentation</vt:lpstr>
      <vt:lpstr>Administer Users</vt:lpstr>
      <vt:lpstr>Administer Users</vt:lpstr>
      <vt:lpstr>Scenario 1 </vt:lpstr>
      <vt:lpstr>Searching for a User</vt:lpstr>
      <vt:lpstr>Reviewing Search Results</vt:lpstr>
      <vt:lpstr>User Settings Basic Information</vt:lpstr>
      <vt:lpstr>User Settings User Type</vt:lpstr>
      <vt:lpstr>User Settings View or Edit Profile</vt:lpstr>
      <vt:lpstr>User Settings Update User Status</vt:lpstr>
      <vt:lpstr>User Settings Customer Selector</vt:lpstr>
      <vt:lpstr>Moving a User to a New Minor Customer</vt:lpstr>
      <vt:lpstr>User Settings Travel Regulations</vt:lpstr>
      <vt:lpstr>User Settings Miscellaneous Settings</vt:lpstr>
      <vt:lpstr>User Settings Access Level Selectors</vt:lpstr>
      <vt:lpstr>User Settings Admin Access Level and Permissions</vt:lpstr>
      <vt:lpstr>User Settings Travel Charge Card Setting</vt:lpstr>
      <vt:lpstr>Initialize  and  Unlock Accounts</vt:lpstr>
      <vt:lpstr>User Accounts and Password Information</vt:lpstr>
      <vt:lpstr>User Accounts and Password Information</vt:lpstr>
      <vt:lpstr>Login Status Message Incorrect E2 User Id   </vt:lpstr>
      <vt:lpstr>Login Status Message Incorrect Password  </vt:lpstr>
      <vt:lpstr>Login Status Message Exceeded 3 attempts with incorrect password</vt:lpstr>
      <vt:lpstr>Password Expired Expedited Password Feature</vt:lpstr>
      <vt:lpstr>User Settings Account Status</vt:lpstr>
      <vt:lpstr>Scenario 2</vt:lpstr>
      <vt:lpstr>Initialize/Unlock Users</vt:lpstr>
      <vt:lpstr>Account Status Active</vt:lpstr>
      <vt:lpstr>Initialize User</vt:lpstr>
      <vt:lpstr>Unlock User</vt:lpstr>
      <vt:lpstr>Search  Documents</vt:lpstr>
      <vt:lpstr>Searching for Documents</vt:lpstr>
      <vt:lpstr>Searching for Documents Results</vt:lpstr>
      <vt:lpstr>Routing Pools</vt:lpstr>
      <vt:lpstr>Document Routing     </vt:lpstr>
      <vt:lpstr>What is a Routing Pool?</vt:lpstr>
      <vt:lpstr>Routing Pools Creating levels of approval</vt:lpstr>
      <vt:lpstr>Two Types of Routing Pools</vt:lpstr>
      <vt:lpstr>Scenario 3</vt:lpstr>
      <vt:lpstr>Search for a Routing Pool</vt:lpstr>
      <vt:lpstr>Scenario 4  Modify Pool Membership</vt:lpstr>
      <vt:lpstr>Modifying Pool Membership Using Edit and Replace Membership tools</vt:lpstr>
      <vt:lpstr>Routing Pools Edit Membership</vt:lpstr>
      <vt:lpstr>Routing Pools – Replace Approver </vt:lpstr>
      <vt:lpstr>Review  Administer Users</vt:lpstr>
      <vt:lpstr>Review  Administer Users</vt:lpstr>
      <vt:lpstr> Reports </vt:lpstr>
      <vt:lpstr>Reports</vt:lpstr>
      <vt:lpstr>Scenario 5</vt:lpstr>
      <vt:lpstr>Report Categories</vt:lpstr>
      <vt:lpstr>Generating Reports</vt:lpstr>
      <vt:lpstr>Input Controls</vt:lpstr>
      <vt:lpstr>Viewing Reports</vt:lpstr>
      <vt:lpstr>Customizing Interactive Reports</vt:lpstr>
      <vt:lpstr>Exporting Reports</vt:lpstr>
      <vt:lpstr>Frequently Used Reports  </vt:lpstr>
      <vt:lpstr>Resources</vt:lpstr>
      <vt:lpstr>Questions?</vt:lpstr>
      <vt:lpstr>PowerPoint Presentation</vt:lpstr>
    </vt:vector>
  </TitlesOfParts>
  <Company>Carlson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Approvers that have system admin permissions</dc:title>
  <dc:creator>Bartkowski, Andrea (UAXT006)</dc:creator>
  <cp:lastModifiedBy>McCafferty, Camille</cp:lastModifiedBy>
  <cp:revision>2541</cp:revision>
  <dcterms:created xsi:type="dcterms:W3CDTF">2011-04-12T20:38:59Z</dcterms:created>
  <dcterms:modified xsi:type="dcterms:W3CDTF">2022-03-08T22:38:30Z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Presentation1</vt:lpwstr>
  </property>
  <property fmtid="{D5CDD505-2E9C-101B-9397-08002B2CF9AE}" pid="4" name="ContentTypeId">
    <vt:lpwstr>0x01010037EEAE71F51DA1428424DEDBD33EA888</vt:lpwstr>
  </property>
  <property fmtid="{D5CDD505-2E9C-101B-9397-08002B2CF9AE}" pid="5" name="ArticulateGUID">
    <vt:lpwstr>DC93FFE8-57F5-4938-AFE8-A6E367093547</vt:lpwstr>
  </property>
  <property fmtid="{D5CDD505-2E9C-101B-9397-08002B2CF9AE}" pid="6" name="ArticulateProjectFull">
    <vt:lpwstr>C:\Users\ucam220\OneDrive - Carlson Wagonlit Travel\Documents\USCG\March 22\USCG Advanced Approver_User Settings_Routing Pools_Reports.ppta</vt:lpwstr>
  </property>
</Properties>
</file>