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ppt/tags/tag54.xml" ContentType="application/vnd.openxmlformats-officedocument.presentationml.tags+xml"/>
  <Override PartName="/ppt/notesSlides/notesSlide2.xml" ContentType="application/vnd.openxmlformats-officedocument.presentationml.notesSlide+xml"/>
  <Override PartName="/ppt/tags/tag55.xml" ContentType="application/vnd.openxmlformats-officedocument.presentationml.tags+xml"/>
  <Override PartName="/ppt/notesSlides/notesSlide3.xml" ContentType="application/vnd.openxmlformats-officedocument.presentationml.notesSlide+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notesSlides/notesSlide7.xml" ContentType="application/vnd.openxmlformats-officedocument.presentationml.notesSlide+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notesSlides/notesSlide10.xml" ContentType="application/vnd.openxmlformats-officedocument.presentationml.notesSlide+xml"/>
  <Override PartName="/ppt/tags/tag63.xml" ContentType="application/vnd.openxmlformats-officedocument.presentationml.tags+xml"/>
  <Override PartName="/ppt/notesSlides/notesSlide11.xml" ContentType="application/vnd.openxmlformats-officedocument.presentationml.notesSlide+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notesSlides/notesSlide18.xml" ContentType="application/vnd.openxmlformats-officedocument.presentationml.notesSlide+xml"/>
  <Override PartName="/ppt/tags/tag71.xml" ContentType="application/vnd.openxmlformats-officedocument.presentationml.tags+xml"/>
  <Override PartName="/ppt/notesSlides/notesSlide19.xml" ContentType="application/vnd.openxmlformats-officedocument.presentationml.notesSlide+xml"/>
  <Override PartName="/ppt/tags/tag72.xml" ContentType="application/vnd.openxmlformats-officedocument.presentationml.tags+xml"/>
  <Override PartName="/ppt/notesSlides/notesSlide20.xml" ContentType="application/vnd.openxmlformats-officedocument.presentationml.notesSlide+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notesSlides/notesSlide22.xml" ContentType="application/vnd.openxmlformats-officedocument.presentationml.notesSlide+xml"/>
  <Override PartName="/ppt/tags/tag75.xml" ContentType="application/vnd.openxmlformats-officedocument.presentationml.tags+xml"/>
  <Override PartName="/ppt/notesSlides/notesSlide23.xml" ContentType="application/vnd.openxmlformats-officedocument.presentationml.notesSlide+xml"/>
  <Override PartName="/ppt/tags/tag76.xml" ContentType="application/vnd.openxmlformats-officedocument.presentationml.tags+xml"/>
  <Override PartName="/ppt/notesSlides/notesSlide24.xml" ContentType="application/vnd.openxmlformats-officedocument.presentationml.notesSlide+xml"/>
  <Override PartName="/ppt/tags/tag77.xml" ContentType="application/vnd.openxmlformats-officedocument.presentationml.tags+xml"/>
  <Override PartName="/ppt/notesSlides/notesSlide25.xml" ContentType="application/vnd.openxmlformats-officedocument.presentationml.notesSlide+xml"/>
  <Override PartName="/ppt/tags/tag78.xml" ContentType="application/vnd.openxmlformats-officedocument.presentationml.tags+xml"/>
  <Override PartName="/ppt/notesSlides/notesSlide26.xml" ContentType="application/vnd.openxmlformats-officedocument.presentationml.notesSlide+xml"/>
  <Override PartName="/ppt/tags/tag79.xml" ContentType="application/vnd.openxmlformats-officedocument.presentationml.tags+xml"/>
  <Override PartName="/ppt/notesSlides/notesSlide27.xml" ContentType="application/vnd.openxmlformats-officedocument.presentationml.notesSlide+xml"/>
  <Override PartName="/ppt/tags/tag80.xml" ContentType="application/vnd.openxmlformats-officedocument.presentationml.tags+xml"/>
  <Override PartName="/ppt/notesSlides/notesSlide28.xml" ContentType="application/vnd.openxmlformats-officedocument.presentationml.notesSlide+xml"/>
  <Override PartName="/ppt/tags/tag81.xml" ContentType="application/vnd.openxmlformats-officedocument.presentationml.tags+xml"/>
  <Override PartName="/ppt/notesSlides/notesSlide29.xml" ContentType="application/vnd.openxmlformats-officedocument.presentationml.notesSlide+xml"/>
  <Override PartName="/ppt/tags/tag82.xml" ContentType="application/vnd.openxmlformats-officedocument.presentationml.tags+xml"/>
  <Override PartName="/ppt/notesSlides/notesSlide30.xml" ContentType="application/vnd.openxmlformats-officedocument.presentationml.notesSlide+xml"/>
  <Override PartName="/ppt/tags/tag83.xml" ContentType="application/vnd.openxmlformats-officedocument.presentationml.tags+xml"/>
  <Override PartName="/ppt/notesSlides/notesSlide31.xml" ContentType="application/vnd.openxmlformats-officedocument.presentationml.notesSlide+xml"/>
  <Override PartName="/ppt/tags/tag84.xml" ContentType="application/vnd.openxmlformats-officedocument.presentationml.tags+xml"/>
  <Override PartName="/ppt/notesSlides/notesSlide32.xml" ContentType="application/vnd.openxmlformats-officedocument.presentationml.notesSlide+xml"/>
  <Override PartName="/ppt/tags/tag85.xml" ContentType="application/vnd.openxmlformats-officedocument.presentationml.tags+xml"/>
  <Override PartName="/ppt/notesSlides/notesSlide33.xml" ContentType="application/vnd.openxmlformats-officedocument.presentationml.notesSlide+xml"/>
  <Override PartName="/ppt/tags/tag86.xml" ContentType="application/vnd.openxmlformats-officedocument.presentationml.tags+xml"/>
  <Override PartName="/ppt/notesSlides/notesSlide34.xml" ContentType="application/vnd.openxmlformats-officedocument.presentationml.notesSlide+xml"/>
  <Override PartName="/ppt/tags/tag87.xml" ContentType="application/vnd.openxmlformats-officedocument.presentationml.tags+xml"/>
  <Override PartName="/ppt/notesSlides/notesSlide35.xml" ContentType="application/vnd.openxmlformats-officedocument.presentationml.notesSlide+xml"/>
  <Override PartName="/ppt/tags/tag88.xml" ContentType="application/vnd.openxmlformats-officedocument.presentationml.tags+xml"/>
  <Override PartName="/ppt/notesSlides/notesSlide36.xml" ContentType="application/vnd.openxmlformats-officedocument.presentationml.notesSlide+xml"/>
  <Override PartName="/ppt/tags/tag89.xml" ContentType="application/vnd.openxmlformats-officedocument.presentationml.tags+xml"/>
  <Override PartName="/ppt/notesSlides/notesSlide37.xml" ContentType="application/vnd.openxmlformats-officedocument.presentationml.notesSlide+xml"/>
  <Override PartName="/ppt/tags/tag90.xml" ContentType="application/vnd.openxmlformats-officedocument.presentationml.tags+xml"/>
  <Override PartName="/ppt/notesSlides/notesSlide38.xml" ContentType="application/vnd.openxmlformats-officedocument.presentationml.notesSlide+xml"/>
  <Override PartName="/ppt/tags/tag91.xml" ContentType="application/vnd.openxmlformats-officedocument.presentationml.tags+xml"/>
  <Override PartName="/ppt/notesSlides/notesSlide39.xml" ContentType="application/vnd.openxmlformats-officedocument.presentationml.notesSlide+xml"/>
  <Override PartName="/ppt/tags/tag92.xml" ContentType="application/vnd.openxmlformats-officedocument.presentationml.tags+xml"/>
  <Override PartName="/ppt/notesSlides/notesSlide40.xml" ContentType="application/vnd.openxmlformats-officedocument.presentationml.notesSlide+xml"/>
  <Override PartName="/ppt/tags/tag93.xml" ContentType="application/vnd.openxmlformats-officedocument.presentationml.tags+xml"/>
  <Override PartName="/ppt/notesSlides/notesSlide41.xml" ContentType="application/vnd.openxmlformats-officedocument.presentationml.notesSlide+xml"/>
  <Override PartName="/ppt/tags/tag94.xml" ContentType="application/vnd.openxmlformats-officedocument.presentationml.tags+xml"/>
  <Override PartName="/ppt/notesSlides/notesSlide42.xml" ContentType="application/vnd.openxmlformats-officedocument.presentationml.notesSlide+xml"/>
  <Override PartName="/ppt/tags/tag95.xml" ContentType="application/vnd.openxmlformats-officedocument.presentationml.tags+xml"/>
  <Override PartName="/ppt/notesSlides/notesSlide43.xml" ContentType="application/vnd.openxmlformats-officedocument.presentationml.notesSlide+xml"/>
  <Override PartName="/ppt/tags/tag96.xml" ContentType="application/vnd.openxmlformats-officedocument.presentationml.tags+xml"/>
  <Override PartName="/ppt/notesSlides/notesSlide44.xml" ContentType="application/vnd.openxmlformats-officedocument.presentationml.notesSlide+xml"/>
  <Override PartName="/ppt/tags/tag97.xml" ContentType="application/vnd.openxmlformats-officedocument.presentationml.tags+xml"/>
  <Override PartName="/ppt/notesSlides/notesSlide45.xml" ContentType="application/vnd.openxmlformats-officedocument.presentationml.notesSlide+xml"/>
  <Override PartName="/ppt/tags/tag98.xml" ContentType="application/vnd.openxmlformats-officedocument.presentationml.tags+xml"/>
  <Override PartName="/ppt/notesSlides/notesSlide46.xml" ContentType="application/vnd.openxmlformats-officedocument.presentationml.notesSlide+xml"/>
  <Override PartName="/ppt/tags/tag99.xml" ContentType="application/vnd.openxmlformats-officedocument.presentationml.tags+xml"/>
  <Override PartName="/ppt/notesSlides/notesSlide47.xml" ContentType="application/vnd.openxmlformats-officedocument.presentationml.notesSlide+xml"/>
  <Override PartName="/ppt/tags/tag100.xml" ContentType="application/vnd.openxmlformats-officedocument.presentationml.tags+xml"/>
  <Override PartName="/ppt/notesSlides/notesSlide48.xml" ContentType="application/vnd.openxmlformats-officedocument.presentationml.notesSlide+xml"/>
  <Override PartName="/ppt/tags/tag101.xml" ContentType="application/vnd.openxmlformats-officedocument.presentationml.tags+xml"/>
  <Override PartName="/ppt/notesSlides/notesSlide49.xml" ContentType="application/vnd.openxmlformats-officedocument.presentationml.notesSlide+xml"/>
  <Override PartName="/ppt/tags/tag102.xml" ContentType="application/vnd.openxmlformats-officedocument.presentationml.tags+xml"/>
  <Override PartName="/ppt/notesSlides/notesSlide50.xml" ContentType="application/vnd.openxmlformats-officedocument.presentationml.notesSlide+xml"/>
  <Override PartName="/ppt/tags/tag103.xml" ContentType="application/vnd.openxmlformats-officedocument.presentationml.tags+xml"/>
  <Override PartName="/ppt/notesSlides/notesSlide51.xml" ContentType="application/vnd.openxmlformats-officedocument.presentationml.notesSlide+xml"/>
  <Override PartName="/ppt/tags/tag104.xml" ContentType="application/vnd.openxmlformats-officedocument.presentationml.tags+xml"/>
  <Override PartName="/ppt/notesSlides/notesSlide52.xml" ContentType="application/vnd.openxmlformats-officedocument.presentationml.notesSlide+xml"/>
  <Override PartName="/ppt/tags/tag105.xml" ContentType="application/vnd.openxmlformats-officedocument.presentationml.tags+xml"/>
  <Override PartName="/ppt/notesSlides/notesSlide5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4.xml" ContentType="application/vnd.openxmlformats-officedocument.presentationml.notesSlide+xml"/>
  <Override PartName="/ppt/tags/tag108.xml" ContentType="application/vnd.openxmlformats-officedocument.presentationml.tags+xml"/>
  <Override PartName="/ppt/notesSlides/notesSlide55.xml" ContentType="application/vnd.openxmlformats-officedocument.presentationml.notesSlide+xml"/>
  <Override PartName="/ppt/tags/tag109.xml" ContentType="application/vnd.openxmlformats-officedocument.presentationml.tags+xml"/>
  <Override PartName="/ppt/notesSlides/notesSlide56.xml" ContentType="application/vnd.openxmlformats-officedocument.presentationml.notesSlide+xml"/>
  <Override PartName="/ppt/tags/tag110.xml" ContentType="application/vnd.openxmlformats-officedocument.presentationml.tags+xml"/>
  <Override PartName="/ppt/notesSlides/notesSlide57.xml" ContentType="application/vnd.openxmlformats-officedocument.presentationml.notesSlide+xml"/>
  <Override PartName="/ppt/tags/tag111.xml" ContentType="application/vnd.openxmlformats-officedocument.presentationml.tags+xml"/>
  <Override PartName="/ppt/notesSlides/notesSlide58.xml" ContentType="application/vnd.openxmlformats-officedocument.presentationml.notesSlide+xml"/>
  <Override PartName="/ppt/tags/tag112.xml" ContentType="application/vnd.openxmlformats-officedocument.presentationml.tags+xml"/>
  <Override PartName="/ppt/notesSlides/notesSlide59.xml" ContentType="application/vnd.openxmlformats-officedocument.presentationml.notesSlide+xml"/>
  <Override PartName="/ppt/tags/tag113.xml" ContentType="application/vnd.openxmlformats-officedocument.presentationml.tags+xml"/>
  <Override PartName="/ppt/notesSlides/notesSlide60.xml" ContentType="application/vnd.openxmlformats-officedocument.presentationml.notesSlide+xml"/>
  <Override PartName="/ppt/tags/tag114.xml" ContentType="application/vnd.openxmlformats-officedocument.presentationml.tags+xml"/>
  <Override PartName="/ppt/notesSlides/notesSlide61.xml" ContentType="application/vnd.openxmlformats-officedocument.presentationml.notesSlide+xml"/>
  <Override PartName="/ppt/tags/tag115.xml" ContentType="application/vnd.openxmlformats-officedocument.presentationml.tags+xml"/>
  <Override PartName="/ppt/notesSlides/notesSlide62.xml" ContentType="application/vnd.openxmlformats-officedocument.presentationml.notesSlide+xml"/>
  <Override PartName="/ppt/tags/tag116.xml" ContentType="application/vnd.openxmlformats-officedocument.presentationml.tags+xml"/>
  <Override PartName="/ppt/notesSlides/notesSlide63.xml" ContentType="application/vnd.openxmlformats-officedocument.presentationml.notesSlide+xml"/>
  <Override PartName="/ppt/tags/tag117.xml" ContentType="application/vnd.openxmlformats-officedocument.presentationml.tags+xml"/>
  <Override PartName="/ppt/notesSlides/notesSlide6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65.xml" ContentType="application/vnd.openxmlformats-officedocument.presentationml.notesSlide+xml"/>
  <Override PartName="/ppt/tags/tag121.xml" ContentType="application/vnd.openxmlformats-officedocument.presentationml.tags+xml"/>
  <Override PartName="/ppt/notesSlides/notesSlide66.xml" ContentType="application/vnd.openxmlformats-officedocument.presentationml.notesSlide+xml"/>
  <Override PartName="/ppt/tags/tag122.xml" ContentType="application/vnd.openxmlformats-officedocument.presentationml.tags+xml"/>
  <Override PartName="/ppt/notesSlides/notesSlide67.xml" ContentType="application/vnd.openxmlformats-officedocument.presentationml.notesSlide+xml"/>
  <Override PartName="/ppt/tags/tag123.xml" ContentType="application/vnd.openxmlformats-officedocument.presentationml.tags+xml"/>
  <Override PartName="/ppt/notesSlides/notesSlide68.xml" ContentType="application/vnd.openxmlformats-officedocument.presentationml.notesSlide+xml"/>
  <Override PartName="/ppt/tags/tag124.xml" ContentType="application/vnd.openxmlformats-officedocument.presentationml.tags+xml"/>
  <Override PartName="/ppt/notesSlides/notesSlide69.xml" ContentType="application/vnd.openxmlformats-officedocument.presentationml.notesSlide+xml"/>
  <Override PartName="/ppt/tags/tag125.xml" ContentType="application/vnd.openxmlformats-officedocument.presentationml.tags+xml"/>
  <Override PartName="/ppt/notesSlides/notesSlide70.xml" ContentType="application/vnd.openxmlformats-officedocument.presentationml.notesSlide+xml"/>
  <Override PartName="/ppt/tags/tag126.xml" ContentType="application/vnd.openxmlformats-officedocument.presentationml.tags+xml"/>
  <Override PartName="/ppt/notesSlides/notesSlide71.xml" ContentType="application/vnd.openxmlformats-officedocument.presentationml.notesSlide+xml"/>
  <Override PartName="/ppt/tags/tag127.xml" ContentType="application/vnd.openxmlformats-officedocument.presentationml.tags+xml"/>
  <Override PartName="/ppt/notesSlides/notesSlide72.xml" ContentType="application/vnd.openxmlformats-officedocument.presentationml.notesSlide+xml"/>
  <Override PartName="/ppt/tags/tag128.xml" ContentType="application/vnd.openxmlformats-officedocument.presentationml.tags+xml"/>
  <Override PartName="/ppt/notesSlides/notesSlide73.xml" ContentType="application/vnd.openxmlformats-officedocument.presentationml.notesSlide+xml"/>
  <Override PartName="/ppt/tags/tag129.xml" ContentType="application/vnd.openxmlformats-officedocument.presentationml.tags+xml"/>
  <Override PartName="/ppt/notesSlides/notesSlide74.xml" ContentType="application/vnd.openxmlformats-officedocument.presentationml.notesSlide+xml"/>
  <Override PartName="/ppt/tags/tag130.xml" ContentType="application/vnd.openxmlformats-officedocument.presentationml.tags+xml"/>
  <Override PartName="/ppt/notesSlides/notesSlide75.xml" ContentType="application/vnd.openxmlformats-officedocument.presentationml.notesSlide+xml"/>
  <Override PartName="/ppt/tags/tag131.xml" ContentType="application/vnd.openxmlformats-officedocument.presentationml.tags+xml"/>
  <Override PartName="/ppt/notesSlides/notesSlide76.xml" ContentType="application/vnd.openxmlformats-officedocument.presentationml.notesSlide+xml"/>
  <Override PartName="/ppt/tags/tag132.xml" ContentType="application/vnd.openxmlformats-officedocument.presentationml.tags+xml"/>
  <Override PartName="/ppt/notesSlides/notesSlide77.xml" ContentType="application/vnd.openxmlformats-officedocument.presentationml.notesSlide+xml"/>
  <Override PartName="/ppt/tags/tag133.xml" ContentType="application/vnd.openxmlformats-officedocument.presentationml.tags+xml"/>
  <Override PartName="/ppt/notesSlides/notesSlide78.xml" ContentType="application/vnd.openxmlformats-officedocument.presentationml.notesSlide+xml"/>
  <Override PartName="/ppt/tags/tag134.xml" ContentType="application/vnd.openxmlformats-officedocument.presentationml.tags+xml"/>
  <Override PartName="/ppt/notesSlides/notesSlide79.xml" ContentType="application/vnd.openxmlformats-officedocument.presentationml.notesSlide+xml"/>
  <Override PartName="/ppt/tags/tag135.xml" ContentType="application/vnd.openxmlformats-officedocument.presentationml.tags+xml"/>
  <Override PartName="/ppt/notesSlides/notesSlide80.xml" ContentType="application/vnd.openxmlformats-officedocument.presentationml.notesSlide+xml"/>
  <Override PartName="/ppt/tags/tag136.xml" ContentType="application/vnd.openxmlformats-officedocument.presentationml.tags+xml"/>
  <Override PartName="/ppt/notesSlides/notesSlide81.xml" ContentType="application/vnd.openxmlformats-officedocument.presentationml.notesSlide+xml"/>
  <Override PartName="/ppt/tags/tag137.xml" ContentType="application/vnd.openxmlformats-officedocument.presentationml.tags+xml"/>
  <Override PartName="/ppt/notesSlides/notesSlide82.xml" ContentType="application/vnd.openxmlformats-officedocument.presentationml.notesSlide+xml"/>
  <Override PartName="/ppt/tags/tag138.xml" ContentType="application/vnd.openxmlformats-officedocument.presentationml.tags+xml"/>
  <Override PartName="/ppt/notesSlides/notesSlide83.xml" ContentType="application/vnd.openxmlformats-officedocument.presentationml.notesSlide+xml"/>
  <Override PartName="/ppt/tags/tag139.xml" ContentType="application/vnd.openxmlformats-officedocument.presentationml.tags+xml"/>
  <Override PartName="/ppt/notesSlides/notesSlide84.xml" ContentType="application/vnd.openxmlformats-officedocument.presentationml.notesSlide+xml"/>
  <Override PartName="/ppt/tags/tag140.xml" ContentType="application/vnd.openxmlformats-officedocument.presentationml.tags+xml"/>
  <Override PartName="/ppt/notesSlides/notesSlide85.xml" ContentType="application/vnd.openxmlformats-officedocument.presentationml.notesSlide+xml"/>
  <Override PartName="/ppt/tags/tag141.xml" ContentType="application/vnd.openxmlformats-officedocument.presentationml.tags+xml"/>
  <Override PartName="/ppt/notesSlides/notesSlide86.xml" ContentType="application/vnd.openxmlformats-officedocument.presentationml.notesSlide+xml"/>
  <Override PartName="/ppt/tags/tag142.xml" ContentType="application/vnd.openxmlformats-officedocument.presentationml.tags+xml"/>
  <Override PartName="/ppt/notesSlides/notesSlide87.xml" ContentType="application/vnd.openxmlformats-officedocument.presentationml.notesSlide+xml"/>
  <Override PartName="/ppt/tags/tag143.xml" ContentType="application/vnd.openxmlformats-officedocument.presentationml.tags+xml"/>
  <Override PartName="/ppt/notesSlides/notesSlide88.xml" ContentType="application/vnd.openxmlformats-officedocument.presentationml.notesSlide+xml"/>
  <Override PartName="/ppt/tags/tag144.xml" ContentType="application/vnd.openxmlformats-officedocument.presentationml.tags+xml"/>
  <Override PartName="/ppt/notesSlides/notesSlide89.xml" ContentType="application/vnd.openxmlformats-officedocument.presentationml.notesSlide+xml"/>
  <Override PartName="/ppt/tags/tag145.xml" ContentType="application/vnd.openxmlformats-officedocument.presentationml.tags+xml"/>
  <Override PartName="/ppt/notesSlides/notesSlide90.xml" ContentType="application/vnd.openxmlformats-officedocument.presentationml.notesSlide+xml"/>
  <Override PartName="/ppt/tags/tag146.xml" ContentType="application/vnd.openxmlformats-officedocument.presentationml.tags+xml"/>
  <Override PartName="/ppt/notesSlides/notesSlide91.xml" ContentType="application/vnd.openxmlformats-officedocument.presentationml.notesSlide+xml"/>
  <Override PartName="/ppt/tags/tag147.xml" ContentType="application/vnd.openxmlformats-officedocument.presentationml.tags+xml"/>
  <Override PartName="/ppt/notesSlides/notesSlide92.xml" ContentType="application/vnd.openxmlformats-officedocument.presentationml.notesSlide+xml"/>
  <Override PartName="/ppt/tags/tag148.xml" ContentType="application/vnd.openxmlformats-officedocument.presentationml.tags+xml"/>
  <Override PartName="/ppt/notesSlides/notesSlide93.xml" ContentType="application/vnd.openxmlformats-officedocument.presentationml.notesSlide+xml"/>
  <Override PartName="/ppt/tags/tag149.xml" ContentType="application/vnd.openxmlformats-officedocument.presentationml.tags+xml"/>
  <Override PartName="/ppt/notesSlides/notesSlide94.xml" ContentType="application/vnd.openxmlformats-officedocument.presentationml.notesSlide+xml"/>
  <Override PartName="/ppt/tags/tag150.xml" ContentType="application/vnd.openxmlformats-officedocument.presentationml.tags+xml"/>
  <Override PartName="/ppt/notesSlides/notesSlide95.xml" ContentType="application/vnd.openxmlformats-officedocument.presentationml.notesSlide+xml"/>
  <Override PartName="/ppt/tags/tag151.xml" ContentType="application/vnd.openxmlformats-officedocument.presentationml.tags+xml"/>
  <Override PartName="/ppt/notesSlides/notesSlide96.xml" ContentType="application/vnd.openxmlformats-officedocument.presentationml.notesSlide+xml"/>
  <Override PartName="/ppt/tags/tag152.xml" ContentType="application/vnd.openxmlformats-officedocument.presentationml.tags+xml"/>
  <Override PartName="/ppt/notesSlides/notesSlide97.xml" ContentType="application/vnd.openxmlformats-officedocument.presentationml.notesSlide+xml"/>
  <Override PartName="/ppt/tags/tag153.xml" ContentType="application/vnd.openxmlformats-officedocument.presentationml.tags+xml"/>
  <Override PartName="/ppt/notesSlides/notesSlide98.xml" ContentType="application/vnd.openxmlformats-officedocument.presentationml.notesSlide+xml"/>
  <Override PartName="/ppt/tags/tag154.xml" ContentType="application/vnd.openxmlformats-officedocument.presentationml.tags+xml"/>
  <Override PartName="/ppt/notesSlides/notesSlide99.xml" ContentType="application/vnd.openxmlformats-officedocument.presentationml.notesSlide+xml"/>
  <Override PartName="/ppt/tags/tag155.xml" ContentType="application/vnd.openxmlformats-officedocument.presentationml.tags+xml"/>
  <Override PartName="/ppt/notesSlides/notesSlide100.xml" ContentType="application/vnd.openxmlformats-officedocument.presentationml.notesSlide+xml"/>
  <Override PartName="/ppt/tags/tag156.xml" ContentType="application/vnd.openxmlformats-officedocument.presentationml.tags+xml"/>
  <Override PartName="/ppt/notesSlides/notesSlide101.xml" ContentType="application/vnd.openxmlformats-officedocument.presentationml.notesSlide+xml"/>
  <Override PartName="/ppt/tags/tag157.xml" ContentType="application/vnd.openxmlformats-officedocument.presentationml.tags+xml"/>
  <Override PartName="/ppt/notesSlides/notesSlide102.xml" ContentType="application/vnd.openxmlformats-officedocument.presentationml.notesSlide+xml"/>
  <Override PartName="/ppt/tags/tag158.xml" ContentType="application/vnd.openxmlformats-officedocument.presentationml.tags+xml"/>
  <Override PartName="/ppt/notesSlides/notesSlide103.xml" ContentType="application/vnd.openxmlformats-officedocument.presentationml.notesSlide+xml"/>
  <Override PartName="/ppt/tags/tag159.xml" ContentType="application/vnd.openxmlformats-officedocument.presentationml.tags+xml"/>
  <Override PartName="/ppt/notesSlides/notesSlide104.xml" ContentType="application/vnd.openxmlformats-officedocument.presentationml.notesSlide+xml"/>
  <Override PartName="/ppt/tags/tag160.xml" ContentType="application/vnd.openxmlformats-officedocument.presentationml.tags+xml"/>
  <Override PartName="/ppt/notesSlides/notesSlide105.xml" ContentType="application/vnd.openxmlformats-officedocument.presentationml.notesSlide+xml"/>
  <Override PartName="/ppt/tags/tag161.xml" ContentType="application/vnd.openxmlformats-officedocument.presentationml.tags+xml"/>
  <Override PartName="/ppt/notesSlides/notesSlide106.xml" ContentType="application/vnd.openxmlformats-officedocument.presentationml.notesSlide+xml"/>
  <Override PartName="/ppt/tags/tag162.xml" ContentType="application/vnd.openxmlformats-officedocument.presentationml.tags+xml"/>
  <Override PartName="/ppt/notesSlides/notesSlide107.xml" ContentType="application/vnd.openxmlformats-officedocument.presentationml.notesSlide+xml"/>
  <Override PartName="/ppt/tags/tag163.xml" ContentType="application/vnd.openxmlformats-officedocument.presentationml.tags+xml"/>
  <Override PartName="/ppt/notesSlides/notesSlide108.xml" ContentType="application/vnd.openxmlformats-officedocument.presentationml.notesSlide+xml"/>
  <Override PartName="/ppt/tags/tag164.xml" ContentType="application/vnd.openxmlformats-officedocument.presentationml.tags+xml"/>
  <Override PartName="/ppt/notesSlides/notesSlide109.xml" ContentType="application/vnd.openxmlformats-officedocument.presentationml.notesSlide+xml"/>
  <Override PartName="/ppt/tags/tag165.xml" ContentType="application/vnd.openxmlformats-officedocument.presentationml.tags+xml"/>
  <Override PartName="/ppt/notesSlides/notesSlide110.xml" ContentType="application/vnd.openxmlformats-officedocument.presentationml.notesSlide+xml"/>
  <Override PartName="/ppt/tags/tag166.xml" ContentType="application/vnd.openxmlformats-officedocument.presentationml.tags+xml"/>
  <Override PartName="/ppt/notesSlides/notesSlide111.xml" ContentType="application/vnd.openxmlformats-officedocument.presentationml.notesSlide+xml"/>
  <Override PartName="/ppt/tags/tag167.xml" ContentType="application/vnd.openxmlformats-officedocument.presentationml.tags+xml"/>
  <Override PartName="/ppt/notesSlides/notesSlide112.xml" ContentType="application/vnd.openxmlformats-officedocument.presentationml.notesSlide+xml"/>
  <Override PartName="/ppt/tags/tag168.xml" ContentType="application/vnd.openxmlformats-officedocument.presentationml.tags+xml"/>
  <Override PartName="/ppt/notesSlides/notesSlide113.xml" ContentType="application/vnd.openxmlformats-officedocument.presentationml.notesSlide+xml"/>
  <Override PartName="/ppt/tags/tag169.xml" ContentType="application/vnd.openxmlformats-officedocument.presentationml.tags+xml"/>
  <Override PartName="/ppt/notesSlides/notesSlide114.xml" ContentType="application/vnd.openxmlformats-officedocument.presentationml.notesSlide+xml"/>
  <Override PartName="/ppt/tags/tag170.xml" ContentType="application/vnd.openxmlformats-officedocument.presentationml.tags+xml"/>
  <Override PartName="/ppt/notesSlides/notesSlide115.xml" ContentType="application/vnd.openxmlformats-officedocument.presentationml.notesSlide+xml"/>
  <Override PartName="/ppt/tags/tag171.xml" ContentType="application/vnd.openxmlformats-officedocument.presentationml.tags+xml"/>
  <Override PartName="/ppt/notesSlides/notesSlide116.xml" ContentType="application/vnd.openxmlformats-officedocument.presentationml.notesSlide+xml"/>
  <Override PartName="/ppt/tags/tag172.xml" ContentType="application/vnd.openxmlformats-officedocument.presentationml.tags+xml"/>
  <Override PartName="/ppt/notesSlides/notesSlide117.xml" ContentType="application/vnd.openxmlformats-officedocument.presentationml.notesSlide+xml"/>
  <Override PartName="/ppt/tags/tag173.xml" ContentType="application/vnd.openxmlformats-officedocument.presentationml.tags+xml"/>
  <Override PartName="/ppt/notesSlides/notesSlide118.xml" ContentType="application/vnd.openxmlformats-officedocument.presentationml.notesSlide+xml"/>
  <Override PartName="/ppt/tags/tag174.xml" ContentType="application/vnd.openxmlformats-officedocument.presentationml.tags+xml"/>
  <Override PartName="/ppt/notesSlides/notesSlide119.xml" ContentType="application/vnd.openxmlformats-officedocument.presentationml.notesSlide+xml"/>
  <Override PartName="/ppt/tags/tag175.xml" ContentType="application/vnd.openxmlformats-officedocument.presentationml.tags+xml"/>
  <Override PartName="/ppt/notesSlides/notesSlide120.xml" ContentType="application/vnd.openxmlformats-officedocument.presentationml.notesSlide+xml"/>
  <Override PartName="/ppt/tags/tag176.xml" ContentType="application/vnd.openxmlformats-officedocument.presentationml.tags+xml"/>
  <Override PartName="/ppt/notesSlides/notesSlide121.xml" ContentType="application/vnd.openxmlformats-officedocument.presentationml.notesSlide+xml"/>
  <Override PartName="/ppt/tags/tag177.xml" ContentType="application/vnd.openxmlformats-officedocument.presentationml.tags+xml"/>
  <Override PartName="/ppt/notesSlides/notesSlide122.xml" ContentType="application/vnd.openxmlformats-officedocument.presentationml.notesSlide+xml"/>
  <Override PartName="/ppt/tags/tag178.xml" ContentType="application/vnd.openxmlformats-officedocument.presentationml.tags+xml"/>
  <Override PartName="/ppt/notesSlides/notesSlide123.xml" ContentType="application/vnd.openxmlformats-officedocument.presentationml.notesSlide+xml"/>
  <Override PartName="/ppt/tags/tag179.xml" ContentType="application/vnd.openxmlformats-officedocument.presentationml.tags+xml"/>
  <Override PartName="/ppt/notesSlides/notesSlide124.xml" ContentType="application/vnd.openxmlformats-officedocument.presentationml.notesSlide+xml"/>
  <Override PartName="/ppt/tags/tag180.xml" ContentType="application/vnd.openxmlformats-officedocument.presentationml.tags+xml"/>
  <Override PartName="/ppt/notesSlides/notesSlide125.xml" ContentType="application/vnd.openxmlformats-officedocument.presentationml.notesSlide+xml"/>
  <Override PartName="/ppt/tags/tag181.xml" ContentType="application/vnd.openxmlformats-officedocument.presentationml.tags+xml"/>
  <Override PartName="/ppt/notesSlides/notesSlide126.xml" ContentType="application/vnd.openxmlformats-officedocument.presentationml.notesSlide+xml"/>
  <Override PartName="/ppt/tags/tag182.xml" ContentType="application/vnd.openxmlformats-officedocument.presentationml.tags+xml"/>
  <Override PartName="/ppt/notesSlides/notesSlide127.xml" ContentType="application/vnd.openxmlformats-officedocument.presentationml.notesSlide+xml"/>
  <Override PartName="/ppt/tags/tag183.xml" ContentType="application/vnd.openxmlformats-officedocument.presentationml.tags+xml"/>
  <Override PartName="/ppt/notesSlides/notesSlide128.xml" ContentType="application/vnd.openxmlformats-officedocument.presentationml.notesSlide+xml"/>
  <Override PartName="/ppt/tags/tag184.xml" ContentType="application/vnd.openxmlformats-officedocument.presentationml.tags+xml"/>
  <Override PartName="/ppt/notesSlides/notesSlide129.xml" ContentType="application/vnd.openxmlformats-officedocument.presentationml.notesSlide+xml"/>
  <Override PartName="/ppt/tags/tag185.xml" ContentType="application/vnd.openxmlformats-officedocument.presentationml.tags+xml"/>
  <Override PartName="/ppt/notesSlides/notesSlide130.xml" ContentType="application/vnd.openxmlformats-officedocument.presentationml.notesSlide+xml"/>
  <Override PartName="/ppt/tags/tag186.xml" ContentType="application/vnd.openxmlformats-officedocument.presentationml.tags+xml"/>
  <Override PartName="/ppt/notesSlides/notesSlide131.xml" ContentType="application/vnd.openxmlformats-officedocument.presentationml.notesSlide+xml"/>
  <Override PartName="/ppt/tags/tag187.xml" ContentType="application/vnd.openxmlformats-officedocument.presentationml.tags+xml"/>
  <Override PartName="/ppt/notesSlides/notesSlide132.xml" ContentType="application/vnd.openxmlformats-officedocument.presentationml.notesSlide+xml"/>
  <Override PartName="/ppt/tags/tag188.xml" ContentType="application/vnd.openxmlformats-officedocument.presentationml.tags+xml"/>
  <Override PartName="/ppt/notesSlides/notesSlide133.xml" ContentType="application/vnd.openxmlformats-officedocument.presentationml.notesSlide+xml"/>
  <Override PartName="/ppt/tags/tag189.xml" ContentType="application/vnd.openxmlformats-officedocument.presentationml.tags+xml"/>
  <Override PartName="/ppt/notesSlides/notesSlide134.xml" ContentType="application/vnd.openxmlformats-officedocument.presentationml.notesSlide+xml"/>
  <Override PartName="/ppt/tags/tag190.xml" ContentType="application/vnd.openxmlformats-officedocument.presentationml.tags+xml"/>
  <Override PartName="/ppt/notesSlides/notesSlide135.xml" ContentType="application/vnd.openxmlformats-officedocument.presentationml.notesSlide+xml"/>
  <Override PartName="/ppt/tags/tag191.xml" ContentType="application/vnd.openxmlformats-officedocument.presentationml.tags+xml"/>
  <Override PartName="/ppt/notesSlides/notesSlide136.xml" ContentType="application/vnd.openxmlformats-officedocument.presentationml.notesSlide+xml"/>
  <Override PartName="/ppt/tags/tag192.xml" ContentType="application/vnd.openxmlformats-officedocument.presentationml.tags+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52" r:id="rId4"/>
  </p:sldMasterIdLst>
  <p:notesMasterIdLst>
    <p:notesMasterId r:id="rId145"/>
  </p:notesMasterIdLst>
  <p:handoutMasterIdLst>
    <p:handoutMasterId r:id="rId146"/>
  </p:handoutMasterIdLst>
  <p:sldIdLst>
    <p:sldId id="919" r:id="rId5"/>
    <p:sldId id="1140" r:id="rId6"/>
    <p:sldId id="1116" r:id="rId7"/>
    <p:sldId id="1178" r:id="rId8"/>
    <p:sldId id="1179" r:id="rId9"/>
    <p:sldId id="1180" r:id="rId10"/>
    <p:sldId id="1181" r:id="rId11"/>
    <p:sldId id="1182" r:id="rId12"/>
    <p:sldId id="1183" r:id="rId13"/>
    <p:sldId id="1184" r:id="rId14"/>
    <p:sldId id="1185" r:id="rId15"/>
    <p:sldId id="1186" r:id="rId16"/>
    <p:sldId id="1187" r:id="rId17"/>
    <p:sldId id="1189" r:id="rId18"/>
    <p:sldId id="1190" r:id="rId19"/>
    <p:sldId id="1191" r:id="rId20"/>
    <p:sldId id="945" r:id="rId21"/>
    <p:sldId id="1193" r:id="rId22"/>
    <p:sldId id="1194" r:id="rId23"/>
    <p:sldId id="1195" r:id="rId24"/>
    <p:sldId id="1223" r:id="rId25"/>
    <p:sldId id="1197" r:id="rId26"/>
    <p:sldId id="1225" r:id="rId27"/>
    <p:sldId id="1017" r:id="rId28"/>
    <p:sldId id="1207" r:id="rId29"/>
    <p:sldId id="1208" r:id="rId30"/>
    <p:sldId id="943" r:id="rId31"/>
    <p:sldId id="944" r:id="rId32"/>
    <p:sldId id="1237" r:id="rId33"/>
    <p:sldId id="1147" r:id="rId34"/>
    <p:sldId id="1146" r:id="rId35"/>
    <p:sldId id="946" r:id="rId36"/>
    <p:sldId id="947" r:id="rId37"/>
    <p:sldId id="1170" r:id="rId38"/>
    <p:sldId id="1169" r:id="rId39"/>
    <p:sldId id="948" r:id="rId40"/>
    <p:sldId id="1139" r:id="rId41"/>
    <p:sldId id="1209" r:id="rId42"/>
    <p:sldId id="950" r:id="rId43"/>
    <p:sldId id="1077" r:id="rId44"/>
    <p:sldId id="1078" r:id="rId45"/>
    <p:sldId id="1079" r:id="rId46"/>
    <p:sldId id="1080" r:id="rId47"/>
    <p:sldId id="1081" r:id="rId48"/>
    <p:sldId id="1148" r:id="rId49"/>
    <p:sldId id="1172" r:id="rId50"/>
    <p:sldId id="1149" r:id="rId51"/>
    <p:sldId id="1176" r:id="rId52"/>
    <p:sldId id="1150" r:id="rId53"/>
    <p:sldId id="1173" r:id="rId54"/>
    <p:sldId id="1174" r:id="rId55"/>
    <p:sldId id="1175" r:id="rId56"/>
    <p:sldId id="1203" r:id="rId57"/>
    <p:sldId id="1229" r:id="rId58"/>
    <p:sldId id="1082" r:id="rId59"/>
    <p:sldId id="1090" r:id="rId60"/>
    <p:sldId id="1091" r:id="rId61"/>
    <p:sldId id="1205" r:id="rId62"/>
    <p:sldId id="1204" r:id="rId63"/>
    <p:sldId id="1084" r:id="rId64"/>
    <p:sldId id="1086" r:id="rId65"/>
    <p:sldId id="1087" r:id="rId66"/>
    <p:sldId id="1088" r:id="rId67"/>
    <p:sldId id="1230" r:id="rId68"/>
    <p:sldId id="1235" r:id="rId69"/>
    <p:sldId id="1231" r:id="rId70"/>
    <p:sldId id="1236" r:id="rId71"/>
    <p:sldId id="1089" r:id="rId72"/>
    <p:sldId id="1242" r:id="rId73"/>
    <p:sldId id="1243" r:id="rId74"/>
    <p:sldId id="1241" r:id="rId75"/>
    <p:sldId id="1206" r:id="rId76"/>
    <p:sldId id="1227" r:id="rId77"/>
    <p:sldId id="1033" r:id="rId78"/>
    <p:sldId id="1109" r:id="rId79"/>
    <p:sldId id="1115" r:id="rId80"/>
    <p:sldId id="1110" r:id="rId81"/>
    <p:sldId id="1111" r:id="rId82"/>
    <p:sldId id="1112" r:id="rId83"/>
    <p:sldId id="1113" r:id="rId84"/>
    <p:sldId id="1062" r:id="rId85"/>
    <p:sldId id="1217" r:id="rId86"/>
    <p:sldId id="1233" r:id="rId87"/>
    <p:sldId id="1066" r:id="rId88"/>
    <p:sldId id="1065" r:id="rId89"/>
    <p:sldId id="1155" r:id="rId90"/>
    <p:sldId id="1156" r:id="rId91"/>
    <p:sldId id="1151" r:id="rId92"/>
    <p:sldId id="1157" r:id="rId93"/>
    <p:sldId id="1158" r:id="rId94"/>
    <p:sldId id="1159" r:id="rId95"/>
    <p:sldId id="1071" r:id="rId96"/>
    <p:sldId id="1218" r:id="rId97"/>
    <p:sldId id="1240" r:id="rId98"/>
    <p:sldId id="1160" r:id="rId99"/>
    <p:sldId id="1221" r:id="rId100"/>
    <p:sldId id="1161" r:id="rId101"/>
    <p:sldId id="1162" r:id="rId102"/>
    <p:sldId id="1163" r:id="rId103"/>
    <p:sldId id="1164" r:id="rId104"/>
    <p:sldId id="1165" r:id="rId105"/>
    <p:sldId id="1166" r:id="rId106"/>
    <p:sldId id="1222" r:id="rId107"/>
    <p:sldId id="1228" r:id="rId108"/>
    <p:sldId id="1108" r:id="rId109"/>
    <p:sldId id="1141" r:id="rId110"/>
    <p:sldId id="1142" r:id="rId111"/>
    <p:sldId id="1211" r:id="rId112"/>
    <p:sldId id="1035" r:id="rId113"/>
    <p:sldId id="1104" r:id="rId114"/>
    <p:sldId id="1093" r:id="rId115"/>
    <p:sldId id="1094" r:id="rId116"/>
    <p:sldId id="1244" r:id="rId117"/>
    <p:sldId id="1245" r:id="rId118"/>
    <p:sldId id="1095" r:id="rId119"/>
    <p:sldId id="1096" r:id="rId120"/>
    <p:sldId id="1097" r:id="rId121"/>
    <p:sldId id="1213" r:id="rId122"/>
    <p:sldId id="1102" r:id="rId123"/>
    <p:sldId id="1099" r:id="rId124"/>
    <p:sldId id="1100" r:id="rId125"/>
    <p:sldId id="1039" r:id="rId126"/>
    <p:sldId id="1212" r:id="rId127"/>
    <p:sldId id="1041" r:id="rId128"/>
    <p:sldId id="1053" r:id="rId129"/>
    <p:sldId id="1105" r:id="rId130"/>
    <p:sldId id="1106" r:id="rId131"/>
    <p:sldId id="1107" r:id="rId132"/>
    <p:sldId id="1042" r:id="rId133"/>
    <p:sldId id="1145" r:id="rId134"/>
    <p:sldId id="1214" r:id="rId135"/>
    <p:sldId id="1226" r:id="rId136"/>
    <p:sldId id="1029" r:id="rId137"/>
    <p:sldId id="1199" r:id="rId138"/>
    <p:sldId id="1202" r:id="rId139"/>
    <p:sldId id="1200" r:id="rId140"/>
    <p:sldId id="1234" r:id="rId141"/>
    <p:sldId id="1239" r:id="rId142"/>
    <p:sldId id="1220" r:id="rId143"/>
    <p:sldId id="882" r:id="rId144"/>
  </p:sldIdLst>
  <p:sldSz cx="12192000" cy="6858000"/>
  <p:notesSz cx="7023100" cy="9309100"/>
  <p:custDataLst>
    <p:tags r:id="rId1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00467F"/>
    <a:srgbClr val="7F7F7F"/>
    <a:srgbClr val="CCCCCC"/>
    <a:srgbClr val="0044AA"/>
    <a:srgbClr val="6B90C5"/>
    <a:srgbClr val="000000"/>
    <a:srgbClr val="0033CC"/>
    <a:srgbClr val="ADCCFB"/>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5" autoAdjust="0"/>
    <p:restoredTop sz="64829" autoAdjust="0"/>
  </p:normalViewPr>
  <p:slideViewPr>
    <p:cSldViewPr>
      <p:cViewPr varScale="1">
        <p:scale>
          <a:sx n="58" d="100"/>
          <a:sy n="58" d="100"/>
        </p:scale>
        <p:origin x="1428" y="66"/>
      </p:cViewPr>
      <p:guideLst>
        <p:guide orient="horz" pos="2160"/>
        <p:guide pos="3840"/>
      </p:guideLst>
    </p:cSldViewPr>
  </p:slideViewPr>
  <p:outlineViewPr>
    <p:cViewPr>
      <p:scale>
        <a:sx n="33" d="100"/>
        <a:sy n="33" d="100"/>
      </p:scale>
      <p:origin x="0" y="3204"/>
    </p:cViewPr>
  </p:outlineViewPr>
  <p:notesTextViewPr>
    <p:cViewPr>
      <p:scale>
        <a:sx n="100" d="100"/>
        <a:sy n="100" d="100"/>
      </p:scale>
      <p:origin x="0" y="0"/>
    </p:cViewPr>
  </p:notesTextViewPr>
  <p:sorterViewPr>
    <p:cViewPr>
      <p:scale>
        <a:sx n="90" d="100"/>
        <a:sy n="90" d="100"/>
      </p:scale>
      <p:origin x="0" y="5412"/>
    </p:cViewPr>
  </p:sorterViewPr>
  <p:notesViewPr>
    <p:cSldViewPr>
      <p:cViewPr varScale="1">
        <p:scale>
          <a:sx n="67" d="100"/>
          <a:sy n="67" d="100"/>
        </p:scale>
        <p:origin x="3276" y="4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viewProps" Target="view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4" y="2"/>
            <a:ext cx="3043343" cy="465455"/>
          </a:xfrm>
          <a:prstGeom prst="rect">
            <a:avLst/>
          </a:prstGeom>
        </p:spPr>
        <p:txBody>
          <a:bodyPr vert="horz" lIns="93317" tIns="46659" rIns="93317" bIns="46659" rtlCol="0"/>
          <a:lstStyle>
            <a:lvl1pPr algn="r">
              <a:defRPr sz="1200"/>
            </a:lvl1pPr>
          </a:lstStyle>
          <a:p>
            <a:fld id="{9B582A64-367D-4953-A1B7-46F9CD3FFC94}" type="datetimeFigureOut">
              <a:rPr lang="en-US" smtClean="0"/>
              <a:pPr/>
              <a:t>6/17/2022</a:t>
            </a:fld>
            <a:endParaRPr lang="en-US" dirty="0"/>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3317" tIns="46659" rIns="93317" bIns="46659" rtlCol="0" anchor="b"/>
          <a:lstStyle>
            <a:lvl1pPr algn="r">
              <a:defRPr sz="1200"/>
            </a:lvl1pPr>
          </a:lstStyle>
          <a:p>
            <a:fld id="{B8D5DB69-1B4C-4F9C-82DC-10558D99A239}" type="slidenum">
              <a:rPr lang="en-US" smtClean="0"/>
              <a:pPr/>
              <a:t>‹#›</a:t>
            </a:fld>
            <a:endParaRPr lang="en-US" dirty="0"/>
          </a:p>
        </p:txBody>
      </p:sp>
    </p:spTree>
    <p:custDataLst>
      <p:tags r:id="rId2"/>
    </p:custDataLst>
    <p:extLst>
      <p:ext uri="{BB962C8B-B14F-4D97-AF65-F5344CB8AC3E}">
        <p14:creationId xmlns:p14="http://schemas.microsoft.com/office/powerpoint/2010/main" val="11880436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1150" y="698500"/>
            <a:ext cx="7645400" cy="4300538"/>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654052" y="5492751"/>
            <a:ext cx="5715000" cy="3355848"/>
          </a:xfrm>
          <a:prstGeom prst="rect">
            <a:avLst/>
          </a:prstGeom>
        </p:spPr>
        <p:txBody>
          <a:bodyPr vert="horz" lIns="93317" tIns="46659" rIns="93317" bIns="466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p>
        </p:txBody>
      </p:sp>
      <p:cxnSp>
        <p:nvCxnSpPr>
          <p:cNvPr id="9" name="Straight Connector 8"/>
          <p:cNvCxnSpPr/>
          <p:nvPr/>
        </p:nvCxnSpPr>
        <p:spPr>
          <a:xfrm>
            <a:off x="692150" y="8845550"/>
            <a:ext cx="5715000" cy="1588"/>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664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1pPr>
    <a:lvl2pPr marL="4572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2pPr>
    <a:lvl3pPr marL="9144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3pPr>
    <a:lvl4pPr marL="137160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4pPr>
    <a:lvl5pPr marL="18288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55876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Create your new password</a:t>
            </a:r>
            <a:r>
              <a:rPr lang="en-US" baseline="0" dirty="0"/>
              <a:t> and confirm.  Your new password is case sensitive.</a:t>
            </a:r>
            <a:endParaRPr lang="en-US" dirty="0"/>
          </a:p>
          <a:p>
            <a:pPr marL="171450" indent="-171450"/>
            <a:endParaRPr lang="en-US" dirty="0"/>
          </a:p>
          <a:p>
            <a:pPr marL="171450" indent="-171450"/>
            <a:r>
              <a:rPr lang="en-US" dirty="0"/>
              <a:t>Establish two separate security questions.  In the event you forget your password, the</a:t>
            </a:r>
            <a:r>
              <a:rPr lang="en-US" baseline="0" dirty="0"/>
              <a:t> security information will be used to verify your identity and assist you with resetting your password.</a:t>
            </a:r>
          </a:p>
          <a:p>
            <a:pPr marL="171450" indent="-171450"/>
            <a:endParaRPr lang="en-US" baseline="0" dirty="0"/>
          </a:p>
          <a:p>
            <a:pPr marL="171450" indent="-171450"/>
            <a:r>
              <a:rPr lang="en-US" dirty="0"/>
              <a:t>Your security question answers</a:t>
            </a:r>
            <a:r>
              <a:rPr lang="en-US" baseline="0" dirty="0"/>
              <a:t> are not case sensitive.</a:t>
            </a:r>
            <a:endParaRPr lang="en-US" dirty="0"/>
          </a:p>
          <a:p>
            <a:pPr marL="171450" indent="-171450"/>
            <a:endParaRPr lang="en-US" dirty="0"/>
          </a:p>
          <a:p>
            <a:pPr marL="171450" indent="-171450"/>
            <a:r>
              <a:rPr lang="en-US" dirty="0"/>
              <a:t>Click </a:t>
            </a:r>
            <a:r>
              <a:rPr lang="en-US" b="1" dirty="0"/>
              <a:t>Save</a:t>
            </a:r>
            <a:r>
              <a:rPr lang="en-US" dirty="0"/>
              <a:t>.</a:t>
            </a:r>
          </a:p>
          <a:p>
            <a:pPr marL="171450" indent="-171450"/>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7544992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0972016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15235983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1131086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82566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aseline="0" dirty="0"/>
              <a:t>When the traveler returns from travel, a voucher is created from the approved authorization and submitted for reimbursement.</a:t>
            </a:r>
          </a:p>
          <a:p>
            <a:pPr marL="171450" indent="-171450"/>
            <a:endParaRPr lang="en-US" baseline="0" dirty="0"/>
          </a:p>
          <a:p>
            <a:pPr marL="171450" indent="-171450"/>
            <a:r>
              <a:rPr lang="en-US" baseline="0" dirty="0"/>
              <a:t>If the voucher meets any of the conditions requiring additional approval, it will route to the HIGH RISK approval group, </a:t>
            </a:r>
          </a:p>
          <a:p>
            <a:pPr marL="171450" indent="-171450"/>
            <a:endParaRPr lang="en-US" baseline="0" dirty="0"/>
          </a:p>
          <a:p>
            <a:pPr marL="171450" indent="-171450"/>
            <a:r>
              <a:rPr lang="en-US" baseline="0" dirty="0"/>
              <a:t>If the voucher does not meet any of the conditions, it will routed to the Voucher AO for approval.  </a:t>
            </a:r>
          </a:p>
          <a:p>
            <a:pPr marL="171450" indent="-171450"/>
            <a:endParaRPr lang="en-US" baseline="0" dirty="0"/>
          </a:p>
          <a:p>
            <a:pPr marL="171450" indent="-171450"/>
            <a:r>
              <a:rPr lang="en-US" baseline="0" dirty="0"/>
              <a:t>Once approved, information is sent to FSMS and payment is made to the traveler.  </a:t>
            </a:r>
          </a:p>
          <a:p>
            <a:pPr marL="171450" indent="-171450"/>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The traveler’s supervisor will receive all travel related emails once the traveler has added their email to their profile.</a:t>
            </a:r>
          </a:p>
          <a:p>
            <a:pPr marL="171450" indent="-171450"/>
            <a:endParaRPr lang="en-US" dirty="0"/>
          </a:p>
        </p:txBody>
      </p:sp>
    </p:spTree>
    <p:extLst>
      <p:ext uri="{BB962C8B-B14F-4D97-AF65-F5344CB8AC3E}">
        <p14:creationId xmlns:p14="http://schemas.microsoft.com/office/powerpoint/2010/main" val="25763121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7477600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716791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Vouchers display on the pending approval list with a (#) after the trip id.  The # indicates what voucher this is for the trip i.e. (1) indicates it is the first voucher for the trip.</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voucher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endParaRPr lang="en-US" dirty="0">
              <a:latin typeface="Arial" panose="020B0604020202020204" pitchFamily="34" charset="0"/>
            </a:endParaRPr>
          </a:p>
          <a:p>
            <a:pPr marL="0" indent="0">
              <a:buNone/>
            </a:pPr>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voucher. If you need to see additional information or make changes to the voucher,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voucher and take action on it.</a:t>
            </a:r>
            <a:endParaRPr lang="en-US" dirty="0"/>
          </a:p>
        </p:txBody>
      </p:sp>
    </p:spTree>
    <p:extLst>
      <p:ext uri="{BB962C8B-B14F-4D97-AF65-F5344CB8AC3E}">
        <p14:creationId xmlns:p14="http://schemas.microsoft.com/office/powerpoint/2010/main" val="2504332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The document</a:t>
            </a:r>
            <a:r>
              <a:rPr lang="en-US" baseline="0" dirty="0">
                <a:latin typeface="Arial" panose="020B0604020202020204" pitchFamily="34" charset="0"/>
              </a:rPr>
              <a:t> header displays the traveler name, trip id, voucher id (indicating what voucher it is for the trip) voucher type and voucher status.</a:t>
            </a:r>
          </a:p>
          <a:p>
            <a:pPr marL="171450" indent="-171450"/>
            <a:endParaRPr lang="en-US" baseline="0" dirty="0">
              <a:latin typeface="Arial" panose="020B0604020202020204" pitchFamily="34" charset="0"/>
            </a:endParaRPr>
          </a:p>
          <a:p>
            <a:pPr marL="171450" indent="-171450"/>
            <a:r>
              <a:rPr lang="en-US" dirty="0">
                <a:latin typeface="Arial" panose="020B0604020202020204" pitchFamily="34" charset="0"/>
              </a:rPr>
              <a:t>The type of travel, travel purpose, travel dates including departure and arrival time if the trip is less than 3 days, claim dates, document number and voucher finality indicator appear on the Basic Information page.</a:t>
            </a:r>
          </a:p>
          <a:p>
            <a:pPr>
              <a:buNone/>
            </a:pPr>
            <a:endParaRPr lang="en-US" dirty="0"/>
          </a:p>
          <a:p>
            <a:pPr>
              <a:buNone/>
            </a:pPr>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41688932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Expenses that the traveler has submitted for reimbursement appear on the Expenses page.  The expenses are shown by date and sorted alphabetically.  A summary of expenses by entity to be reimbursed appears at the top of the section.</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Approving officials</a:t>
            </a:r>
            <a:r>
              <a:rPr lang="en-US" baseline="0" dirty="0">
                <a:latin typeface="Arial" panose="020B0604020202020204" pitchFamily="34" charset="0"/>
              </a:rPr>
              <a:t> see a credit card icon in the Alerts column if the traveler added the expense directly from their travel charge card transaction list.</a:t>
            </a:r>
          </a:p>
          <a:p>
            <a:pPr marL="171450" indent="-171450"/>
            <a:endParaRPr lang="en-US" b="1" dirty="0"/>
          </a:p>
          <a:p>
            <a:pPr marL="171450" indent="-171450"/>
            <a:r>
              <a:rPr lang="en-US" b="1" dirty="0"/>
              <a:t>Review the</a:t>
            </a:r>
            <a:r>
              <a:rPr lang="en-US" b="1" baseline="0" dirty="0"/>
              <a:t> Pay To field which indicate where the reimbursement for the expense should be directed.   The pay to on Airfare/Rail and TMC fee should reflect how the ticket was purchased – Travel Charge Card or Agency Billed.  </a:t>
            </a:r>
            <a:r>
              <a:rPr lang="en-US" b="1" dirty="0"/>
              <a:t>Review the Pay to fields to ensure they are correct  so that the reimbursement to Traveler/Travel Charge Card and/or Agency Billed (used for Airfare/Rail and TMC fee if traveler does not have a GTCC) are processed correctly.    On the voucher if the amount allocated to pay to traveler and travel charge card exceeds what was allocated to pay to travel and travel charge card, or the amount allocated to agency billed exceeds what was allocated to pay to agency, an amendment will need to be created as the payment will not be correctly processed in FSMS.</a:t>
            </a:r>
          </a:p>
          <a:p>
            <a:pPr marL="171450" indent="-171450"/>
            <a:endParaRPr lang="en-US" b="1" dirty="0"/>
          </a:p>
          <a:p>
            <a:pPr marL="171450" indent="-171450"/>
            <a:endParaRPr lang="en-US" baseline="0" dirty="0">
              <a:latin typeface="Arial" panose="020B0604020202020204" pitchFamily="34" charset="0"/>
            </a:endParaRPr>
          </a:p>
          <a:p>
            <a:pPr marL="171450" indent="-171450"/>
            <a:endParaRPr lang="en-US" dirty="0">
              <a:latin typeface="Arial" panose="020B0604020202020204" pitchFamily="34" charset="0"/>
            </a:endParaRPr>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06062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Review</a:t>
            </a:r>
            <a:r>
              <a:rPr lang="en-US" baseline="0" dirty="0"/>
              <a:t> the Warning Message and Privacy Act Notice.</a:t>
            </a:r>
          </a:p>
          <a:p>
            <a:pPr marL="171450" indent="-171450"/>
            <a:endParaRPr lang="en-US" baseline="0" dirty="0"/>
          </a:p>
          <a:p>
            <a:pPr marL="171450" indent="-171450"/>
            <a:r>
              <a:rPr lang="en-US" baseline="0" dirty="0"/>
              <a:t>Click </a:t>
            </a:r>
            <a:r>
              <a:rPr lang="en-US" b="1" baseline="0" dirty="0"/>
              <a:t>Accept</a:t>
            </a:r>
            <a:r>
              <a:rPr lang="en-US" dirty="0"/>
              <a:t>.</a:t>
            </a:r>
          </a:p>
          <a:p>
            <a:pPr marL="171450" indent="-171450"/>
            <a:endParaRPr lang="en-US" dirty="0"/>
          </a:p>
          <a:p>
            <a:pPr marL="171450" indent="-171450"/>
            <a:r>
              <a:rPr lang="en-US" dirty="0"/>
              <a:t>You will be prompted</a:t>
            </a:r>
            <a:r>
              <a:rPr lang="en-US" baseline="0" dirty="0"/>
              <a:t> to accept the Warning Message and Privacy Act Notice each time you login.</a:t>
            </a:r>
            <a:endParaRPr lang="en-US" dirty="0"/>
          </a:p>
          <a:p>
            <a:pPr>
              <a:buNone/>
            </a:pPr>
            <a:endParaRPr lang="en-US" dirty="0"/>
          </a:p>
        </p:txBody>
      </p:sp>
    </p:spTree>
    <p:extLst>
      <p:ext uri="{BB962C8B-B14F-4D97-AF65-F5344CB8AC3E}">
        <p14:creationId xmlns:p14="http://schemas.microsoft.com/office/powerpoint/2010/main" val="10626377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b="1" dirty="0"/>
              <a:t>The View Cost Variance Summary under Other Actions can be used to view the overall cost of what was authorized vs what is on the voucher but to compare the pay to allocations to determine if they have been exceeded, access the printable authorization under Attachments and view the total allocated to Traveler/TCC and Agency Billed.</a:t>
            </a:r>
          </a:p>
          <a:p>
            <a:pPr marL="171450" indent="-171450"/>
            <a:endParaRPr lang="en-US" baseline="0" dirty="0">
              <a:latin typeface="Arial" panose="020B0604020202020204" pitchFamily="34" charset="0"/>
            </a:endParaRPr>
          </a:p>
          <a:p>
            <a:pPr marL="171450" indent="-171450"/>
            <a:endParaRPr lang="en-US" dirty="0">
              <a:latin typeface="Arial" panose="020B0604020202020204" pitchFamily="34" charset="0"/>
            </a:endParaRPr>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3715707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b="1" dirty="0"/>
              <a:t>The View Cost Variance Summary under Other Actions can be used to view the overall cost of what was authorized vs what is on the voucher but to compare the pay to allocations to determine if they have been exceeded, access the printable authorization under Attachments and view the total allocated to Traveler/TCC and Agency Billed.</a:t>
            </a:r>
          </a:p>
          <a:p>
            <a:pPr marL="171450" indent="-171450"/>
            <a:endParaRPr lang="en-US" baseline="0" dirty="0">
              <a:latin typeface="Arial" panose="020B0604020202020204" pitchFamily="34" charset="0"/>
            </a:endParaRPr>
          </a:p>
          <a:p>
            <a:pPr marL="171450" indent="-171450"/>
            <a:endParaRPr lang="en-US" dirty="0">
              <a:latin typeface="Arial" panose="020B0604020202020204" pitchFamily="34" charset="0"/>
            </a:endParaRPr>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0587329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b="1" dirty="0">
                <a:effectLst/>
              </a:rPr>
              <a:t>POET lines entered</a:t>
            </a:r>
            <a:r>
              <a:rPr lang="en-US" b="1" baseline="0" dirty="0">
                <a:effectLst/>
              </a:rPr>
              <a:t> on the authorization carry over to the voucher and cannot be changed.  Amounts may need to be adjusted if more than one POET line was added to fund the trip.</a:t>
            </a:r>
          </a:p>
          <a:p>
            <a:pPr>
              <a:buNone/>
            </a:pPr>
            <a:endParaRPr lang="en-US" b="1" baseline="0" dirty="0">
              <a:effectLst/>
            </a:endParaRPr>
          </a:p>
          <a:p>
            <a:pPr>
              <a:buNone/>
            </a:pPr>
            <a:r>
              <a:rPr lang="en-US" b="1" dirty="0">
                <a:effectLst/>
              </a:rPr>
              <a:t>Account code allocations associated to </a:t>
            </a:r>
            <a:r>
              <a:rPr lang="en-US" b="1" i="1" dirty="0">
                <a:effectLst/>
              </a:rPr>
              <a:t>Travel Advances</a:t>
            </a:r>
            <a:r>
              <a:rPr lang="en-US" b="1" dirty="0">
                <a:effectLst/>
              </a:rPr>
              <a:t> and/or </a:t>
            </a:r>
            <a:r>
              <a:rPr lang="en-US" b="1" i="1" dirty="0">
                <a:effectLst/>
              </a:rPr>
              <a:t>Travel Vouchers</a:t>
            </a:r>
            <a:r>
              <a:rPr lang="en-US" b="1" dirty="0">
                <a:effectLst/>
              </a:rPr>
              <a:t> must not exceed values specified on the Travel Authorization (including voucher tolerance for vouchers).</a:t>
            </a:r>
            <a:endParaRPr lang="en-US" b="1"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42784153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sz="1000" b="0" i="0" u="none" strike="noStrike" kern="1200" baseline="0" dirty="0">
                <a:solidFill>
                  <a:srgbClr val="333F48"/>
                </a:solidFill>
                <a:latin typeface="Arial" pitchFamily="34" charset="0"/>
                <a:ea typeface="+mn-ea"/>
                <a:cs typeface="Arial" pitchFamily="34" charset="0"/>
              </a:rPr>
              <a:t>If an advance was approved for a trip, that advance must be liquidated. Advances can be liquidated on any voucher, but all outstanding advances must be liquidated on the final travel voucher, if possible, regardless of the amount that was actually disbursed to the traveler. </a:t>
            </a:r>
          </a:p>
          <a:p>
            <a:pPr marL="171450" indent="-171450"/>
            <a:endParaRPr lang="en-US" sz="1000" b="1" i="1"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E2 automatically calculates the maximum outstanding travel advance balance available for liquidation. The traveler, however, can override this maximum amount and liquidate a smaller amount if this is not the final voucher.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b="1" i="1" u="none" strike="noStrike" kern="1200" baseline="0" dirty="0">
                <a:solidFill>
                  <a:srgbClr val="333F48"/>
                </a:solidFill>
                <a:latin typeface="Arial" pitchFamily="34" charset="0"/>
                <a:ea typeface="+mn-ea"/>
                <a:cs typeface="Arial" pitchFamily="34" charset="0"/>
              </a:rPr>
              <a:t>Note</a:t>
            </a:r>
            <a:r>
              <a:rPr lang="en-US" sz="1000" b="0" i="1" u="none" strike="noStrike" kern="1200" baseline="0" dirty="0">
                <a:solidFill>
                  <a:srgbClr val="333F48"/>
                </a:solidFill>
                <a:latin typeface="Arial" pitchFamily="34" charset="0"/>
                <a:ea typeface="+mn-ea"/>
                <a:cs typeface="Arial" pitchFamily="34" charset="0"/>
              </a:rPr>
              <a:t>: Click the </a:t>
            </a:r>
            <a:r>
              <a:rPr lang="en-US" sz="1000" b="1" i="1" u="none" strike="noStrike" kern="1200" baseline="0" dirty="0">
                <a:solidFill>
                  <a:srgbClr val="333F48"/>
                </a:solidFill>
                <a:latin typeface="Arial" pitchFamily="34" charset="0"/>
                <a:ea typeface="+mn-ea"/>
                <a:cs typeface="Arial" pitchFamily="34" charset="0"/>
              </a:rPr>
              <a:t>View Advance Details </a:t>
            </a:r>
            <a:r>
              <a:rPr lang="en-US" sz="1000" b="0" i="1" u="none" strike="noStrike" kern="1200" baseline="0" dirty="0">
                <a:solidFill>
                  <a:srgbClr val="333F48"/>
                </a:solidFill>
                <a:latin typeface="Arial" pitchFamily="34" charset="0"/>
                <a:ea typeface="+mn-ea"/>
                <a:cs typeface="Arial" pitchFamily="34" charset="0"/>
              </a:rPr>
              <a:t>link in the Other Actions section to view additional information about the advances for the trip</a:t>
            </a:r>
            <a:r>
              <a:rPr lang="en-US" sz="1000" b="0" i="0" u="none" strike="noStrike" kern="1200" baseline="0" dirty="0">
                <a:solidFill>
                  <a:srgbClr val="333F48"/>
                </a:solidFill>
                <a:latin typeface="Arial" pitchFamily="34" charset="0"/>
                <a:ea typeface="+mn-ea"/>
                <a:cs typeface="Arial" pitchFamily="34" charset="0"/>
              </a:rPr>
              <a:t>. </a:t>
            </a:r>
          </a:p>
          <a:p>
            <a:pPr marL="0" indent="0">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2281511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None/>
              <a:tabLst/>
              <a:defRPr/>
            </a:pPr>
            <a:r>
              <a:rPr lang="en-US" sz="1000" b="0" i="0" u="none" strike="noStrike" kern="1200" baseline="0" dirty="0">
                <a:solidFill>
                  <a:srgbClr val="333F48"/>
                </a:solidFill>
                <a:latin typeface="Arial" pitchFamily="34" charset="0"/>
                <a:ea typeface="+mn-ea"/>
                <a:cs typeface="Arial" pitchFamily="34" charset="0"/>
              </a:rPr>
              <a:t>The Remarks section lists all remarks attached to the voucher and its expenses. </a:t>
            </a:r>
          </a:p>
          <a:p>
            <a:pPr marL="0" marR="0" lvl="1" indent="0" algn="l" defTabSz="914400" rtl="0" eaLnBrk="1" fontAlgn="auto" latinLnBrk="0" hangingPunct="1">
              <a:lnSpc>
                <a:spcPct val="100000"/>
              </a:lnSpc>
              <a:spcBef>
                <a:spcPts val="0"/>
              </a:spcBef>
              <a:spcAft>
                <a:spcPts val="0"/>
              </a:spcAft>
              <a:buClrTx/>
              <a:buSzTx/>
              <a:buNone/>
              <a:tabLst/>
              <a:defRPr/>
            </a:pPr>
            <a:endParaRPr lang="en-US" sz="1000" b="0" i="0" u="none" strike="noStrike" kern="1200" baseline="0" dirty="0">
              <a:solidFill>
                <a:srgbClr val="333F48"/>
              </a:solidFill>
              <a:latin typeface="Arial" pitchFamily="34" charset="0"/>
              <a:ea typeface="+mn-ea"/>
              <a:cs typeface="Arial" pitchFamily="34" charset="0"/>
            </a:endParaRPr>
          </a:p>
          <a:p>
            <a:pPr marL="0" marR="0" lvl="1" indent="0" algn="l" defTabSz="914400" rtl="0" eaLnBrk="1" fontAlgn="auto" latinLnBrk="0" hangingPunct="1">
              <a:lnSpc>
                <a:spcPct val="100000"/>
              </a:lnSpc>
              <a:spcBef>
                <a:spcPts val="0"/>
              </a:spcBef>
              <a:spcAft>
                <a:spcPts val="0"/>
              </a:spcAft>
              <a:buClrTx/>
              <a:buSzTx/>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3656959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rPr>
              <a:t>The Receipts and attachments section allows you to review any expense-level receipt or other document-level attachment, including documents attached via fax.</a:t>
            </a:r>
          </a:p>
          <a:p>
            <a:pPr marL="171450" marR="0" lvl="0" indent="-17145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rPr>
              <a:t>Click the </a:t>
            </a:r>
            <a:r>
              <a:rPr kumimoji="0" lang="en-US" sz="1000" b="1"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rPr>
              <a:t>Show</a:t>
            </a:r>
            <a:r>
              <a:rPr kumimoji="0" lang="en-US" sz="10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itchFamily="34" charset="0"/>
              </a:rPr>
              <a:t> link to view the attachment.</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08243511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The OTHER ACTIONS section of E2 contains links to commonly performed actions while approving</a:t>
            </a:r>
            <a:r>
              <a:rPr lang="en-US" baseline="0" dirty="0">
                <a:latin typeface="Arial" panose="020B0604020202020204" pitchFamily="34" charset="0"/>
              </a:rPr>
              <a:t> vouchers.</a:t>
            </a:r>
            <a:r>
              <a:rPr lang="en-US" dirty="0">
                <a:latin typeface="Arial" panose="020B0604020202020204" pitchFamily="34" charset="0"/>
              </a:rPr>
              <a:t> </a:t>
            </a:r>
          </a:p>
          <a:p>
            <a:endParaRPr lang="en-US" dirty="0"/>
          </a:p>
        </p:txBody>
      </p:sp>
    </p:spTree>
    <p:extLst>
      <p:ext uri="{BB962C8B-B14F-4D97-AF65-F5344CB8AC3E}">
        <p14:creationId xmlns:p14="http://schemas.microsoft.com/office/powerpoint/2010/main" val="248411359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ea typeface="Calibri" panose="020F0502020204030204" pitchFamily="34" charset="0"/>
              </a:rPr>
              <a:t>If a member is taking an alternate but not authorized method of transportation, they are limited to the constructed cost of the authorized travel, i.e cost of travel method plus any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rPr>
              <a:t>    TMC fees applicable.   If the traveler added a comparative trip to their authorization, it can be reviewed on the trip dashboard.</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ea typeface="Calibri" panose="020F0502020204030204" pitchFamily="34" charset="0"/>
              </a:rPr>
              <a:t> In the cases where what the  member “wanted to do” exceeds the “allowed to do” USCG has created an expense line, </a:t>
            </a:r>
            <a:r>
              <a:rPr lang="en-US" sz="1000" b="1" dirty="0">
                <a:solidFill>
                  <a:srgbClr val="5B9BD5"/>
                </a:solidFill>
                <a:effectLst/>
                <a:latin typeface="Arial" panose="020B0604020202020204" pitchFamily="34" charset="0"/>
                <a:ea typeface="Calibri" panose="020F0502020204030204" pitchFamily="34" charset="0"/>
              </a:rPr>
              <a:t>Constructed Cost of GTR</a:t>
            </a:r>
            <a:r>
              <a:rPr lang="en-US" sz="1000" dirty="0">
                <a:solidFill>
                  <a:srgbClr val="5B9BD5"/>
                </a:solidFill>
                <a:effectLst/>
                <a:latin typeface="Arial" panose="020B0604020202020204" pitchFamily="34" charset="0"/>
                <a:ea typeface="Calibri" panose="020F0502020204030204" pitchFamily="34" charset="0"/>
              </a:rPr>
              <a:t>, to capture the entitled amount so</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rPr>
              <a:t>    that they do not need to adjust the POV mileage to equal the GTR amount.</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ea typeface="Calibri" panose="020F0502020204030204" pitchFamily="34" charset="0"/>
              </a:rPr>
              <a:t>The traveler needs to calculate the correct amount and  add remarks indicating the reason for the expense.  The approver should review the expenses and remarks.</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dirty="0"/>
          </a:p>
          <a:p>
            <a:r>
              <a:rPr lang="en-US" dirty="0"/>
              <a:t>After</a:t>
            </a:r>
            <a:r>
              <a:rPr lang="en-US" baseline="0" dirty="0"/>
              <a:t> reviewing the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voucher is approved, your Pending Approvals list displays a message that the voucher was successfully approved, and the document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lvl="0" indent="-171450"/>
            <a:endParaRPr lang="en-US" b="0" dirty="0">
              <a:latin typeface="Arial" panose="020B0604020202020204" pitchFamily="34" charset="0"/>
              <a:cs typeface="Arial" panose="020B0604020202020204" pitchFamily="34" charset="0"/>
            </a:endParaRPr>
          </a:p>
          <a:p>
            <a:pPr marL="0" lvl="0" indent="0">
              <a:buFont typeface="+mj-lt"/>
              <a:buNone/>
            </a:pPr>
            <a:r>
              <a:rPr lang="en-US" b="0" dirty="0">
                <a:latin typeface="Arial" panose="020B0604020202020204" pitchFamily="34" charset="0"/>
                <a:cs typeface="Arial" panose="020B0604020202020204" pitchFamily="34" charset="0"/>
              </a:rPr>
              <a:t> </a:t>
            </a:r>
          </a:p>
          <a:p>
            <a:pPr marL="0" lvl="0" indent="0">
              <a:buFont typeface="+mj-lt"/>
              <a:buNone/>
            </a:pPr>
            <a:endParaRPr lang="en-US" b="0" dirty="0">
              <a:solidFill>
                <a:srgbClr val="7F7F7F"/>
              </a:solidFill>
              <a:latin typeface="Arial" panose="020B0604020202020204" pitchFamily="34" charset="0"/>
              <a:cs typeface="Arial" panose="020B0604020202020204" pitchFamily="34" charset="0"/>
            </a:endParaRPr>
          </a:p>
          <a:p>
            <a:pPr marL="0" lvl="0" indent="0">
              <a:buFont typeface="+mj-lt"/>
              <a:buNone/>
            </a:pPr>
            <a:endParaRPr lang="en-US" b="0" dirty="0">
              <a:solidFill>
                <a:srgbClr val="7F7F7F"/>
              </a:solidFill>
              <a:latin typeface="Arial" panose="020B0604020202020204" pitchFamily="34" charset="0"/>
              <a:cs typeface="Arial" panose="020B0604020202020204" pitchFamily="34" charset="0"/>
            </a:endParaRPr>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2724807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dirty="0"/>
              <a:t>After</a:t>
            </a:r>
            <a:r>
              <a:rPr lang="en-US" baseline="0" dirty="0"/>
              <a:t> reviewing the voucher, scroll down to the bottom of the Summary.</a:t>
            </a: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To return the voucher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342900" indent="-342900">
              <a:buFont typeface="+mj-lt"/>
              <a:buAutoNum type="arabicPeriod"/>
            </a:pPr>
            <a:endParaRPr lang="en-US"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342900" indent="-342900">
              <a:buFont typeface="+mj-lt"/>
              <a:buAutoNum type="arabicPeriod"/>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342900" indent="-342900">
              <a:buFont typeface="+mj-lt"/>
              <a:buAutoNum type="arabicPeriod"/>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171450" lvl="0" indent="-171450"/>
            <a:r>
              <a:rPr lang="en-US" sz="1000" b="0" i="0" u="none" strike="noStrike" kern="1200" baseline="0" dirty="0">
                <a:solidFill>
                  <a:srgbClr val="333F48"/>
                </a:solidFill>
                <a:latin typeface="Arial" pitchFamily="34" charset="0"/>
                <a:ea typeface="+mn-ea"/>
                <a:cs typeface="Arial" pitchFamily="34" charset="0"/>
              </a:rPr>
              <a:t>When the voucher is returned, your Pending Approvals list displays a message that the advance was successfully returned, and the document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lvl="0" indent="-171450"/>
            <a:endParaRPr lang="en-US" b="0" dirty="0">
              <a:latin typeface="Arial" panose="020B0604020202020204" pitchFamily="34" charset="0"/>
              <a:cs typeface="Arial" panose="020B0604020202020204" pitchFamily="34" charset="0"/>
            </a:endParaRP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0543944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6323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 will only be presented</a:t>
            </a:r>
            <a:r>
              <a:rPr lang="en-US" baseline="0" dirty="0"/>
              <a:t> and asked to accept the </a:t>
            </a:r>
            <a:r>
              <a:rPr lang="en-US" dirty="0"/>
              <a:t>Rules of Behavior</a:t>
            </a:r>
            <a:r>
              <a:rPr lang="en-US" baseline="0" dirty="0"/>
              <a:t> the first time you log into the system.</a:t>
            </a:r>
          </a:p>
          <a:p>
            <a:pPr>
              <a:buNone/>
            </a:pPr>
            <a:endParaRPr lang="en-US" dirty="0"/>
          </a:p>
        </p:txBody>
      </p:sp>
    </p:spTree>
    <p:extLst>
      <p:ext uri="{BB962C8B-B14F-4D97-AF65-F5344CB8AC3E}">
        <p14:creationId xmlns:p14="http://schemas.microsoft.com/office/powerpoint/2010/main" val="165176254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t>Local travel claims can cover up to 60 consecutive days worth of expenses.</a:t>
            </a:r>
          </a:p>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2155528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994787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local claim. If you need to see additional information or make changes to the claim,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22401993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Information displays the Type of Travel, Purpose and Dates of the Claim.  The Document Number is automatically</a:t>
            </a:r>
            <a:r>
              <a:rPr lang="en-US" baseline="0" dirty="0"/>
              <a:t> assigned when it is sent to approver.</a:t>
            </a:r>
            <a:endParaRPr lang="en-US" dirty="0"/>
          </a:p>
        </p:txBody>
      </p:sp>
    </p:spTree>
    <p:extLst>
      <p:ext uri="{BB962C8B-B14F-4D97-AF65-F5344CB8AC3E}">
        <p14:creationId xmlns:p14="http://schemas.microsoft.com/office/powerpoint/2010/main" val="3120795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The Expenses section of the Summary page displays general expense information from the local travel claim. Review the expenses for the claim to be sure they are within travel policy guidelines.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 </a:t>
            </a:r>
            <a:r>
              <a:rPr lang="en-US" sz="1000" b="1" i="0" u="none" strike="noStrike" kern="1200" baseline="0" dirty="0">
                <a:solidFill>
                  <a:srgbClr val="333F48"/>
                </a:solidFill>
                <a:latin typeface="Arial" pitchFamily="34" charset="0"/>
                <a:ea typeface="+mn-ea"/>
                <a:cs typeface="Arial" pitchFamily="34" charset="0"/>
              </a:rPr>
              <a:t>Show </a:t>
            </a:r>
            <a:r>
              <a:rPr lang="en-US" sz="1000" b="0" i="0" u="none" strike="noStrike" kern="1200" baseline="0" dirty="0">
                <a:solidFill>
                  <a:srgbClr val="333F48"/>
                </a:solidFill>
                <a:latin typeface="Arial" pitchFamily="34" charset="0"/>
                <a:ea typeface="+mn-ea"/>
                <a:cs typeface="Arial" pitchFamily="34" charset="0"/>
              </a:rPr>
              <a:t>link to view additional details about the corresponding expense, including remarks and receipts. </a:t>
            </a:r>
          </a:p>
          <a:p>
            <a:endParaRPr lang="en-US" sz="1000" b="0" i="0" u="none" strike="noStrike" kern="1200" baseline="0" dirty="0">
              <a:solidFill>
                <a:srgbClr val="333F48"/>
              </a:solidFill>
              <a:latin typeface="Arial" pitchFamily="34" charset="0"/>
              <a:ea typeface="+mn-ea"/>
              <a:cs typeface="Arial" pitchFamily="34" charset="0"/>
            </a:endParaRPr>
          </a:p>
          <a:p>
            <a:pPr>
              <a:buNone/>
            </a:pPr>
            <a:r>
              <a:rPr lang="en-US" sz="1000" b="1" i="1" u="none" strike="noStrike" kern="1200" baseline="0" dirty="0">
                <a:solidFill>
                  <a:srgbClr val="333F48"/>
                </a:solidFill>
                <a:latin typeface="Arial" pitchFamily="34" charset="0"/>
                <a:ea typeface="+mn-ea"/>
                <a:cs typeface="Arial" pitchFamily="34" charset="0"/>
              </a:rPr>
              <a:t>Note</a:t>
            </a:r>
            <a:r>
              <a:rPr lang="en-US" sz="1000" b="0" i="1" u="none" strike="noStrike" kern="1200" baseline="0" dirty="0">
                <a:solidFill>
                  <a:srgbClr val="333F48"/>
                </a:solidFill>
                <a:latin typeface="Arial" pitchFamily="34" charset="0"/>
                <a:ea typeface="+mn-ea"/>
                <a:cs typeface="Arial" pitchFamily="34" charset="0"/>
              </a:rPr>
              <a:t>: Icons in the Alerts column identify expenses with special situations or conditions. </a:t>
            </a:r>
            <a:endParaRPr lang="en-US" dirty="0"/>
          </a:p>
        </p:txBody>
      </p:sp>
    </p:spTree>
    <p:extLst>
      <p:ext uri="{BB962C8B-B14F-4D97-AF65-F5344CB8AC3E}">
        <p14:creationId xmlns:p14="http://schemas.microsoft.com/office/powerpoint/2010/main" val="323336735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Before a local travel claim can receive final approval, an account must be selected to fund the claim</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Accounting section on the local travel claim's Summary page shows the account selected to fund the expenses, as well as the amount allocated to the fund. Expenses must be completely allocated prior to final approval of the claim. </a:t>
            </a:r>
            <a:endParaRPr lang="en-US" dirty="0"/>
          </a:p>
        </p:txBody>
      </p:sp>
    </p:spTree>
    <p:extLst>
      <p:ext uri="{BB962C8B-B14F-4D97-AF65-F5344CB8AC3E}">
        <p14:creationId xmlns:p14="http://schemas.microsoft.com/office/powerpoint/2010/main" val="36324982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After</a:t>
            </a:r>
            <a:r>
              <a:rPr lang="en-US" baseline="0" dirty="0"/>
              <a:t> reviewing the local claim,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claim is approved, your Pending Approvals list displays a message that the claim was successfully approved, and the document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lvl="0" indent="-171450"/>
            <a:endParaRPr lang="en-US" b="0" dirty="0">
              <a:latin typeface="Arial" panose="020B0604020202020204" pitchFamily="34" charset="0"/>
              <a:cs typeface="Arial" panose="020B0604020202020204" pitchFamily="34" charset="0"/>
            </a:endParaRPr>
          </a:p>
          <a:p>
            <a:pPr marL="0" lvl="0" indent="0">
              <a:buFont typeface="+mj-lt"/>
              <a:buNone/>
            </a:pPr>
            <a:r>
              <a:rPr lang="en-US" b="0" dirty="0">
                <a:latin typeface="Arial" panose="020B0604020202020204" pitchFamily="34" charset="0"/>
                <a:cs typeface="Arial" panose="020B0604020202020204" pitchFamily="34" charset="0"/>
              </a:rPr>
              <a:t> </a:t>
            </a:r>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5231402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dirty="0"/>
              <a:t>After</a:t>
            </a:r>
            <a:r>
              <a:rPr lang="en-US" baseline="0" dirty="0"/>
              <a:t> reviewing the claim, scroll down to the bottom of the Summary.</a:t>
            </a: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To return the claim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342900" indent="-342900">
              <a:buFont typeface="+mj-lt"/>
              <a:buAutoNum type="arabicPeriod"/>
            </a:pPr>
            <a:endParaRPr lang="en-US"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342900" indent="-342900">
              <a:buFont typeface="+mj-lt"/>
              <a:buAutoNum type="arabicPeriod"/>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a:t>
            </a:r>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342900" indent="-342900">
              <a:buFont typeface="+mj-lt"/>
              <a:buAutoNum type="arabicPeriod"/>
            </a:pPr>
            <a:endParaRPr lang="en-US" b="0" kern="1200" dirty="0">
              <a:solidFill>
                <a:schemeClr val="tx1"/>
              </a:solidFill>
              <a:latin typeface="Arial" panose="020B0604020202020204" pitchFamily="34" charset="0"/>
              <a:cs typeface="Arial" panose="020B0604020202020204" pitchFamily="34" charset="0"/>
            </a:endParaRPr>
          </a:p>
          <a:p>
            <a:pPr marL="0" indent="0">
              <a:buFont typeface="+mj-lt"/>
              <a:buNone/>
            </a:pPr>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a:p>
            <a:pPr marL="0" indent="0">
              <a:buFont typeface="+mj-lt"/>
              <a:buNone/>
            </a:pPr>
            <a:endParaRPr lang="en-US" b="0" kern="1200" dirty="0">
              <a:solidFill>
                <a:schemeClr val="tx1"/>
              </a:solidFill>
              <a:latin typeface="Arial" panose="020B0604020202020204" pitchFamily="34" charset="0"/>
              <a:cs typeface="Arial" panose="020B0604020202020204" pitchFamily="34" charset="0"/>
            </a:endParaRPr>
          </a:p>
          <a:p>
            <a:pPr marL="171450" lvl="0" indent="-171450"/>
            <a:r>
              <a:rPr lang="en-US" sz="1000" b="0" i="0" u="none" strike="noStrike" kern="1200" baseline="0" dirty="0">
                <a:solidFill>
                  <a:srgbClr val="333F48"/>
                </a:solidFill>
                <a:latin typeface="Arial" pitchFamily="34" charset="0"/>
                <a:ea typeface="+mn-ea"/>
                <a:cs typeface="Arial" pitchFamily="34" charset="0"/>
              </a:rPr>
              <a:t>When the claim is returned, your Pending Approvals list displays a message that the advance was successfully returned, and the document is removed from the list. </a:t>
            </a:r>
          </a:p>
          <a:p>
            <a:pPr>
              <a:buNone/>
            </a:pPr>
            <a:endParaRPr lang="en-US" sz="1000" b="0" i="0" u="none" strike="noStrike" kern="1200" baseline="0" dirty="0">
              <a:solidFill>
                <a:srgbClr val="333F48"/>
              </a:solidFill>
              <a:latin typeface="Arial" pitchFamily="34" charset="0"/>
              <a:ea typeface="+mn-ea"/>
              <a:cs typeface="Arial" pitchFamily="34" charset="0"/>
            </a:endParaRPr>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415563406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182008318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854737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After logging</a:t>
            </a:r>
            <a:r>
              <a:rPr lang="en-US" baseline="0" dirty="0"/>
              <a:t> in, you a</a:t>
            </a:r>
            <a:r>
              <a:rPr lang="en-US" dirty="0"/>
              <a:t>re landed on the My</a:t>
            </a:r>
            <a:r>
              <a:rPr lang="en-US" baseline="0" dirty="0"/>
              <a:t> E2 page.  You are encouraged to </a:t>
            </a:r>
            <a:r>
              <a:rPr lang="en-US" dirty="0"/>
              <a:t>review and update your user profile.</a:t>
            </a:r>
          </a:p>
          <a:p>
            <a:pPr marL="171450" indent="-171450"/>
            <a:endParaRPr lang="en-US" dirty="0"/>
          </a:p>
          <a:p>
            <a:pPr marL="171450" indent="-171450"/>
            <a:r>
              <a:rPr lang="en-US" dirty="0"/>
              <a:t>Once you have accessed the new user email for your production account and initialized your account, delete the email as you will no longer be able to</a:t>
            </a:r>
            <a:r>
              <a:rPr lang="en-US" baseline="0" dirty="0"/>
              <a:t> acc</a:t>
            </a:r>
            <a:r>
              <a:rPr lang="en-US" dirty="0"/>
              <a:t>ess E2 Solutions using that email.  You will now access E2 using the URL – https://e2.gov.cwtsatotravel.com.</a:t>
            </a:r>
          </a:p>
        </p:txBody>
      </p:sp>
      <p:sp>
        <p:nvSpPr>
          <p:cNvPr id="14" name="Slide Image Placeholder 13"/>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0454090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7749523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36407755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62444214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29701720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136</a:t>
            </a:fld>
            <a:endParaRPr lang="en-US" dirty="0"/>
          </a:p>
        </p:txBody>
      </p:sp>
    </p:spTree>
    <p:extLst>
      <p:ext uri="{BB962C8B-B14F-4D97-AF65-F5344CB8AC3E}">
        <p14:creationId xmlns:p14="http://schemas.microsoft.com/office/powerpoint/2010/main" val="253497580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137</a:t>
            </a:fld>
            <a:endParaRPr lang="en-US" dirty="0"/>
          </a:p>
        </p:txBody>
      </p:sp>
    </p:spTree>
    <p:extLst>
      <p:ext uri="{BB962C8B-B14F-4D97-AF65-F5344CB8AC3E}">
        <p14:creationId xmlns:p14="http://schemas.microsoft.com/office/powerpoint/2010/main" val="30421330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138</a:t>
            </a:fld>
            <a:endParaRPr lang="en-US" dirty="0"/>
          </a:p>
        </p:txBody>
      </p:sp>
    </p:spTree>
    <p:extLst>
      <p:ext uri="{BB962C8B-B14F-4D97-AF65-F5344CB8AC3E}">
        <p14:creationId xmlns:p14="http://schemas.microsoft.com/office/powerpoint/2010/main" val="215784169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97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36662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Access your travel profile</a:t>
            </a:r>
            <a:r>
              <a:rPr lang="en-US" baseline="0" dirty="0"/>
              <a:t> via the User Options menu by clicking on your name and selecting </a:t>
            </a:r>
            <a:r>
              <a:rPr lang="en-US" b="1" baseline="0" dirty="0"/>
              <a:t>Profile</a:t>
            </a:r>
            <a:r>
              <a:rPr lang="en-US" baseline="0" dirty="0"/>
              <a:t>.</a:t>
            </a:r>
            <a:endParaRPr lang="en-US" dirty="0"/>
          </a:p>
        </p:txBody>
      </p:sp>
    </p:spTree>
    <p:extLst>
      <p:ext uri="{BB962C8B-B14F-4D97-AF65-F5344CB8AC3E}">
        <p14:creationId xmlns:p14="http://schemas.microsoft.com/office/powerpoint/2010/main" val="396105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9750" y="5492751"/>
            <a:ext cx="5715000" cy="3355848"/>
          </a:xfrm>
        </p:spPr>
        <p:txBody>
          <a:bodyPr>
            <a:normAutofit lnSpcReduction="10000"/>
          </a:bodyPr>
          <a:lstStyle/>
          <a:p>
            <a:r>
              <a:rPr lang="en-US" dirty="0"/>
              <a:t>The following profile information is required before you can use E2: </a:t>
            </a:r>
          </a:p>
          <a:p>
            <a:pPr lvl="1"/>
            <a:r>
              <a:rPr lang="en-US" dirty="0"/>
              <a:t>Reservations Name as it should appear on all your commercial airplane reservations </a:t>
            </a:r>
          </a:p>
          <a:p>
            <a:pPr lvl="1"/>
            <a:r>
              <a:rPr lang="en-US" dirty="0"/>
              <a:t>Default home site and departure airport </a:t>
            </a:r>
          </a:p>
          <a:p>
            <a:pPr lvl="1"/>
            <a:r>
              <a:rPr lang="en-US" dirty="0"/>
              <a:t>Your home address</a:t>
            </a:r>
          </a:p>
          <a:p>
            <a:pPr lvl="1"/>
            <a:r>
              <a:rPr lang="en-US" dirty="0"/>
              <a:t>Email information</a:t>
            </a:r>
          </a:p>
          <a:p>
            <a:pPr lvl="2"/>
            <a:r>
              <a:rPr lang="en-US" dirty="0"/>
              <a:t>Add your official email address as your primary email</a:t>
            </a:r>
          </a:p>
          <a:p>
            <a:pPr lvl="2"/>
            <a:r>
              <a:rPr lang="en-US" dirty="0"/>
              <a:t>Add the email of your supervisor</a:t>
            </a:r>
            <a:r>
              <a:rPr lang="en-US" baseline="0" dirty="0"/>
              <a:t> (E7 or higher, like a chief) </a:t>
            </a:r>
          </a:p>
          <a:p>
            <a:pPr lvl="1"/>
            <a:r>
              <a:rPr lang="en-US" baseline="0" dirty="0"/>
              <a:t>Travel Arrangers</a:t>
            </a:r>
          </a:p>
          <a:p>
            <a:pPr lvl="2"/>
            <a:r>
              <a:rPr lang="en-US" b="1" baseline="0" dirty="0"/>
              <a:t>Add an arranger and designate them to be able to send vouchers on your behalf</a:t>
            </a:r>
            <a:endParaRPr lang="en-US" b="1" dirty="0"/>
          </a:p>
          <a:p>
            <a:pPr lvl="1"/>
            <a:r>
              <a:rPr lang="en-US" dirty="0"/>
              <a:t>Credit card information – Airfare, Rail and Hotel should be set to Travel Charge Card once you enter your GTCC.  If you do not have a GTCC, set the airfare and rail to</a:t>
            </a:r>
          </a:p>
          <a:p>
            <a:pPr lvl="1">
              <a:buNone/>
            </a:pPr>
            <a:r>
              <a:rPr lang="en-US" dirty="0"/>
              <a:t>                CBA and enter a personal card for hotels.</a:t>
            </a:r>
          </a:p>
          <a:p>
            <a:pPr marL="914400" marR="0" lvl="2" indent="0" algn="l" defTabSz="914400" rtl="0" eaLnBrk="1" fontAlgn="auto" latinLnBrk="0" hangingPunct="1">
              <a:lnSpc>
                <a:spcPct val="100000"/>
              </a:lnSpc>
              <a:spcBef>
                <a:spcPts val="0"/>
              </a:spcBef>
              <a:spcAft>
                <a:spcPts val="0"/>
              </a:spcAft>
              <a:buClrTx/>
              <a:buSzTx/>
              <a:buFont typeface="Verdana" pitchFamily="34" charset="0"/>
              <a:buChar char="—"/>
              <a:tabLst/>
              <a:defRPr/>
            </a:pPr>
            <a:r>
              <a:rPr lang="en-US" b="1" dirty="0"/>
              <a:t>Be sure to activate your GTCC once received and add it to your profile immediately.  The TMC cannot issue your ticket if the GTCC</a:t>
            </a:r>
            <a:r>
              <a:rPr lang="en-US" b="1" baseline="0" dirty="0"/>
              <a:t> is not activated.</a:t>
            </a:r>
          </a:p>
          <a:p>
            <a:pPr lvl="1"/>
            <a:r>
              <a:rPr lang="en-US" dirty="0"/>
              <a:t>Travel preferences </a:t>
            </a:r>
          </a:p>
          <a:p>
            <a:pPr lvl="1"/>
            <a:r>
              <a:rPr lang="en-US" dirty="0"/>
              <a:t>Other Features  </a:t>
            </a:r>
          </a:p>
          <a:p>
            <a:endParaRPr lang="en-US" dirty="0"/>
          </a:p>
          <a:p>
            <a:pPr marL="171450" indent="-171450"/>
            <a:r>
              <a:rPr lang="en-US" b="1" baseline="0" dirty="0"/>
              <a:t>Government fares cannot only be billed to a GTCC, or the Agency’s Centrally Billed Account if the traveler doesn’t have a GTCC. </a:t>
            </a:r>
          </a:p>
          <a:p>
            <a:pPr marL="171450" indent="-171450"/>
            <a:r>
              <a:rPr lang="en-US" b="1" baseline="0" dirty="0"/>
              <a:t>Government fares cannot be purchased with a personal credit card so be sure your profile is complete prior to booking travel.</a:t>
            </a:r>
            <a:endParaRPr lang="en-US" b="1" dirty="0"/>
          </a:p>
          <a:p>
            <a:pPr marL="171450" indent="-171450"/>
            <a:endParaRPr lang="en-US" b="1"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35301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pPr marL="171450" indent="-171450"/>
            <a:r>
              <a:rPr lang="en-US" dirty="0">
                <a:latin typeface="Arial" panose="020B0604020202020204" pitchFamily="34" charset="0"/>
              </a:rPr>
              <a:t>If an approver is unavailable to approve documents, the approver should update their availability. The document is made available to other approvers in the routing  pool.</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To change your approver availability:</a:t>
            </a:r>
          </a:p>
          <a:p>
            <a:pPr marL="628650" lvl="1" indent="-171450"/>
            <a:r>
              <a:rPr lang="en-US" dirty="0">
                <a:latin typeface="Arial" panose="020B0604020202020204" pitchFamily="34" charset="0"/>
              </a:rPr>
              <a:t>Access your </a:t>
            </a:r>
            <a:r>
              <a:rPr lang="en-US" b="1" dirty="0">
                <a:latin typeface="Arial" panose="020B0604020202020204" pitchFamily="34" charset="0"/>
              </a:rPr>
              <a:t>Profile </a:t>
            </a:r>
            <a:r>
              <a:rPr lang="en-US" b="0" dirty="0">
                <a:latin typeface="Arial" panose="020B0604020202020204" pitchFamily="34" charset="0"/>
              </a:rPr>
              <a:t>from the User Options menu.</a:t>
            </a:r>
          </a:p>
          <a:p>
            <a:pPr marL="628650" lvl="1" indent="-171450"/>
            <a:r>
              <a:rPr lang="en-US" dirty="0">
                <a:latin typeface="Arial" panose="020B0604020202020204" pitchFamily="34" charset="0"/>
              </a:rPr>
              <a:t>Click </a:t>
            </a:r>
            <a:r>
              <a:rPr lang="en-US" b="1" dirty="0">
                <a:latin typeface="Arial" panose="020B0604020202020204" pitchFamily="34" charset="0"/>
              </a:rPr>
              <a:t>Edit Availability</a:t>
            </a:r>
            <a:r>
              <a:rPr lang="en-US" dirty="0">
                <a:latin typeface="Arial" panose="020B0604020202020204" pitchFamily="34" charset="0"/>
              </a:rPr>
              <a:t>, on the right side of the Approver Availability section. </a:t>
            </a:r>
          </a:p>
          <a:p>
            <a:pPr marL="628650" lvl="1" indent="-171450"/>
            <a:r>
              <a:rPr lang="en-US" dirty="0">
                <a:latin typeface="Arial" panose="020B0604020202020204" pitchFamily="34" charset="0"/>
              </a:rPr>
              <a:t>The </a:t>
            </a:r>
            <a:r>
              <a:rPr lang="en-US" b="1" dirty="0">
                <a:latin typeface="Arial" panose="020B0604020202020204" pitchFamily="34" charset="0"/>
              </a:rPr>
              <a:t>Edit Your Availability</a:t>
            </a:r>
            <a:r>
              <a:rPr lang="en-US" dirty="0">
                <a:latin typeface="Arial" panose="020B0604020202020204" pitchFamily="34" charset="0"/>
              </a:rPr>
              <a:t> page appears.</a:t>
            </a:r>
          </a:p>
          <a:p>
            <a:pPr marL="628650" lvl="1" indent="-171450"/>
            <a:r>
              <a:rPr lang="en-US" dirty="0">
                <a:latin typeface="Arial" panose="020B0604020202020204" pitchFamily="34" charset="0"/>
              </a:rPr>
              <a:t>Select the </a:t>
            </a:r>
            <a:r>
              <a:rPr lang="en-US" b="1" dirty="0">
                <a:latin typeface="Arial" panose="020B0604020202020204" pitchFamily="34" charset="0"/>
              </a:rPr>
              <a:t>Current Status</a:t>
            </a:r>
            <a:r>
              <a:rPr lang="en-US" dirty="0">
                <a:latin typeface="Arial" panose="020B0604020202020204" pitchFamily="34" charset="0"/>
              </a:rPr>
              <a:t> from the list.</a:t>
            </a:r>
          </a:p>
          <a:p>
            <a:pPr marL="628650" lvl="1" indent="-171450"/>
            <a:r>
              <a:rPr lang="en-US" dirty="0">
                <a:latin typeface="Arial" panose="020B0604020202020204" pitchFamily="34" charset="0"/>
              </a:rPr>
              <a:t>If </a:t>
            </a:r>
            <a:r>
              <a:rPr lang="en-US" b="1" dirty="0">
                <a:latin typeface="Arial" panose="020B0604020202020204" pitchFamily="34" charset="0"/>
              </a:rPr>
              <a:t>Current Status</a:t>
            </a:r>
            <a:r>
              <a:rPr lang="en-US" dirty="0">
                <a:latin typeface="Arial" panose="020B0604020202020204" pitchFamily="34" charset="0"/>
              </a:rPr>
              <a:t> is Not Available, enter the </a:t>
            </a:r>
            <a:r>
              <a:rPr lang="en-US" b="1" dirty="0">
                <a:latin typeface="Arial" panose="020B0604020202020204" pitchFamily="34" charset="0"/>
              </a:rPr>
              <a:t>Out of office start date</a:t>
            </a:r>
            <a:r>
              <a:rPr lang="en-US" dirty="0">
                <a:latin typeface="Arial" panose="020B0604020202020204" pitchFamily="34" charset="0"/>
              </a:rPr>
              <a:t> and </a:t>
            </a:r>
            <a:r>
              <a:rPr lang="en-US" b="1" dirty="0">
                <a:latin typeface="Arial" panose="020B0604020202020204" pitchFamily="34" charset="0"/>
              </a:rPr>
              <a:t>Out of office end date</a:t>
            </a:r>
            <a:r>
              <a:rPr lang="en-US" dirty="0">
                <a:latin typeface="Arial" panose="020B0604020202020204" pitchFamily="34" charset="0"/>
              </a:rPr>
              <a:t>, or use the calendar to select the dates.</a:t>
            </a:r>
          </a:p>
          <a:p>
            <a:pPr marL="628650" lvl="1" indent="-171450"/>
            <a:r>
              <a:rPr lang="en-US" dirty="0">
                <a:latin typeface="Arial" panose="020B0604020202020204" pitchFamily="34" charset="0"/>
              </a:rPr>
              <a:t>Click </a:t>
            </a:r>
            <a:r>
              <a:rPr lang="en-US" b="1" dirty="0">
                <a:latin typeface="Arial" panose="020B0604020202020204" pitchFamily="34" charset="0"/>
              </a:rPr>
              <a:t>Save</a:t>
            </a:r>
            <a:r>
              <a:rPr lang="en-US" dirty="0">
                <a:latin typeface="Arial" panose="020B0604020202020204" pitchFamily="34" charset="0"/>
              </a:rPr>
              <a:t>. If the approver has locked travel documents, they are unlocked and available to other approvers in the routing pool.</a:t>
            </a:r>
            <a:endParaRPr lang="en-US" dirty="0"/>
          </a:p>
        </p:txBody>
      </p:sp>
    </p:spTree>
    <p:extLst>
      <p:ext uri="{BB962C8B-B14F-4D97-AF65-F5344CB8AC3E}">
        <p14:creationId xmlns:p14="http://schemas.microsoft.com/office/powerpoint/2010/main" val="371319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a:bodyPr>
          <a:lstStyle/>
          <a:p>
            <a:pPr marL="171450" indent="-171450"/>
            <a:r>
              <a:rPr lang="en-US" dirty="0"/>
              <a:t>The task bar includes these travel functions: </a:t>
            </a:r>
          </a:p>
          <a:p>
            <a:pPr marL="628650" lvl="1" indent="-171450"/>
            <a:r>
              <a:rPr lang="en-US" b="1" dirty="0"/>
              <a:t>My E2</a:t>
            </a:r>
            <a:r>
              <a:rPr lang="en-US" dirty="0"/>
              <a:t> to access your To Do list, Start a Travel Document</a:t>
            </a:r>
            <a:r>
              <a:rPr lang="en-US" baseline="0" dirty="0"/>
              <a:t> list</a:t>
            </a:r>
            <a:r>
              <a:rPr lang="en-US" dirty="0"/>
              <a:t>, and lists of trips, local travel claims, open and group  authorization. The Trips tab provides access to all trip documents, including authorizations, vouchers, and travel advances.</a:t>
            </a:r>
          </a:p>
          <a:p>
            <a:pPr marL="628650" lvl="1" indent="-171450"/>
            <a:r>
              <a:rPr lang="en-US" b="1" dirty="0"/>
              <a:t>My Approvals</a:t>
            </a:r>
            <a:r>
              <a:rPr lang="en-US" dirty="0"/>
              <a:t> to review travel documents that were prepared for you by an arranger (all users) or to approve travel documents (if you are an approver). </a:t>
            </a:r>
          </a:p>
          <a:p>
            <a:pPr marL="628650" lvl="1" indent="-171450"/>
            <a:r>
              <a:rPr lang="en-US" b="1" dirty="0"/>
              <a:t>Travel For Others</a:t>
            </a:r>
            <a:r>
              <a:rPr lang="en-US" dirty="0"/>
              <a:t> is where you begin a travel arranger session for another user. </a:t>
            </a:r>
          </a:p>
          <a:p>
            <a:pPr marL="628650" lvl="1" indent="-171450"/>
            <a:r>
              <a:rPr lang="en-US" b="1" dirty="0"/>
              <a:t>Reports</a:t>
            </a:r>
            <a:r>
              <a:rPr lang="en-US" baseline="0" dirty="0"/>
              <a:t> </a:t>
            </a:r>
            <a:r>
              <a:rPr lang="en-US" dirty="0"/>
              <a:t>to generate travel activity reports. </a:t>
            </a:r>
          </a:p>
          <a:p>
            <a:pPr marL="171450" indent="-171450"/>
            <a:endParaRPr lang="en-US" dirty="0"/>
          </a:p>
          <a:p>
            <a:pPr marL="171450" indent="-171450"/>
            <a:r>
              <a:rPr lang="en-US" dirty="0"/>
              <a:t>The User Options</a:t>
            </a:r>
            <a:r>
              <a:rPr lang="en-US" baseline="0" dirty="0"/>
              <a:t> Menu provides access to the Profile, Online Help, Log Out and Message Center.</a:t>
            </a:r>
          </a:p>
          <a:p>
            <a:pPr marL="171450" indent="-171450"/>
            <a:endParaRPr lang="en-US" baseline="0" dirty="0"/>
          </a:p>
          <a:p>
            <a:pPr marL="171450" indent="-171450"/>
            <a:r>
              <a:rPr lang="en-US" baseline="0" dirty="0"/>
              <a:t>Click your name to access the User Options Menu:</a:t>
            </a:r>
          </a:p>
          <a:p>
            <a:pPr marL="628650" lvl="1" indent="-171450"/>
            <a:r>
              <a:rPr lang="en-US" b="1" dirty="0"/>
              <a:t>Profile</a:t>
            </a:r>
            <a:r>
              <a:rPr lang="en-US" dirty="0"/>
              <a:t> to view or update your E2 profile, including your travel preferences. </a:t>
            </a:r>
          </a:p>
          <a:p>
            <a:pPr marL="628650" lvl="1" indent="-171450"/>
            <a:r>
              <a:rPr lang="en-US" b="1" dirty="0"/>
              <a:t>Message Center </a:t>
            </a:r>
            <a:r>
              <a:rPr lang="en-US" dirty="0"/>
              <a:t>to view important information from USCG, or E2 administrators, read selected news feeds and access web sites approved by  as relevant to government travel. </a:t>
            </a:r>
          </a:p>
          <a:p>
            <a:pPr marL="628650" lvl="1" indent="-171450"/>
            <a:r>
              <a:rPr lang="en-US" b="1" dirty="0"/>
              <a:t>Online Help</a:t>
            </a:r>
            <a:r>
              <a:rPr lang="en-US" dirty="0"/>
              <a:t> (or Find Answers from</a:t>
            </a:r>
            <a:r>
              <a:rPr lang="en-US" baseline="0" dirty="0"/>
              <a:t> some pages)</a:t>
            </a:r>
            <a:r>
              <a:rPr lang="en-US" dirty="0"/>
              <a:t>provides access to the E2 knowledge portal where you can search for answers to your E2 questions,  access computer-based training videos and user guides, chat with support agents or submit email questions to the  customer support staff. </a:t>
            </a:r>
          </a:p>
          <a:p>
            <a:pPr marL="628650" lvl="1" indent="-171450"/>
            <a:endParaRPr lang="en-US" dirty="0"/>
          </a:p>
          <a:p>
            <a:pPr marL="171450" indent="-171450"/>
            <a:r>
              <a:rPr lang="en-US" dirty="0"/>
              <a:t>The My E2 At a Glance tab is your default landing page. Change your default by using the Make this my default page in the lower right corner on several pages.  </a:t>
            </a:r>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387170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311150" y="698500"/>
            <a:ext cx="7645400" cy="4300538"/>
          </a:xfrm>
        </p:spPr>
      </p:sp>
      <p:sp>
        <p:nvSpPr>
          <p:cNvPr id="11" name="Notes Placeholder 10"/>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0" dirty="0"/>
              <a:t>Click the User Options Menu and select </a:t>
            </a:r>
            <a:r>
              <a:rPr lang="en-US" b="1" dirty="0"/>
              <a:t>Online Help </a:t>
            </a:r>
            <a:r>
              <a:rPr lang="en-US" b="0" dirty="0"/>
              <a:t>to access the knowledge portal.</a:t>
            </a:r>
          </a:p>
          <a:p>
            <a:endParaRPr lang="en-US" dirty="0"/>
          </a:p>
        </p:txBody>
      </p:sp>
    </p:spTree>
    <p:extLst>
      <p:ext uri="{BB962C8B-B14F-4D97-AF65-F5344CB8AC3E}">
        <p14:creationId xmlns:p14="http://schemas.microsoft.com/office/powerpoint/2010/main" val="140195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859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Type your question or keywords into the Search field and click Search.</a:t>
            </a:r>
          </a:p>
          <a:p>
            <a:pPr marL="171450" indent="-171450"/>
            <a:endParaRPr lang="en-US" dirty="0"/>
          </a:p>
          <a:p>
            <a:pPr marL="171450" indent="-171450"/>
            <a:r>
              <a:rPr lang="en-US" dirty="0"/>
              <a:t>You can search the word “troubleshooting” to receive a list of errors you may encounter.  Click on the link that you want more information</a:t>
            </a:r>
            <a:r>
              <a:rPr lang="en-US" baseline="0" dirty="0"/>
              <a:t> </a:t>
            </a:r>
            <a:r>
              <a:rPr lang="en-US" dirty="0"/>
              <a:t>on and follow the steps outlined in the knowledge base.</a:t>
            </a:r>
          </a:p>
          <a:p>
            <a:pPr marL="171450" indent="-171450"/>
            <a:endParaRPr lang="en-US" dirty="0"/>
          </a:p>
          <a:p>
            <a:pPr marL="171450" indent="-171450"/>
            <a:r>
              <a:rPr lang="en-US" dirty="0"/>
              <a:t>You can also search for User Guide, Administrator Guide, CBT or Quick Reference Card to access additional information about a topic.</a:t>
            </a:r>
          </a:p>
        </p:txBody>
      </p:sp>
      <p:sp>
        <p:nvSpPr>
          <p:cNvPr id="9" name="Slide Image Placeholder 8"/>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395291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aseline="0" dirty="0"/>
              <a:t>The Contact Us link will display information on how you can reach the Travel Assistance Team and the Travel Management Center for reservation assistance.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20</a:t>
            </a:fld>
            <a:endParaRPr lang="en-US" dirty="0"/>
          </a:p>
        </p:txBody>
      </p:sp>
    </p:spTree>
    <p:extLst>
      <p:ext uri="{BB962C8B-B14F-4D97-AF65-F5344CB8AC3E}">
        <p14:creationId xmlns:p14="http://schemas.microsoft.com/office/powerpoint/2010/main" val="286542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797731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45399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50418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4830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5370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09644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50448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558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3251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sz="1000" b="1" kern="1200" dirty="0">
                <a:solidFill>
                  <a:srgbClr val="333F48"/>
                </a:solidFill>
                <a:effectLst/>
                <a:latin typeface="Arial" pitchFamily="34" charset="0"/>
                <a:ea typeface="+mn-ea"/>
                <a:cs typeface="Arial" pitchFamily="34" charset="0"/>
              </a:rPr>
              <a:t>Per USCG</a:t>
            </a:r>
          </a:p>
          <a:p>
            <a:pPr>
              <a:buNone/>
            </a:pPr>
            <a:endParaRPr lang="en-US" sz="1000" b="1" kern="1200" dirty="0">
              <a:solidFill>
                <a:srgbClr val="333F48"/>
              </a:solidFill>
              <a:effectLst/>
              <a:latin typeface="Arial" pitchFamily="34" charset="0"/>
              <a:ea typeface="+mn-ea"/>
              <a:cs typeface="Arial" pitchFamily="34" charset="0"/>
            </a:endParaRPr>
          </a:p>
          <a:p>
            <a:pPr>
              <a:buNone/>
            </a:pPr>
            <a:r>
              <a:rPr lang="en-US" sz="1000" kern="1200" dirty="0">
                <a:solidFill>
                  <a:srgbClr val="333F48"/>
                </a:solidFill>
                <a:effectLst/>
                <a:latin typeface="Arial" pitchFamily="34" charset="0"/>
                <a:ea typeface="+mn-ea"/>
                <a:cs typeface="Arial" pitchFamily="34" charset="0"/>
              </a:rPr>
              <a:t> </a:t>
            </a:r>
            <a:r>
              <a:rPr lang="en-US" sz="1000" b="1" kern="1200" dirty="0">
                <a:solidFill>
                  <a:srgbClr val="333F48"/>
                </a:solidFill>
                <a:effectLst/>
                <a:latin typeface="Arial" pitchFamily="34" charset="0"/>
                <a:ea typeface="+mn-ea"/>
                <a:cs typeface="Arial" pitchFamily="34" charset="0"/>
              </a:rPr>
              <a:t>ALCOAST 456/21:</a:t>
            </a:r>
          </a:p>
          <a:p>
            <a:pPr>
              <a:buNone/>
            </a:pPr>
            <a:r>
              <a:rPr lang="en-US" sz="1000" b="1" kern="1200" dirty="0">
                <a:solidFill>
                  <a:srgbClr val="333F48"/>
                </a:solidFill>
                <a:effectLst/>
                <a:latin typeface="Arial" pitchFamily="34" charset="0"/>
                <a:ea typeface="+mn-ea"/>
                <a:cs typeface="Arial" pitchFamily="34" charset="0"/>
              </a:rPr>
              <a:t>4. Discontinued Mandatory Use of CG Form 2070 after 05 Jan 2022: </a:t>
            </a:r>
          </a:p>
          <a:p>
            <a:pPr>
              <a:buNone/>
            </a:pPr>
            <a:br>
              <a:rPr lang="en-US" sz="1000" b="1" kern="1200" dirty="0">
                <a:solidFill>
                  <a:srgbClr val="333F48"/>
                </a:solidFill>
                <a:effectLst/>
                <a:latin typeface="Arial" pitchFamily="34" charset="0"/>
                <a:ea typeface="+mn-ea"/>
                <a:cs typeface="Arial" pitchFamily="34" charset="0"/>
              </a:rPr>
            </a:br>
            <a:r>
              <a:rPr lang="en-US" sz="1000" b="1" kern="1200" dirty="0">
                <a:solidFill>
                  <a:srgbClr val="333F48"/>
                </a:solidFill>
                <a:effectLst/>
                <a:latin typeface="Arial" pitchFamily="34" charset="0"/>
                <a:ea typeface="+mn-ea"/>
                <a:cs typeface="Arial" pitchFamily="34" charset="0"/>
              </a:rPr>
              <a:t>ETS streamlines the process for Coast Guard travelers. Members are required to update their profiles with their supervisor's information in the notification portion to confirm entry of travel into ETS. Travelers must receive their command's permission to travel prior to ETS entries. Commands should assist travelers with understanding the appropriate supervisory level to approve travel.</a:t>
            </a:r>
          </a:p>
          <a:p>
            <a:pPr>
              <a:buNone/>
            </a:pPr>
            <a:br>
              <a:rPr lang="en-US" sz="1000" b="1" kern="1200" dirty="0">
                <a:solidFill>
                  <a:srgbClr val="333F48"/>
                </a:solidFill>
                <a:effectLst/>
                <a:latin typeface="Arial" pitchFamily="34" charset="0"/>
                <a:ea typeface="+mn-ea"/>
                <a:cs typeface="Arial" pitchFamily="34" charset="0"/>
              </a:rPr>
            </a:br>
            <a:r>
              <a:rPr lang="en-US" sz="1000" b="1" kern="1200" dirty="0">
                <a:solidFill>
                  <a:srgbClr val="333F48"/>
                </a:solidFill>
                <a:effectLst/>
                <a:latin typeface="Arial" pitchFamily="34" charset="0"/>
                <a:ea typeface="+mn-ea"/>
                <a:cs typeface="Arial" pitchFamily="34" charset="0"/>
              </a:rPr>
              <a:t>Units seeking greater control of member travel may elect to continue to use CG Form 2070.</a:t>
            </a:r>
          </a:p>
          <a:p>
            <a:endParaRPr lang="en-US" dirty="0"/>
          </a:p>
        </p:txBody>
      </p:sp>
    </p:spTree>
    <p:extLst>
      <p:ext uri="{BB962C8B-B14F-4D97-AF65-F5344CB8AC3E}">
        <p14:creationId xmlns:p14="http://schemas.microsoft.com/office/powerpoint/2010/main" val="1493851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73829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r>
              <a:rPr lang="en-US" dirty="0">
                <a:latin typeface="Arial" panose="020B0604020202020204" pitchFamily="34" charset="0"/>
              </a:rPr>
              <a:t>The default Pending Approvals list shows all documents assigned to you for your approval. </a:t>
            </a:r>
          </a:p>
          <a:p>
            <a:endParaRPr lang="en-US" dirty="0">
              <a:latin typeface="Arial" panose="020B0604020202020204" pitchFamily="34" charset="0"/>
            </a:endParaRPr>
          </a:p>
          <a:p>
            <a:r>
              <a:rPr lang="en-US" dirty="0">
                <a:latin typeface="Arial" panose="020B0604020202020204" pitchFamily="34" charset="0"/>
              </a:rPr>
              <a:t>Filter Options can be used to search for a specific document type or to search by other criteria.</a:t>
            </a:r>
          </a:p>
          <a:p>
            <a:endParaRPr lang="en-US" dirty="0">
              <a:latin typeface="Arial" panose="020B0604020202020204" pitchFamily="34" charset="0"/>
            </a:endParaRPr>
          </a:p>
          <a:p>
            <a:r>
              <a:rPr lang="en-US" dirty="0">
                <a:latin typeface="Arial" panose="020B0604020202020204" pitchFamily="34" charset="0"/>
              </a:rPr>
              <a:t>Locate the document you want to approve and click </a:t>
            </a:r>
            <a:r>
              <a:rPr lang="en-US" b="1" dirty="0">
                <a:latin typeface="Arial" panose="020B0604020202020204" pitchFamily="34" charset="0"/>
              </a:rPr>
              <a:t>Show</a:t>
            </a:r>
            <a:r>
              <a:rPr lang="en-US" dirty="0">
                <a:latin typeface="Arial" panose="020B0604020202020204" pitchFamily="34" charset="0"/>
              </a:rPr>
              <a: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10321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pPr marL="171450" indent="-171450"/>
            <a:r>
              <a:rPr lang="en-US" dirty="0">
                <a:latin typeface="Arial" panose="020B0604020202020204" pitchFamily="34" charset="0"/>
              </a:rPr>
              <a:t>Locking a document prevents other approvers from accessing it. You cannot approve it (or take any other action) unless it is locked. </a:t>
            </a:r>
            <a:endParaRPr lang="en-US" b="0" dirty="0">
              <a:latin typeface="Arial" panose="020B0604020202020204" pitchFamily="34" charset="0"/>
            </a:endParaRP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If you are the primary approver in your routing pool, the document is assigned to you for approval and it would</a:t>
            </a:r>
            <a:r>
              <a:rPr lang="en-US" baseline="0" dirty="0">
                <a:latin typeface="Arial" panose="020B0604020202020204" pitchFamily="34" charset="0"/>
              </a:rPr>
              <a:t> </a:t>
            </a:r>
            <a:r>
              <a:rPr lang="en-US" dirty="0">
                <a:latin typeface="Arial" panose="020B0604020202020204" pitchFamily="34" charset="0"/>
              </a:rPr>
              <a:t>be locked when you open it. </a:t>
            </a:r>
          </a:p>
          <a:p>
            <a:pPr marL="171450" marR="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dirty="0">
              <a:latin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latin typeface="Arial" panose="020B0604020202020204" pitchFamily="34" charset="0"/>
              </a:rPr>
              <a:t>The document is locked to you if the </a:t>
            </a:r>
            <a:r>
              <a:rPr lang="en-US" b="1" dirty="0">
                <a:latin typeface="Arial" panose="020B0604020202020204" pitchFamily="34" charset="0"/>
              </a:rPr>
              <a:t>Unlock </a:t>
            </a:r>
            <a:r>
              <a:rPr lang="en-US" dirty="0">
                <a:latin typeface="Arial" panose="020B0604020202020204" pitchFamily="34" charset="0"/>
              </a:rPr>
              <a:t>link appears in OTHER ACTIONS, on the left side of the page, and the </a:t>
            </a:r>
            <a:r>
              <a:rPr lang="en-US" b="1" dirty="0">
                <a:latin typeface="Arial" panose="020B0604020202020204" pitchFamily="34" charset="0"/>
              </a:rPr>
              <a:t>Unlock</a:t>
            </a:r>
            <a:r>
              <a:rPr lang="en-US" dirty="0">
                <a:latin typeface="Arial" panose="020B0604020202020204" pitchFamily="34" charset="0"/>
              </a:rPr>
              <a:t> button appears at the bottom of the page</a:t>
            </a:r>
            <a:r>
              <a:rPr lang="en-US" baseline="0" dirty="0">
                <a:latin typeface="Arial" panose="020B0604020202020204" pitchFamily="34" charset="0"/>
              </a:rPr>
              <a:t>.</a:t>
            </a:r>
            <a:endParaRPr lang="en-US" dirty="0">
              <a:latin typeface="Arial" panose="020B0604020202020204" pitchFamily="34" charset="0"/>
            </a:endParaRPr>
          </a:p>
          <a:p>
            <a:pPr marL="0" indent="0">
              <a:buNone/>
            </a:pPr>
            <a:endParaRPr lang="en-US" dirty="0">
              <a:latin typeface="Arial" panose="020B0604020202020204" pitchFamily="34" charset="0"/>
            </a:endParaRPr>
          </a:p>
          <a:p>
            <a:pPr marL="171450" indent="-171450"/>
            <a:r>
              <a:rPr lang="en-US" dirty="0">
                <a:latin typeface="Arial" panose="020B0604020202020204" pitchFamily="34" charset="0"/>
              </a:rPr>
              <a:t>If the Lock link appears in OTHER ACTIONS and the Lock button appears at the bottom of the page, the document is not currently locked to any approver. Click the </a:t>
            </a:r>
            <a:r>
              <a:rPr lang="en-US" b="1" dirty="0">
                <a:latin typeface="Arial" panose="020B0604020202020204" pitchFamily="34" charset="0"/>
              </a:rPr>
              <a:t>Lock</a:t>
            </a:r>
            <a:r>
              <a:rPr lang="en-US" dirty="0">
                <a:latin typeface="Arial" panose="020B0604020202020204" pitchFamily="34" charset="0"/>
              </a:rPr>
              <a:t> link (or </a:t>
            </a:r>
            <a:r>
              <a:rPr lang="en-US" b="1" dirty="0">
                <a:latin typeface="Arial" panose="020B0604020202020204" pitchFamily="34" charset="0"/>
              </a:rPr>
              <a:t>Lock</a:t>
            </a:r>
            <a:r>
              <a:rPr lang="en-US" dirty="0">
                <a:latin typeface="Arial" panose="020B0604020202020204" pitchFamily="34" charset="0"/>
              </a:rPr>
              <a:t> button) to continue. </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Use the Summary page to review the document. If you need to see additional information,</a:t>
            </a:r>
            <a:r>
              <a:rPr lang="en-US" baseline="0" dirty="0">
                <a:latin typeface="Arial" panose="020B0604020202020204" pitchFamily="34" charset="0"/>
              </a:rPr>
              <a:t> </a:t>
            </a:r>
            <a:r>
              <a:rPr lang="en-US" dirty="0">
                <a:latin typeface="Arial" panose="020B0604020202020204" pitchFamily="34" charset="0"/>
              </a:rPr>
              <a:t>click the </a:t>
            </a:r>
            <a:r>
              <a:rPr lang="en-US" b="1" dirty="0">
                <a:latin typeface="Arial" panose="020B0604020202020204" pitchFamily="34" charset="0"/>
              </a:rPr>
              <a:t>View Details </a:t>
            </a:r>
            <a:r>
              <a:rPr lang="en-US" dirty="0">
                <a:latin typeface="Arial" panose="020B0604020202020204" pitchFamily="34" charset="0"/>
              </a:rPr>
              <a:t>or </a:t>
            </a:r>
            <a:r>
              <a:rPr lang="en-US" b="1" dirty="0">
                <a:latin typeface="Arial" panose="020B0604020202020204" pitchFamily="34" charset="0"/>
              </a:rPr>
              <a:t>Edit Details </a:t>
            </a:r>
            <a:r>
              <a:rPr lang="en-US" b="0" dirty="0">
                <a:latin typeface="Arial" panose="020B0604020202020204" pitchFamily="34" charset="0"/>
              </a:rPr>
              <a:t>l</a:t>
            </a:r>
            <a:r>
              <a:rPr lang="en-US" dirty="0">
                <a:latin typeface="Arial" panose="020B0604020202020204" pitchFamily="34" charset="0"/>
              </a:rPr>
              <a:t>ink for that section.  You can also click any step in the workflow which will display in the upper left corner of every document</a:t>
            </a:r>
            <a:r>
              <a:rPr lang="en-US" dirty="0"/>
              <a:t>.</a:t>
            </a:r>
          </a:p>
        </p:txBody>
      </p:sp>
    </p:spTree>
    <p:extLst>
      <p:ext uri="{BB962C8B-B14F-4D97-AF65-F5344CB8AC3E}">
        <p14:creationId xmlns:p14="http://schemas.microsoft.com/office/powerpoint/2010/main" val="122819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latin typeface="Arial" panose="020B0604020202020204" pitchFamily="34" charset="0"/>
              </a:rPr>
              <a:t>A</a:t>
            </a:r>
            <a:r>
              <a:rPr lang="en-US" baseline="0" dirty="0">
                <a:latin typeface="Arial" panose="020B0604020202020204" pitchFamily="34" charset="0"/>
              </a:rPr>
              <a:t> confirmation message will display once the document is locked or unlocked by you.  </a:t>
            </a:r>
          </a:p>
          <a:p>
            <a:pPr marL="171450" marR="0" indent="-171450" algn="l" defTabSz="914400" rtl="0" eaLnBrk="1" fontAlgn="auto" latinLnBrk="0" hangingPunct="1">
              <a:lnSpc>
                <a:spcPct val="100000"/>
              </a:lnSpc>
              <a:spcBef>
                <a:spcPts val="0"/>
              </a:spcBef>
              <a:spcAft>
                <a:spcPts val="0"/>
              </a:spcAft>
              <a:buClrTx/>
              <a:buSzTx/>
              <a:tabLst/>
              <a:defRPr/>
            </a:pPr>
            <a:endParaRPr lang="en-US" baseline="0" dirty="0">
              <a:latin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tabLst/>
              <a:defRPr/>
            </a:pPr>
            <a:r>
              <a:rPr lang="en-US" baseline="0" dirty="0">
                <a:latin typeface="Arial" panose="020B0604020202020204" pitchFamily="34" charset="0"/>
              </a:rPr>
              <a:t>A document must be locked by the approver before approval action can be taken on the document. </a:t>
            </a: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2844995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You can determine the which</a:t>
            </a:r>
            <a:r>
              <a:rPr lang="en-US" baseline="0" dirty="0"/>
              <a:t> minor customer the trip is associated to by looking at the pending trip’s Trip History.  </a:t>
            </a:r>
          </a:p>
          <a:p>
            <a:pPr marL="171450" indent="-171450"/>
            <a:endParaRPr lang="en-US" baseline="0" dirty="0"/>
          </a:p>
          <a:p>
            <a:pPr marL="171450" indent="-171450"/>
            <a:r>
              <a:rPr lang="en-US" baseline="0" dirty="0"/>
              <a:t>The link to access Trip History is found under Other Actions in the trip’s left navigation menu.  </a:t>
            </a:r>
          </a:p>
          <a:p>
            <a:pPr marL="171450" indent="-171450"/>
            <a:endParaRPr lang="en-US" baseline="0" dirty="0"/>
          </a:p>
          <a:p>
            <a:pPr marL="171450" indent="-171450"/>
            <a:r>
              <a:rPr lang="en-US" baseline="0" dirty="0"/>
              <a:t>The minor customer information is located at the beginning of the trip history.  You can also determine if the traveler is traveling as a civilian and following Federal Travel Regulations (FTR) or as uniformed personal following Joint Travel Regulations (JTR) from the trip history.</a:t>
            </a:r>
            <a:endParaRPr lang="en-US" dirty="0"/>
          </a:p>
        </p:txBody>
      </p:sp>
    </p:spTree>
    <p:extLst>
      <p:ext uri="{BB962C8B-B14F-4D97-AF65-F5344CB8AC3E}">
        <p14:creationId xmlns:p14="http://schemas.microsoft.com/office/powerpoint/2010/main" val="1197349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904745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r>
              <a:rPr lang="en-US" dirty="0"/>
              <a:t>This</a:t>
            </a:r>
            <a:r>
              <a:rPr lang="en-US" baseline="0" dirty="0"/>
              <a:t> is the TDY Authorization workflow.  Travelers or arrangers will create reservations and authorizations, which are then submitted for approval. </a:t>
            </a:r>
          </a:p>
          <a:p>
            <a:pPr>
              <a:buNone/>
            </a:pPr>
            <a:r>
              <a:rPr lang="en-US" baseline="0" dirty="0"/>
              <a:t> </a:t>
            </a:r>
          </a:p>
          <a:p>
            <a:pPr marL="171450" indent="-171450"/>
            <a:r>
              <a:rPr lang="en-US" baseline="0" dirty="0"/>
              <a:t>The authorization will first stop at your Unit Funds Approver for approval, where the POET will be applied.</a:t>
            </a:r>
          </a:p>
          <a:p>
            <a:pPr marL="171450" indent="-171450"/>
            <a:endParaRPr lang="en-US" baseline="0" dirty="0"/>
          </a:p>
          <a:p>
            <a:pPr marL="171450" indent="-171450"/>
            <a:r>
              <a:rPr lang="en-US" baseline="0" dirty="0"/>
              <a:t>If the trips meets any of the conditional requiring additional approval, it will route to the HIGH RISK approval group.</a:t>
            </a:r>
          </a:p>
          <a:p>
            <a:pPr marL="171450" indent="-171450"/>
            <a:endParaRPr lang="en-US" baseline="0" dirty="0"/>
          </a:p>
          <a:p>
            <a:pPr marL="171450" indent="-171450"/>
            <a:r>
              <a:rPr lang="en-US" baseline="0" dirty="0"/>
              <a:t>If the trip does not meet the HIGH RISK conditions, or once approved by the HIGH RISK approval group, it will route to the AO for approval.</a:t>
            </a:r>
          </a:p>
          <a:p>
            <a:pPr marL="171450" indent="-171450"/>
            <a:endParaRPr lang="en-US" baseline="0" dirty="0"/>
          </a:p>
          <a:p>
            <a:pPr marL="171450" indent="-171450"/>
            <a:r>
              <a:rPr lang="en-US" baseline="0" dirty="0"/>
              <a:t>Once the authorization is approved, the details are sent to the TMC which gives them permission to ticket the reservations.</a:t>
            </a:r>
          </a:p>
          <a:p>
            <a:pPr marL="171450" indent="-171450"/>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1" baseline="0" dirty="0"/>
              <a:t>The traveler’s supervisor will receive all travel related emails once the traveler has added their email to their profile.  The document will not route to the</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baseline="0" dirty="0"/>
              <a:t>     supervisor for approval.</a:t>
            </a:r>
          </a:p>
          <a:p>
            <a:pPr marL="171450" indent="-171450"/>
            <a:endParaRPr lang="en-US" dirty="0"/>
          </a:p>
        </p:txBody>
      </p:sp>
    </p:spTree>
    <p:extLst>
      <p:ext uri="{BB962C8B-B14F-4D97-AF65-F5344CB8AC3E}">
        <p14:creationId xmlns:p14="http://schemas.microsoft.com/office/powerpoint/2010/main" val="1716691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974879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4293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495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authorization. If you need to see additional information or make changes to the authorization,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a:p>
            <a:pPr marL="171450" indent="-171450"/>
            <a:endParaRPr lang="en-US" sz="1000" b="0" i="0" u="none" strike="noStrike" kern="1200" baseline="0" dirty="0">
              <a:solidFill>
                <a:srgbClr val="333F48"/>
              </a:solidFill>
              <a:latin typeface="Arial" pitchFamily="34" charset="0"/>
              <a:ea typeface="+mn-ea"/>
              <a:cs typeface="Arial" pitchFamily="34" charset="0"/>
            </a:endParaRPr>
          </a:p>
          <a:p>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470506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latin typeface="Arial" panose="020B0604020202020204" pitchFamily="34" charset="0"/>
              </a:rPr>
              <a:t>Type of travel, specific travel purpose, and document number appear on the Basic Information page. </a:t>
            </a:r>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726945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latin typeface="Arial" panose="020B0604020202020204" pitchFamily="34" charset="0"/>
              </a:rPr>
              <a:t>If the traveler has associated reservations for air, car, rail, and/or hotel, they will</a:t>
            </a:r>
            <a:r>
              <a:rPr lang="en-US" baseline="0" dirty="0">
                <a:latin typeface="Arial" panose="020B0604020202020204" pitchFamily="34" charset="0"/>
              </a:rPr>
              <a:t> appear </a:t>
            </a:r>
            <a:r>
              <a:rPr lang="en-US" dirty="0">
                <a:latin typeface="Arial" panose="020B0604020202020204" pitchFamily="34" charset="0"/>
              </a:rPr>
              <a:t>on the Reservation page. </a:t>
            </a:r>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986313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968288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Estimated expenses for the trip appear on the Expenses page. </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If there is an associated reservation, certain details about the expenses, such as airfare, rental car, rail, and lodging, are generated from the reservation information.</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Review all Pay To Fields </a:t>
            </a:r>
          </a:p>
          <a:p>
            <a:pPr marL="171450" indent="-171450"/>
            <a:endParaRPr lang="en-US" dirty="0">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1" dirty="0">
                <a:solidFill>
                  <a:srgbClr val="333F48"/>
                </a:solidFill>
                <a:latin typeface="+mn-lt"/>
              </a:rPr>
              <a:t>Air Payment Integration Enabled – Pay To cannot be changed on Airfare or TMC fee and should reflect how the traveler’s ticket will be purchased – Travel Charge Card or</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b="1" dirty="0">
                <a:solidFill>
                  <a:srgbClr val="333F48"/>
                </a:solidFill>
                <a:latin typeface="+mn-lt"/>
              </a:rPr>
              <a:t>    Agency Billed.</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sz="1000" b="1" dirty="0">
              <a:solidFill>
                <a:srgbClr val="333F48"/>
              </a:solidFill>
              <a:latin typeface="+mn-lt"/>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sz="1000" b="1" dirty="0">
              <a:solidFill>
                <a:srgbClr val="333F48"/>
              </a:solidFill>
              <a:latin typeface="+mn-lt"/>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b="1" dirty="0">
                <a:solidFill>
                  <a:srgbClr val="333F48"/>
                </a:solidFill>
                <a:latin typeface="+mn-lt"/>
              </a:rPr>
              <a:t> </a:t>
            </a:r>
          </a:p>
          <a:p>
            <a:pPr marL="171450" indent="-171450"/>
            <a:endParaRPr lang="en-US" dirty="0">
              <a:latin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393767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POET (Project, Organization,</a:t>
            </a:r>
            <a:r>
              <a:rPr lang="en-US" baseline="0" dirty="0"/>
              <a:t> Expenditure, Task) lines are also known as Accounting Codes in E2.  </a:t>
            </a:r>
          </a:p>
          <a:p>
            <a:pPr marL="171450" indent="-171450"/>
            <a:r>
              <a:rPr lang="en-US" baseline="0" dirty="0"/>
              <a:t>Click </a:t>
            </a:r>
            <a:r>
              <a:rPr lang="en-US" b="1" baseline="0" dirty="0"/>
              <a:t>Select Account Codes </a:t>
            </a:r>
            <a:r>
              <a:rPr lang="en-US" baseline="0" dirty="0"/>
              <a:t>to add a POET to the authorization. </a:t>
            </a:r>
          </a:p>
          <a:p>
            <a:pPr marL="171450" indent="-171450"/>
            <a:endParaRPr lang="en-US" baseline="0" dirty="0"/>
          </a:p>
          <a:p>
            <a:pPr marL="0" indent="0">
              <a:buNone/>
            </a:pPr>
            <a:r>
              <a:rPr lang="en-US" b="1" baseline="0" dirty="0"/>
              <a:t>Note:  The funding validation will be done when the approver approves the authorization.</a:t>
            </a:r>
          </a:p>
        </p:txBody>
      </p:sp>
    </p:spTree>
    <p:extLst>
      <p:ext uri="{BB962C8B-B14F-4D97-AF65-F5344CB8AC3E}">
        <p14:creationId xmlns:p14="http://schemas.microsoft.com/office/powerpoint/2010/main" val="1460188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Once Select Account Codes is clicked, the default view is to Select</a:t>
            </a:r>
            <a:r>
              <a:rPr lang="en-US" baseline="0" dirty="0"/>
              <a:t> Account Codes.  You can also Add Account Codes from this page, as well.</a:t>
            </a:r>
          </a:p>
          <a:p>
            <a:pPr marL="0" indent="0">
              <a:buNone/>
            </a:pPr>
            <a:endParaRPr lang="en-US" dirty="0"/>
          </a:p>
          <a:p>
            <a:pPr marL="171450" indent="-171450"/>
            <a:r>
              <a:rPr lang="en-US" dirty="0"/>
              <a:t>Favorite account codes, or POET lines, can be saved in your profile once they have been used at least once.</a:t>
            </a:r>
            <a:r>
              <a:rPr lang="en-US" baseline="0" dirty="0"/>
              <a:t>  This makes it convenient to add them to future documents using the same POET line or lines.  </a:t>
            </a:r>
          </a:p>
          <a:p>
            <a:pPr marL="171450" indent="-171450"/>
            <a:endParaRPr lang="en-US" baseline="0" dirty="0"/>
          </a:p>
          <a:p>
            <a:pPr marL="171450" indent="-171450"/>
            <a:r>
              <a:rPr lang="en-US" baseline="0" dirty="0"/>
              <a:t>To select a favorite POET, check the box next to the line to be used and click </a:t>
            </a:r>
            <a:r>
              <a:rPr lang="en-US" b="1" baseline="0" dirty="0"/>
              <a:t>Select and Close</a:t>
            </a:r>
            <a:r>
              <a:rPr lang="en-US" baseline="0" dirty="0"/>
              <a:t>.</a:t>
            </a:r>
          </a:p>
          <a:p>
            <a:pPr marL="171450" indent="-171450"/>
            <a:endParaRPr lang="en-US" baseline="0" dirty="0"/>
          </a:p>
          <a:p>
            <a:pPr marL="171450" indent="-171450"/>
            <a:r>
              <a:rPr lang="en-US" baseline="0" dirty="0"/>
              <a:t>Multiple POET lines can be added to an authorization.</a:t>
            </a:r>
          </a:p>
          <a:p>
            <a:pPr marL="171450" indent="-171450"/>
            <a:endParaRPr lang="en-US" baseline="0" dirty="0"/>
          </a:p>
          <a:p>
            <a:pPr marL="171450" indent="-171450"/>
            <a:r>
              <a:rPr lang="en-US" baseline="0" dirty="0"/>
              <a:t>If the needed POET is not saved as a favorite, click the </a:t>
            </a:r>
            <a:r>
              <a:rPr lang="en-US" b="1" baseline="0" dirty="0"/>
              <a:t>Add Account Code </a:t>
            </a:r>
            <a:r>
              <a:rPr lang="en-US" baseline="0" dirty="0"/>
              <a:t>tab to add a new POET.</a:t>
            </a:r>
            <a:endParaRPr lang="en-US" dirty="0"/>
          </a:p>
        </p:txBody>
      </p:sp>
    </p:spTree>
    <p:extLst>
      <p:ext uri="{BB962C8B-B14F-4D97-AF65-F5344CB8AC3E}">
        <p14:creationId xmlns:p14="http://schemas.microsoft.com/office/powerpoint/2010/main" val="14443166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solidFill>
                  <a:schemeClr val="tx1"/>
                </a:solidFill>
              </a:rPr>
              <a:t>To</a:t>
            </a:r>
            <a:r>
              <a:rPr lang="en-US" baseline="0" dirty="0">
                <a:solidFill>
                  <a:schemeClr val="tx1"/>
                </a:solidFill>
              </a:rPr>
              <a:t> add an account code, start by entering the segment data in the Project, Task, Organization, and Expenditure Type fields.  </a:t>
            </a:r>
          </a:p>
          <a:p>
            <a:pPr marL="171450" indent="-171450"/>
            <a:endParaRPr lang="en-US" baseline="0" dirty="0">
              <a:solidFill>
                <a:schemeClr val="tx1"/>
              </a:solidFill>
            </a:endParaRPr>
          </a:p>
          <a:p>
            <a:pPr marL="171450" indent="-171450"/>
            <a:r>
              <a:rPr lang="en-US" baseline="0" dirty="0">
                <a:solidFill>
                  <a:schemeClr val="tx1"/>
                </a:solidFill>
              </a:rPr>
              <a:t>You can use the Search button to search for segment data that is valid for the previously identified segment value.  A list of valid options will be displayed to select from. </a:t>
            </a:r>
          </a:p>
          <a:p>
            <a:pPr marL="171450" indent="-171450"/>
            <a:endParaRPr lang="en-US" baseline="0" dirty="0">
              <a:solidFill>
                <a:schemeClr val="tx1"/>
              </a:solidFill>
            </a:endParaRPr>
          </a:p>
          <a:p>
            <a:pPr marL="171450" indent="-171450"/>
            <a:r>
              <a:rPr lang="en-US" baseline="0" dirty="0">
                <a:solidFill>
                  <a:schemeClr val="tx1"/>
                </a:solidFill>
              </a:rPr>
              <a:t>Once all segments have been entered, click Add and Close.  If an additional POET needs to be added, click Add instead and you will remain on the Add Account Codes page to add another POET.</a:t>
            </a:r>
            <a:endParaRPr lang="en-US" dirty="0">
              <a:solidFill>
                <a:schemeClr val="tx1"/>
              </a:solidFill>
            </a:endParaRPr>
          </a:p>
        </p:txBody>
      </p:sp>
    </p:spTree>
    <p:extLst>
      <p:ext uri="{BB962C8B-B14F-4D97-AF65-F5344CB8AC3E}">
        <p14:creationId xmlns:p14="http://schemas.microsoft.com/office/powerpoint/2010/main" val="3421372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Account code templates allow you to prepopulate all or part of an account code, and then alter or add segment values as needed.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Any account code already associated with the authorization appears in the Trip Account Code Templates section on the </a:t>
            </a:r>
            <a:r>
              <a:rPr lang="en-US" sz="1000" b="1" i="0" u="none" strike="noStrike" kern="1200" baseline="0" dirty="0">
                <a:solidFill>
                  <a:srgbClr val="333F48"/>
                </a:solidFill>
                <a:latin typeface="Arial" pitchFamily="34" charset="0"/>
                <a:ea typeface="+mn-ea"/>
                <a:cs typeface="Arial" pitchFamily="34" charset="0"/>
              </a:rPr>
              <a:t>Add Account Codes </a:t>
            </a:r>
            <a:r>
              <a:rPr lang="en-US" sz="1000" b="0" i="0" u="none" strike="noStrike" kern="1200" baseline="0" dirty="0">
                <a:solidFill>
                  <a:srgbClr val="333F48"/>
                </a:solidFill>
                <a:latin typeface="Arial" pitchFamily="34" charset="0"/>
                <a:ea typeface="+mn-ea"/>
                <a:cs typeface="Arial" pitchFamily="34" charset="0"/>
              </a:rPr>
              <a:t>tab of the Account Code Selection window.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Favorite account codes are listed in the Favorite Account Code Templates section.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Select a template from either section, and then scroll to the top of the tab to enter or search for the remaining segment values. </a:t>
            </a:r>
            <a:endParaRPr lang="en-US" dirty="0"/>
          </a:p>
        </p:txBody>
      </p:sp>
    </p:spTree>
    <p:extLst>
      <p:ext uri="{BB962C8B-B14F-4D97-AF65-F5344CB8AC3E}">
        <p14:creationId xmlns:p14="http://schemas.microsoft.com/office/powerpoint/2010/main" val="3896104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If you select or add multiple POET lines to fund the travel, you then have the option to identify which expense types should be funded from each line, identify a single expense to be split across multiple POET lines, or you can choose to fund expenses for a range of days from each POET line.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Splitting funds by expense type is the default action.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356951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04888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Split Funding</a:t>
            </a:r>
            <a:r>
              <a:rPr lang="en-US" baseline="0" dirty="0"/>
              <a:t> by Expense Type is the default action for allocating expenses to certain POET lines for funding. </a:t>
            </a:r>
          </a:p>
          <a:p>
            <a:pPr marL="171450" indent="-171450"/>
            <a:endParaRPr lang="en-US" baseline="0" dirty="0"/>
          </a:p>
          <a:p>
            <a:pPr marL="171450" indent="-171450"/>
            <a:r>
              <a:rPr lang="en-US" baseline="0" dirty="0"/>
              <a:t>Select the POET lines to fund each type by clicking the down arrow on the Account Code drop down menu for each expense. </a:t>
            </a:r>
          </a:p>
          <a:p>
            <a:pPr marL="171450" indent="-171450"/>
            <a:endParaRPr lang="en-US" baseline="0" dirty="0"/>
          </a:p>
          <a:p>
            <a:endParaRPr lang="en-US" dirty="0"/>
          </a:p>
        </p:txBody>
      </p:sp>
    </p:spTree>
    <p:extLst>
      <p:ext uri="{BB962C8B-B14F-4D97-AF65-F5344CB8AC3E}">
        <p14:creationId xmlns:p14="http://schemas.microsoft.com/office/powerpoint/2010/main" val="2573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If you need to fund an expense from more than one account, use the Detail link to split the expense across multiple POET lines.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Detail </a:t>
            </a:r>
            <a:r>
              <a:rPr lang="en-US" sz="1000" b="0" i="0" u="none" strike="noStrike" kern="1200" baseline="0" dirty="0">
                <a:solidFill>
                  <a:srgbClr val="333F48"/>
                </a:solidFill>
                <a:latin typeface="Arial" pitchFamily="34" charset="0"/>
                <a:ea typeface="+mn-ea"/>
                <a:cs typeface="Arial" pitchFamily="34" charset="0"/>
              </a:rPr>
              <a:t>link for the expense type. This expands the section for that expense type.  You can then identify the expense amount to be funded by each POET line.</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you need to remove the split details, click the </a:t>
            </a:r>
            <a:r>
              <a:rPr lang="en-US" sz="1000" b="1" i="0" u="none" strike="noStrike" kern="1200" baseline="0" dirty="0">
                <a:solidFill>
                  <a:srgbClr val="333F48"/>
                </a:solidFill>
                <a:latin typeface="Arial" pitchFamily="34" charset="0"/>
                <a:ea typeface="+mn-ea"/>
                <a:cs typeface="Arial" pitchFamily="34" charset="0"/>
              </a:rPr>
              <a:t>Clear Details</a:t>
            </a:r>
            <a:r>
              <a:rPr lang="en-US" sz="1000" b="0" i="0" u="none" strike="noStrike" kern="1200" baseline="0" dirty="0">
                <a:solidFill>
                  <a:srgbClr val="333F48"/>
                </a:solidFill>
                <a:latin typeface="Arial" pitchFamily="34" charset="0"/>
                <a:ea typeface="+mn-ea"/>
                <a:cs typeface="Arial" pitchFamily="34" charset="0"/>
              </a:rPr>
              <a:t> link.</a:t>
            </a:r>
          </a:p>
          <a:p>
            <a:endParaRPr lang="en-US" sz="1000" b="0" i="0" u="none" strike="noStrike" kern="1200" baseline="0" dirty="0">
              <a:solidFill>
                <a:srgbClr val="333F48"/>
              </a:solidFill>
              <a:latin typeface="Arial" pitchFamily="34" charset="0"/>
              <a:ea typeface="+mn-ea"/>
              <a:cs typeface="Arial" pitchFamily="34" charset="0"/>
            </a:endParaRPr>
          </a:p>
          <a:p>
            <a:endParaRPr lang="en-US" dirty="0"/>
          </a:p>
        </p:txBody>
      </p:sp>
    </p:spTree>
    <p:extLst>
      <p:ext uri="{BB962C8B-B14F-4D97-AF65-F5344CB8AC3E}">
        <p14:creationId xmlns:p14="http://schemas.microsoft.com/office/powerpoint/2010/main" val="2229970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If you need to fund specific days of the trip by different POET lines, use the Split By Expense Date feature.</a:t>
            </a:r>
          </a:p>
          <a:p>
            <a:pPr marL="171450" marR="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You cannot split funds by expense type and also by expense date.  If you have already split your funds, you will be prompted to confirm your actions if you attempt to change your funding method from expense type to expense date.</a:t>
            </a:r>
            <a:endParaRPr lang="en-US" dirty="0"/>
          </a:p>
          <a:p>
            <a:endParaRPr lang="en-US" dirty="0"/>
          </a:p>
        </p:txBody>
      </p:sp>
    </p:spTree>
    <p:extLst>
      <p:ext uri="{BB962C8B-B14F-4D97-AF65-F5344CB8AC3E}">
        <p14:creationId xmlns:p14="http://schemas.microsoft.com/office/powerpoint/2010/main" val="410280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Select the date range for the funding. Expenses within this date range will be funded from the selected account. </a:t>
            </a:r>
          </a:p>
          <a:p>
            <a:pPr marL="628650" lvl="1" indent="-171450"/>
            <a:r>
              <a:rPr lang="en-US" sz="1000" b="1" i="0" u="none" strike="noStrike" kern="1200" baseline="0" dirty="0">
                <a:solidFill>
                  <a:srgbClr val="333F48"/>
                </a:solidFill>
                <a:latin typeface="Arial" pitchFamily="34" charset="0"/>
                <a:ea typeface="+mn-ea"/>
                <a:cs typeface="Arial" pitchFamily="34" charset="0"/>
              </a:rPr>
              <a:t>Expense Beginning </a:t>
            </a:r>
            <a:r>
              <a:rPr lang="en-US" sz="1000" b="0" i="0" u="none" strike="noStrike" kern="1200" baseline="0" dirty="0">
                <a:solidFill>
                  <a:srgbClr val="333F48"/>
                </a:solidFill>
                <a:latin typeface="Arial" pitchFamily="34" charset="0"/>
                <a:ea typeface="+mn-ea"/>
                <a:cs typeface="Arial" pitchFamily="34" charset="0"/>
              </a:rPr>
              <a:t>– Enter the beginning date of the range (formatted DD-MMM-YYYY) in the field, or click the calendar icon to select a date from the drop-down calendar. </a:t>
            </a:r>
          </a:p>
          <a:p>
            <a:pPr marL="628650" lvl="1" indent="-171450"/>
            <a:r>
              <a:rPr lang="en-US" sz="1000" b="1" i="0" u="none" strike="noStrike" kern="1200" baseline="0" dirty="0">
                <a:solidFill>
                  <a:srgbClr val="333F48"/>
                </a:solidFill>
                <a:latin typeface="Arial" pitchFamily="34" charset="0"/>
                <a:ea typeface="+mn-ea"/>
                <a:cs typeface="Arial" pitchFamily="34" charset="0"/>
              </a:rPr>
              <a:t>Expense Ending </a:t>
            </a:r>
            <a:r>
              <a:rPr lang="en-US" sz="1000" b="0" i="0" u="none" strike="noStrike" kern="1200" baseline="0" dirty="0">
                <a:solidFill>
                  <a:srgbClr val="333F48"/>
                </a:solidFill>
                <a:latin typeface="Arial" pitchFamily="34" charset="0"/>
                <a:ea typeface="+mn-ea"/>
                <a:cs typeface="Arial" pitchFamily="34" charset="0"/>
              </a:rPr>
              <a:t>– Enter the ending date of the range in the field, or click the calendar icon to select a date from the drop-down calendar.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Select the POET line to use for funding from the </a:t>
            </a:r>
            <a:r>
              <a:rPr lang="en-US" sz="1000" b="1" i="0" u="none" strike="noStrike" kern="1200" baseline="0" dirty="0">
                <a:solidFill>
                  <a:srgbClr val="333F48"/>
                </a:solidFill>
                <a:latin typeface="Arial" pitchFamily="34" charset="0"/>
                <a:ea typeface="+mn-ea"/>
                <a:cs typeface="Arial" pitchFamily="34" charset="0"/>
              </a:rPr>
              <a:t>Account Code </a:t>
            </a:r>
            <a:r>
              <a:rPr lang="en-US" sz="1000" b="0" i="0" u="none" strike="noStrike" kern="1200" baseline="0" dirty="0">
                <a:solidFill>
                  <a:srgbClr val="333F48"/>
                </a:solidFill>
                <a:latin typeface="Arial" pitchFamily="34" charset="0"/>
                <a:ea typeface="+mn-ea"/>
                <a:cs typeface="Arial" pitchFamily="34" charset="0"/>
              </a:rPr>
              <a:t>drop-down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Add Split Funding</a:t>
            </a:r>
            <a:r>
              <a:rPr lang="en-US" sz="1000" b="0" i="0" u="none" strike="noStrike" kern="1200" baseline="0" dirty="0">
                <a:solidFill>
                  <a:srgbClr val="333F48"/>
                </a:solidFill>
                <a:latin typeface="Arial" pitchFamily="34" charset="0"/>
                <a:ea typeface="+mn-ea"/>
                <a:cs typeface="Arial" pitchFamily="34" charset="0"/>
              </a:rPr>
              <a:t>. The details for the established date range display in the data grid below the button.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Repeat the steps until you have funded all of your estimated expenses.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Save and Close </a:t>
            </a:r>
            <a:r>
              <a:rPr lang="en-US" sz="1000" b="0" i="0" u="none" strike="noStrike" kern="1200" baseline="0" dirty="0">
                <a:solidFill>
                  <a:srgbClr val="333F48"/>
                </a:solidFill>
                <a:latin typeface="Arial" pitchFamily="34" charset="0"/>
                <a:ea typeface="+mn-ea"/>
                <a:cs typeface="Arial" pitchFamily="34" charset="0"/>
              </a:rPr>
              <a:t>to save your selections, close the Split Funding window, and return to the authorization's Accounting page. </a:t>
            </a:r>
          </a:p>
        </p:txBody>
      </p:sp>
    </p:spTree>
    <p:extLst>
      <p:ext uri="{BB962C8B-B14F-4D97-AF65-F5344CB8AC3E}">
        <p14:creationId xmlns:p14="http://schemas.microsoft.com/office/powerpoint/2010/main" val="1200916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None/>
            </a:pPr>
            <a:r>
              <a:rPr lang="en-US" dirty="0">
                <a:latin typeface="Arial" panose="020B0604020202020204" pitchFamily="34" charset="0"/>
              </a:rPr>
              <a:t>Once funding for the trip has been identified, click </a:t>
            </a:r>
            <a:r>
              <a:rPr lang="en-US" b="1" dirty="0">
                <a:latin typeface="Arial" panose="020B0604020202020204" pitchFamily="34" charset="0"/>
              </a:rPr>
              <a:t>Save and Next Step </a:t>
            </a:r>
            <a:r>
              <a:rPr lang="en-US" dirty="0">
                <a:latin typeface="Arial" panose="020B0604020202020204" pitchFamily="34" charset="0"/>
              </a:rPr>
              <a:t>to review Travel Policy exceptions.</a:t>
            </a:r>
            <a:endParaRPr lang="en-US" dirty="0"/>
          </a:p>
          <a:p>
            <a:pPr lvl="1"/>
            <a:endParaRPr lang="en-US" dirty="0"/>
          </a:p>
          <a:p>
            <a:endParaRPr lang="en-US" dirty="0"/>
          </a:p>
          <a:p>
            <a:endParaRPr lang="en-US" dirty="0"/>
          </a:p>
          <a:p>
            <a:endParaRPr lang="en-US" dirty="0"/>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7281296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The Travel Policy page contains the Travel Policy Justifications, Warnings and City Pair Information.</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The Travel Policy Justifications section displays each policy item, information and an explanation showing within policy or an out of policy justification selected by the traveler or arranger during the authorization</a:t>
            </a:r>
            <a:r>
              <a:rPr lang="en-US" baseline="0" dirty="0">
                <a:latin typeface="Arial" panose="020B0604020202020204" pitchFamily="34" charset="0"/>
              </a:rPr>
              <a:t> creation or reservation booking process</a:t>
            </a:r>
            <a:r>
              <a:rPr lang="en-US" dirty="0">
                <a:latin typeface="Arial" panose="020B0604020202020204" pitchFamily="34" charset="0"/>
              </a:rPr>
              <a:t>. </a:t>
            </a:r>
          </a:p>
          <a:p>
            <a:pPr marL="0" indent="0">
              <a:buNone/>
            </a:pPr>
            <a:endParaRPr lang="en-US" dirty="0">
              <a:latin typeface="Arial" panose="020B0604020202020204" pitchFamily="34" charset="0"/>
            </a:endParaRPr>
          </a:p>
        </p:txBody>
      </p:sp>
    </p:spTree>
    <p:extLst>
      <p:ext uri="{BB962C8B-B14F-4D97-AF65-F5344CB8AC3E}">
        <p14:creationId xmlns:p14="http://schemas.microsoft.com/office/powerpoint/2010/main" val="3970309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latin typeface="Arial" panose="020B0604020202020204" pitchFamily="34" charset="0"/>
              </a:rPr>
              <a:t>Other items that may deviate from standard policy, including hotel booked over per diem rate, actual reimbursement type selected for lodging or M&amp;IE and official days off during the trip, appear in the Travel Policy Warnings section.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City Pair Information section of the authorization's Summary page displays contracted fares for trip sites, including all combinations for metro-related city pairs. All listed fare are one-way fares. </a:t>
            </a:r>
            <a:endParaRPr lang="en-US" dirty="0"/>
          </a:p>
        </p:txBody>
      </p:sp>
    </p:spTree>
    <p:extLst>
      <p:ext uri="{BB962C8B-B14F-4D97-AF65-F5344CB8AC3E}">
        <p14:creationId xmlns:p14="http://schemas.microsoft.com/office/powerpoint/2010/main" val="34352481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General remarks about the authorization display in the Remarks section of the authorization's Summary page.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The traveler or arranger, or even a previous approver, may have added additional information to the authorization request. You should always review any remarks attached to the authorization.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Remarks automatically displays in a scrolling box. If you prefer to view the remarks as part of the page, click the </a:t>
            </a:r>
            <a:r>
              <a:rPr lang="en-US" sz="1000" b="1" i="0" u="none" strike="noStrike" kern="1200" baseline="0" dirty="0">
                <a:solidFill>
                  <a:srgbClr val="333F48"/>
                </a:solidFill>
                <a:latin typeface="Arial" pitchFamily="34" charset="0"/>
                <a:ea typeface="+mn-ea"/>
                <a:cs typeface="Arial" pitchFamily="34" charset="0"/>
              </a:rPr>
              <a:t>Expand Remarks </a:t>
            </a:r>
            <a:r>
              <a:rPr lang="en-US" sz="1000" b="0" i="0" u="none" strike="noStrike" kern="1200" baseline="0" dirty="0">
                <a:solidFill>
                  <a:srgbClr val="333F48"/>
                </a:solidFill>
                <a:latin typeface="Arial" pitchFamily="34" charset="0"/>
                <a:ea typeface="+mn-ea"/>
                <a:cs typeface="Arial" pitchFamily="34" charset="0"/>
              </a:rPr>
              <a:t>link.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to open the Remarks window.  It opens to the </a:t>
            </a:r>
            <a:r>
              <a:rPr lang="en-US" sz="1000" b="1" i="0" u="none" strike="noStrike" kern="1200" baseline="0" dirty="0">
                <a:solidFill>
                  <a:srgbClr val="333F48"/>
                </a:solidFill>
                <a:latin typeface="Arial" pitchFamily="34" charset="0"/>
                <a:ea typeface="+mn-ea"/>
                <a:cs typeface="Arial" pitchFamily="34" charset="0"/>
              </a:rPr>
              <a:t>View Remarks </a:t>
            </a:r>
            <a:r>
              <a:rPr lang="en-US" sz="1000" b="0" i="0" u="none" strike="noStrike" kern="1200" baseline="0" dirty="0">
                <a:solidFill>
                  <a:srgbClr val="333F48"/>
                </a:solidFill>
                <a:latin typeface="Arial" pitchFamily="34" charset="0"/>
                <a:ea typeface="+mn-ea"/>
                <a:cs typeface="Arial" pitchFamily="34" charset="0"/>
              </a:rPr>
              <a:t>tab.</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Add Remarks </a:t>
            </a:r>
            <a:r>
              <a:rPr lang="en-US" sz="1000" b="0" i="0" u="none" strike="noStrike" kern="1200" baseline="0" dirty="0">
                <a:solidFill>
                  <a:srgbClr val="333F48"/>
                </a:solidFill>
                <a:latin typeface="Arial" pitchFamily="34" charset="0"/>
                <a:ea typeface="+mn-ea"/>
                <a:cs typeface="Arial" pitchFamily="34" charset="0"/>
              </a:rPr>
              <a:t>tab to add remarks to the authorization.</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Enter your remarks and review them. Remarks cannot be edited or deleted after you save them; make any changes before saving. </a:t>
            </a:r>
          </a:p>
          <a:p>
            <a:pPr marL="171450" indent="-171450"/>
            <a:endParaRPr lang="en-US" sz="1000" b="1" i="1" u="none" strike="noStrike" kern="1200" baseline="0" dirty="0">
              <a:solidFill>
                <a:srgbClr val="333F48"/>
              </a:solidFill>
              <a:latin typeface="Arial" pitchFamily="34" charset="0"/>
              <a:ea typeface="+mn-ea"/>
              <a:cs typeface="Arial" pitchFamily="34" charset="0"/>
            </a:endParaRPr>
          </a:p>
          <a:p>
            <a:pPr marL="171450" indent="-171450"/>
            <a:r>
              <a:rPr lang="en-US" sz="1000" b="1" i="1" u="none" strike="noStrike" kern="1200" baseline="0" dirty="0">
                <a:solidFill>
                  <a:srgbClr val="333F48"/>
                </a:solidFill>
                <a:latin typeface="Arial" pitchFamily="34" charset="0"/>
                <a:ea typeface="+mn-ea"/>
                <a:cs typeface="Arial" pitchFamily="34" charset="0"/>
              </a:rPr>
              <a:t>TIP</a:t>
            </a:r>
            <a:r>
              <a:rPr lang="en-US" sz="1000" b="0" i="1" u="none" strike="noStrike" kern="1200" baseline="0" dirty="0">
                <a:solidFill>
                  <a:srgbClr val="333F48"/>
                </a:solidFill>
                <a:latin typeface="Arial" pitchFamily="34" charset="0"/>
                <a:ea typeface="+mn-ea"/>
                <a:cs typeface="Arial" pitchFamily="34" charset="0"/>
              </a:rPr>
              <a:t>: Avoid copying and pasting text from other applications. Doing so may result in invalid character errors</a:t>
            </a:r>
            <a:r>
              <a:rPr lang="en-US" sz="1000" b="0" i="0" u="none" strike="noStrike" kern="1200" baseline="0" dirty="0">
                <a:solidFill>
                  <a:srgbClr val="333F48"/>
                </a:solidFill>
                <a:latin typeface="Arial" pitchFamily="34" charset="0"/>
                <a:ea typeface="+mn-ea"/>
                <a:cs typeface="Arial" pitchFamily="34" charset="0"/>
              </a:rPr>
              <a: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Save and Close </a:t>
            </a:r>
            <a:r>
              <a:rPr lang="en-US" sz="1000" b="0" i="0" u="none" strike="noStrike" kern="1200" baseline="0" dirty="0">
                <a:solidFill>
                  <a:srgbClr val="333F48"/>
                </a:solidFill>
                <a:latin typeface="Arial" pitchFamily="34" charset="0"/>
                <a:ea typeface="+mn-ea"/>
                <a:cs typeface="Arial" pitchFamily="34" charset="0"/>
              </a:rPr>
              <a:t>to save your remarks and close the Remarks window. </a:t>
            </a: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9015216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defRPr/>
            </a:pPr>
            <a:r>
              <a:rPr lang="en-US" sz="1000" b="0" i="0" u="none" strike="noStrike" kern="1200" baseline="0" dirty="0">
                <a:solidFill>
                  <a:srgbClr val="333F48"/>
                </a:solidFill>
                <a:latin typeface="Arial" pitchFamily="34" charset="0"/>
                <a:ea typeface="+mn-ea"/>
                <a:cs typeface="Arial" pitchFamily="34" charset="0"/>
              </a:rPr>
              <a:t>Attachments are listed in the Receipts and Attachments section on the authorization's Summary page. </a:t>
            </a:r>
          </a:p>
          <a:p>
            <a:pPr marL="171450" indent="-171450">
              <a:defRPr/>
            </a:pPr>
            <a:endParaRPr lang="en-US" sz="1000" b="0" i="0" u="none" strike="noStrike" kern="1200" baseline="0" dirty="0">
              <a:solidFill>
                <a:srgbClr val="333F48"/>
              </a:solidFill>
              <a:latin typeface="Arial" pitchFamily="34" charset="0"/>
              <a:ea typeface="+mn-ea"/>
              <a:cs typeface="Arial" pitchFamily="34" charset="0"/>
            </a:endParaRPr>
          </a:p>
          <a:p>
            <a:pPr marL="171450" indent="-171450">
              <a:defRPr/>
            </a:pPr>
            <a:r>
              <a:rPr lang="en-US" sz="1000" b="0" i="0" u="none" strike="noStrike" kern="1200" baseline="0" dirty="0">
                <a:solidFill>
                  <a:srgbClr val="333F48"/>
                </a:solidFill>
                <a:latin typeface="Arial" pitchFamily="34" charset="0"/>
                <a:ea typeface="+mn-ea"/>
                <a:cs typeface="Arial" pitchFamily="34" charset="0"/>
              </a:rPr>
              <a:t>The traveler or arranger, or even a previous approver, may have added attachments to the authorization request. </a:t>
            </a:r>
          </a:p>
          <a:p>
            <a:pPr marL="171450" indent="-171450">
              <a:defRPr/>
            </a:pPr>
            <a:endParaRPr lang="en-US" sz="1000" b="0" i="0" u="none" strike="noStrike" kern="1200" baseline="0" dirty="0">
              <a:solidFill>
                <a:srgbClr val="333F48"/>
              </a:solidFill>
              <a:latin typeface="Arial" pitchFamily="34" charset="0"/>
              <a:ea typeface="+mn-ea"/>
              <a:cs typeface="Arial" pitchFamily="34" charset="0"/>
            </a:endParaRPr>
          </a:p>
          <a:p>
            <a:pPr marL="171450" indent="-171450">
              <a:defRPr/>
            </a:pPr>
            <a:r>
              <a:rPr lang="en-US" sz="1000" b="0" i="0" u="none" strike="noStrike" kern="1200" baseline="0" dirty="0">
                <a:solidFill>
                  <a:srgbClr val="333F48"/>
                </a:solidFill>
                <a:latin typeface="Arial" pitchFamily="34" charset="0"/>
                <a:ea typeface="+mn-ea"/>
                <a:cs typeface="Arial" pitchFamily="34" charset="0"/>
              </a:rPr>
              <a:t>Additional information may include files attached to the authorization request. You should always review any files attached to the authorization. </a:t>
            </a: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0292404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endParaRPr lang="en-US" dirty="0"/>
          </a:p>
          <a:p>
            <a:endParaRPr lang="en-US" dirty="0">
              <a:latin typeface="Arial" panose="020B0604020202020204" pitchFamily="34" charset="0"/>
            </a:endParaRPr>
          </a:p>
          <a:p>
            <a:endParaRPr lang="en-US" dirty="0"/>
          </a:p>
          <a:p>
            <a:endParaRPr lang="en-US" dirty="0"/>
          </a:p>
          <a:p>
            <a:endParaRPr lang="en-US" dirty="0"/>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07007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0" dirty="0"/>
              <a:t>End-to-end product solution for travel and expense management provided through a web-based, government-wide service.</a:t>
            </a:r>
          </a:p>
          <a:p>
            <a:pPr marL="171450" indent="-171450"/>
            <a:endParaRPr lang="en-US" b="0" dirty="0"/>
          </a:p>
          <a:p>
            <a:pPr marL="171450" indent="-171450"/>
            <a:r>
              <a:rPr lang="en-US" b="0" dirty="0"/>
              <a:t>Paperless travel authorization and vouchering, travel management center services, and financial system processing for faster and more reliable traveler reimbursement.</a:t>
            </a:r>
          </a:p>
          <a:p>
            <a:pPr marL="171450" indent="-171450"/>
            <a:endParaRPr lang="en-US" b="0" dirty="0"/>
          </a:p>
          <a:p>
            <a:pPr marL="0" indent="0">
              <a:buNone/>
            </a:pPr>
            <a:r>
              <a:rPr lang="en-US" b="1" dirty="0"/>
              <a:t>Note:  For PCS Travel, USCG will be using</a:t>
            </a:r>
            <a:r>
              <a:rPr lang="en-US" b="1" baseline="0" dirty="0"/>
              <a:t> the mLINQS system.   At this time </a:t>
            </a:r>
            <a:r>
              <a:rPr lang="en-US" b="1" dirty="0"/>
              <a:t>Civilian PCS with mLINQS is scheduled to</a:t>
            </a:r>
            <a:r>
              <a:rPr lang="en-US" b="1" baseline="0" dirty="0"/>
              <a:t> go live in May 2022 </a:t>
            </a:r>
            <a:r>
              <a:rPr lang="en-US" b="1" dirty="0"/>
              <a:t>; Uniform PCS on MLINQS is targeted for October 2022.    Reach out to PPC or your Travel</a:t>
            </a:r>
            <a:r>
              <a:rPr lang="en-US" b="1" baseline="0" dirty="0"/>
              <a:t> Assist Team for additional details on PCS travel.</a:t>
            </a:r>
            <a:r>
              <a:rPr lang="en-US" b="1" dirty="0"/>
              <a:t> </a:t>
            </a:r>
          </a:p>
          <a:p>
            <a:pPr marL="0" inden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dirty="0"/>
              <a:t>Please do not create test reservations.</a:t>
            </a:r>
            <a:r>
              <a:rPr lang="en-US" b="1" baseline="0" dirty="0"/>
              <a:t>  If you create a reservation and do not plan to travel, please cancel it or you risk being charged fees.   Work with your Travel Assist Team if you need access to a test or training environment to perform any internal demonstrations or training sessions.</a:t>
            </a:r>
            <a:endParaRPr lang="en-US" dirty="0"/>
          </a:p>
          <a:p>
            <a:pPr marL="0" indent="0">
              <a:buNone/>
            </a:pPr>
            <a:endParaRPr lang="en-US" b="1" dirty="0"/>
          </a:p>
        </p:txBody>
      </p:sp>
    </p:spTree>
    <p:extLst>
      <p:ext uri="{BB962C8B-B14F-4D97-AF65-F5344CB8AC3E}">
        <p14:creationId xmlns:p14="http://schemas.microsoft.com/office/powerpoint/2010/main" val="26542986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After</a:t>
            </a:r>
            <a:r>
              <a:rPr lang="en-US" baseline="0" dirty="0"/>
              <a:t> reviewing the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authorization is approved, your Pending Approvals list displays a message that the authorization was successfully approved, and the trip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0" indent="0">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697598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defRPr/>
            </a:pPr>
            <a:r>
              <a:rPr lang="en-US" dirty="0"/>
              <a:t>After</a:t>
            </a:r>
            <a:r>
              <a:rPr lang="en-US" baseline="0" dirty="0"/>
              <a:t> reviewing the authorization, scroll down to the bottom of the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To return the authorization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default option when returning a document is Return to Traveler.  To</a:t>
            </a:r>
            <a:r>
              <a:rPr lang="en-US" b="0" baseline="0" dirty="0">
                <a:latin typeface="Arial" panose="020B0604020202020204" pitchFamily="34" charset="0"/>
                <a:cs typeface="Arial" panose="020B0604020202020204" pitchFamily="34" charset="0"/>
              </a:rPr>
              <a:t> return it to a </a:t>
            </a:r>
            <a:r>
              <a:rPr lang="en-US" b="0" dirty="0">
                <a:latin typeface="Arial" panose="020B0604020202020204" pitchFamily="34" charset="0"/>
                <a:cs typeface="Arial" panose="020B0604020202020204" pitchFamily="34" charset="0"/>
              </a:rPr>
              <a:t>previous approver, select that</a:t>
            </a:r>
            <a:r>
              <a:rPr lang="en-US" b="0" baseline="0" dirty="0">
                <a:latin typeface="Arial" panose="020B0604020202020204" pitchFamily="34" charset="0"/>
                <a:cs typeface="Arial" panose="020B0604020202020204" pitchFamily="34" charset="0"/>
              </a:rPr>
              <a:t> option.</a:t>
            </a:r>
            <a:endParaRPr lang="en-US" b="0" dirty="0">
              <a:latin typeface="Arial" panose="020B0604020202020204" pitchFamily="34" charset="0"/>
              <a:cs typeface="Arial" panose="020B0604020202020204" pitchFamily="34" charset="0"/>
            </a:endParaRP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6461554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b="0" dirty="0">
                <a:latin typeface="Arial" panose="020B0604020202020204" pitchFamily="34" charset="0"/>
                <a:cs typeface="Arial" panose="020B0604020202020204" pitchFamily="34" charset="0"/>
              </a:rPr>
              <a:t>Once the trip is approved, your Pending Approval list appears with a message indicating that the authorization was successfully approved, or returned, and the trip is removed from your pending approval list.</a:t>
            </a:r>
          </a:p>
          <a:p>
            <a:pPr marL="171450" indent="-171450"/>
            <a:endParaRPr lang="en-US" b="0" dirty="0">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traveler receives an email indicating their trip was approved or returned.</a:t>
            </a:r>
          </a:p>
          <a:p>
            <a:endParaRPr lang="en-US" dirty="0"/>
          </a:p>
          <a:p>
            <a:pPr marL="0" marR="0" lvl="1"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6099712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funds</a:t>
            </a:r>
            <a:r>
              <a:rPr lang="en-US" baseline="0" dirty="0"/>
              <a:t> check is performed</a:t>
            </a:r>
            <a:r>
              <a:rPr lang="en-US" dirty="0"/>
              <a:t> on the Project/Task combination for each accounting line that has been added.</a:t>
            </a:r>
          </a:p>
          <a:p>
            <a:r>
              <a:rPr lang="en-US" dirty="0"/>
              <a:t>A warning or error message is not displayed if the funds check</a:t>
            </a:r>
            <a:r>
              <a:rPr lang="en-US" baseline="0" dirty="0"/>
              <a:t> is successful.</a:t>
            </a:r>
            <a:endParaRPr lang="en-US" dirty="0"/>
          </a:p>
        </p:txBody>
      </p:sp>
    </p:spTree>
    <p:extLst>
      <p:ext uri="{BB962C8B-B14F-4D97-AF65-F5344CB8AC3E}">
        <p14:creationId xmlns:p14="http://schemas.microsoft.com/office/powerpoint/2010/main" val="25684734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funds</a:t>
            </a:r>
            <a:r>
              <a:rPr lang="en-US" baseline="0" dirty="0"/>
              <a:t> check is performed</a:t>
            </a:r>
            <a:r>
              <a:rPr lang="en-US" dirty="0"/>
              <a:t> on the Project/Task combination for each accounting line that has been added.</a:t>
            </a:r>
          </a:p>
          <a:p>
            <a:r>
              <a:rPr lang="en-US" dirty="0"/>
              <a:t>A warning or error message is displayed if the funds check</a:t>
            </a:r>
            <a:r>
              <a:rPr lang="en-US" baseline="0" dirty="0"/>
              <a:t> is not successful, and the Project/Task warning will </a:t>
            </a:r>
          </a:p>
          <a:p>
            <a:pPr>
              <a:buNone/>
            </a:pPr>
            <a:r>
              <a:rPr lang="en-US" baseline="0" dirty="0"/>
              <a:t>    include the Project and Task that does not contain enough funding along with the available amount.</a:t>
            </a:r>
            <a:endParaRPr lang="en-US" dirty="0"/>
          </a:p>
        </p:txBody>
      </p:sp>
    </p:spTree>
    <p:extLst>
      <p:ext uri="{BB962C8B-B14F-4D97-AF65-F5344CB8AC3E}">
        <p14:creationId xmlns:p14="http://schemas.microsoft.com/office/powerpoint/2010/main" val="20180350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t>When an authorization is amended, the trip ID is appended with a dash and a number (</a:t>
            </a:r>
            <a:r>
              <a:rPr lang="en-US" i="1" dirty="0"/>
              <a:t>-X</a:t>
            </a:r>
            <a:r>
              <a:rPr lang="en-US" dirty="0"/>
              <a:t>).   For example, if a traveler amends an authorization for trip ID 12345, E2 appends </a:t>
            </a:r>
            <a:r>
              <a:rPr lang="en-US" i="1" dirty="0"/>
              <a:t>-1 </a:t>
            </a:r>
            <a:r>
              <a:rPr lang="en-US" dirty="0"/>
              <a:t>to the trip ID for the first amendment (e.g., 12345-1), </a:t>
            </a:r>
            <a:r>
              <a:rPr lang="en-US" i="1" dirty="0"/>
              <a:t>-2 </a:t>
            </a:r>
            <a:r>
              <a:rPr lang="en-US" dirty="0"/>
              <a:t>for the second amendment (e.g., 12345-2), and so forth. </a:t>
            </a:r>
          </a:p>
          <a:p>
            <a:pPr marL="171450" indent="-171450" algn="l"/>
            <a:endParaRPr lang="en-US" dirty="0"/>
          </a:p>
          <a:p>
            <a:pPr marL="171450" indent="-171450" algn="l"/>
            <a:r>
              <a:rPr lang="en-US" dirty="0"/>
              <a:t>If an amended authorization is routed for approval, the process is the same as the approval process for a new authorization. </a:t>
            </a:r>
          </a:p>
          <a:p>
            <a:pPr marL="171450" indent="-171450" algn="l"/>
            <a:endParaRPr lang="en-US" dirty="0"/>
          </a:p>
          <a:p>
            <a:pPr marL="171450" indent="-171450" algn="l"/>
            <a:r>
              <a:rPr lang="en-US" dirty="0"/>
              <a:t>You can also print or view the printable authorization document for each version of the authorization, including the version you are reviewing for approval. </a:t>
            </a:r>
            <a:endParaRPr lang="en-US" b="1" dirty="0">
              <a:solidFill>
                <a:srgbClr val="0044AA"/>
              </a:solidFill>
              <a:latin typeface="Verdana" pitchFamily="34" charset="0"/>
            </a:endParaRPr>
          </a:p>
          <a:p>
            <a:pPr marL="171450" marR="0" lvl="1" indent="-171450" algn="l" defTabSz="914400" rtl="0" eaLnBrk="1" fontAlgn="auto" latinLnBrk="0" hangingPunct="1">
              <a:lnSpc>
                <a:spcPct val="100000"/>
              </a:lnSpc>
              <a:spcBef>
                <a:spcPts val="0"/>
              </a:spcBef>
              <a:spcAft>
                <a:spcPts val="0"/>
              </a:spcAft>
              <a:buClrTx/>
              <a:buSzTx/>
              <a:tabLst/>
              <a:defRPr/>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6912355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0860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69</a:t>
            </a:fld>
            <a:endParaRPr lang="en-US" dirty="0"/>
          </a:p>
        </p:txBody>
      </p:sp>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619288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ea typeface="Calibri" panose="020F0502020204030204" pitchFamily="34" charset="0"/>
              </a:rPr>
              <a:t>If a member is taking an alternate but not authorized method of transportation, they are limited to the constructed cost of the authorized travel, i.e cost of travel method plus any</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rPr>
              <a:t>   TMC fees applicable.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The </a:t>
            </a:r>
            <a:r>
              <a:rPr lang="en-US" sz="1000" dirty="0">
                <a:solidFill>
                  <a:srgbClr val="5B9BD5"/>
                </a:solidFill>
                <a:effectLst/>
                <a:latin typeface="Arial" panose="020B0604020202020204" pitchFamily="34" charset="0"/>
                <a:ea typeface="Calibri" panose="020F0502020204030204" pitchFamily="34" charset="0"/>
              </a:rPr>
              <a:t>traveler should add a comparative trip to their authorization so the approver can view the alternate option.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The YCA fare can be viewed on the Travel Policy Step of the authorization.</a:t>
            </a:r>
            <a:endParaRPr lang="en-US" sz="1000" dirty="0">
              <a:solidFill>
                <a:srgbClr val="5B9BD5"/>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On the Comparative Trip Summary page, you can review the primary trip cost and the comparative trip cost.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Review the Comparative Trip Summary under Other Actions.  </a:t>
            </a:r>
            <a:r>
              <a:rPr lang="en-US" sz="1000" dirty="0">
                <a:solidFill>
                  <a:srgbClr val="5B9BD5"/>
                </a:solidFill>
                <a:effectLst/>
                <a:latin typeface="Arial" panose="020B0604020202020204" pitchFamily="34" charset="0"/>
                <a:ea typeface="Calibri" panose="020F0502020204030204" pitchFamily="34" charset="0"/>
              </a:rPr>
              <a:t>If what the member “wants to do” exceeds the “allowed to do” USCG has created an expense line,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b="1" dirty="0">
                <a:solidFill>
                  <a:srgbClr val="5B9BD5"/>
                </a:solidFill>
                <a:effectLst/>
                <a:latin typeface="Arial" panose="020B0604020202020204" pitchFamily="34" charset="0"/>
                <a:ea typeface="Calibri" panose="020F0502020204030204" pitchFamily="34" charset="0"/>
              </a:rPr>
              <a:t>    Constructed Cost of GTR</a:t>
            </a:r>
            <a:r>
              <a:rPr lang="en-US" sz="1000" dirty="0">
                <a:solidFill>
                  <a:srgbClr val="5B9BD5"/>
                </a:solidFill>
                <a:effectLst/>
                <a:latin typeface="Arial" panose="020B0604020202020204" pitchFamily="34" charset="0"/>
                <a:ea typeface="Calibri" panose="020F0502020204030204" pitchFamily="34" charset="0"/>
              </a:rPr>
              <a:t>, to capture the entitled amount so that the traveler does not need to adjust the POV mileage to equal the GTR amount.</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ea typeface="Calibri" panose="020F0502020204030204" pitchFamily="34" charset="0"/>
              </a:rPr>
              <a:t>The traveler needs to calculate the correct amount of what they are allowed, add the Constructed Cost of GTR expense, and add remarks indicating the reason for the expense.</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rPr>
              <a:t>If what the member wants to do is less than what they are allowed to do i.e. driving is less expensive than the YCA fare, they can keep the POV mileage expense that has been added. </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rPr>
              <a:t>  and do not need to use the Constructed Cost of GTR.   Approvers should review any remarks to ensure the traveler has added necessary details </a:t>
            </a:r>
            <a:r>
              <a:rPr lang="en-US" sz="1000" dirty="0">
                <a:solidFill>
                  <a:srgbClr val="5B9BD5"/>
                </a:solidFill>
                <a:effectLst/>
                <a:latin typeface="Arial" panose="020B0604020202020204" pitchFamily="34" charset="0"/>
                <a:ea typeface="Calibri" panose="020F0502020204030204" pitchFamily="34" charset="0"/>
              </a:rPr>
              <a:t>indicating the reason for the</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rPr>
              <a:t>     expense.</a:t>
            </a:r>
            <a:endParaRPr lang="en-US" dirty="0"/>
          </a:p>
          <a:p>
            <a:pPr marL="171450" indent="-171450"/>
            <a:endParaRPr 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Tree>
    <p:extLst>
      <p:ext uri="{BB962C8B-B14F-4D97-AF65-F5344CB8AC3E}">
        <p14:creationId xmlns:p14="http://schemas.microsoft.com/office/powerpoint/2010/main" val="39708687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114573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681552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8772499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328996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177966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advance. If you need to see additional information or make changes to the advance,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a:p>
            <a:pPr marL="171450" indent="-171450"/>
            <a:endParaRPr lang="en-US" sz="1000" b="0" i="0" u="none" strike="noStrike" kern="1200" baseline="0" dirty="0">
              <a:solidFill>
                <a:srgbClr val="333F48"/>
              </a:solidFill>
              <a:latin typeface="Arial" pitchFamily="34" charset="0"/>
              <a:ea typeface="+mn-ea"/>
              <a:cs typeface="Arial" pitchFamily="34" charset="0"/>
            </a:endParaRPr>
          </a:p>
          <a:p>
            <a:endParaRPr lang="en-US" dirty="0"/>
          </a:p>
        </p:txBody>
      </p:sp>
    </p:spTree>
    <p:extLst>
      <p:ext uri="{BB962C8B-B14F-4D97-AF65-F5344CB8AC3E}">
        <p14:creationId xmlns:p14="http://schemas.microsoft.com/office/powerpoint/2010/main" val="1373460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000" b="0" i="0" u="none" strike="noStrike" kern="1200" baseline="0" dirty="0">
                <a:solidFill>
                  <a:srgbClr val="333F48"/>
                </a:solidFill>
                <a:latin typeface="Arial" pitchFamily="34" charset="0"/>
                <a:ea typeface="+mn-ea"/>
                <a:cs typeface="Arial" pitchFamily="34" charset="0"/>
              </a:rPr>
              <a:t>General information about the travel advance displays in the Basic Information section of the Advance Summary page. This information includes the amount already requested, advance amount, and document number. </a:t>
            </a:r>
            <a:endParaRPr lang="en-US" dirty="0"/>
          </a:p>
        </p:txBody>
      </p:sp>
    </p:spTree>
    <p:extLst>
      <p:ext uri="{BB962C8B-B14F-4D97-AF65-F5344CB8AC3E}">
        <p14:creationId xmlns:p14="http://schemas.microsoft.com/office/powerpoint/2010/main" val="13790526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r>
              <a:rPr lang="en-US" sz="1000" b="0" i="0" u="none" strike="noStrike" kern="1200" baseline="0" dirty="0">
                <a:solidFill>
                  <a:srgbClr val="333F48"/>
                </a:solidFill>
                <a:latin typeface="Arial" pitchFamily="34" charset="0"/>
                <a:ea typeface="+mn-ea"/>
                <a:cs typeface="Arial" pitchFamily="34" charset="0"/>
              </a:rPr>
              <a:t>Accounting information for the advance displays in the Accounting section on the Advance Accounting page.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Before a travel advance can receive final approval, one or more accounts must be selected to fund the advance.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Review the accounts selected to fund the advance.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you need to make funding selections, or change existing funding selections or allocations, click the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in the Accounting section header. This displays the Advance Accounting page.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approver can make changes or select accounts for the advance. </a:t>
            </a:r>
          </a:p>
          <a:p>
            <a:pPr marL="628650" lvl="1" indent="-171450"/>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Account Code </a:t>
            </a:r>
            <a:r>
              <a:rPr lang="en-US" sz="1000" b="0" i="0" u="none" strike="noStrike" kern="1200" baseline="0" dirty="0">
                <a:solidFill>
                  <a:srgbClr val="333F48"/>
                </a:solidFill>
                <a:latin typeface="Arial" pitchFamily="34" charset="0"/>
                <a:ea typeface="+mn-ea"/>
                <a:cs typeface="Arial" pitchFamily="34" charset="0"/>
              </a:rPr>
              <a:t>link to view segment details for the selected account code. (Click </a:t>
            </a:r>
            <a:r>
              <a:rPr lang="en-US" sz="1000" b="1" i="0" u="none" strike="noStrike" kern="1200" baseline="0" dirty="0">
                <a:solidFill>
                  <a:srgbClr val="333F48"/>
                </a:solidFill>
                <a:latin typeface="Arial" pitchFamily="34" charset="0"/>
                <a:ea typeface="+mn-ea"/>
                <a:cs typeface="Arial" pitchFamily="34" charset="0"/>
              </a:rPr>
              <a:t>Exit Window </a:t>
            </a:r>
            <a:r>
              <a:rPr lang="en-US" sz="1000" b="0" i="0" u="none" strike="noStrike" kern="1200" baseline="0" dirty="0">
                <a:solidFill>
                  <a:srgbClr val="333F48"/>
                </a:solidFill>
                <a:latin typeface="Arial" pitchFamily="34" charset="0"/>
                <a:ea typeface="+mn-ea"/>
                <a:cs typeface="Arial" pitchFamily="34" charset="0"/>
              </a:rPr>
              <a:t>to close the segment details window.) </a:t>
            </a:r>
          </a:p>
          <a:p>
            <a:pPr marL="628650" lvl="1" indent="-171450"/>
            <a:r>
              <a:rPr lang="en-US" sz="1000" b="0" i="0" u="none" strike="noStrike" kern="1200" baseline="0" dirty="0">
                <a:solidFill>
                  <a:srgbClr val="333F48"/>
                </a:solidFill>
                <a:latin typeface="Arial" pitchFamily="34" charset="0"/>
                <a:ea typeface="+mn-ea"/>
                <a:cs typeface="Arial" pitchFamily="34" charset="0"/>
              </a:rPr>
              <a:t>If you need to adjust allocations between multiple accounts, enter the appropriate amounts in the </a:t>
            </a:r>
            <a:r>
              <a:rPr lang="en-US" sz="1000" b="1" i="0" u="none" strike="noStrike" kern="1200" baseline="0" dirty="0">
                <a:solidFill>
                  <a:srgbClr val="333F48"/>
                </a:solidFill>
                <a:latin typeface="Arial" pitchFamily="34" charset="0"/>
                <a:ea typeface="+mn-ea"/>
                <a:cs typeface="Arial" pitchFamily="34" charset="0"/>
              </a:rPr>
              <a:t>Amount Allocated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Percent Allocated </a:t>
            </a:r>
            <a:r>
              <a:rPr lang="en-US" sz="1000" b="0" i="0" u="none" strike="noStrike" kern="1200" baseline="0" dirty="0">
                <a:solidFill>
                  <a:srgbClr val="333F48"/>
                </a:solidFill>
                <a:latin typeface="Arial" pitchFamily="34" charset="0"/>
                <a:ea typeface="+mn-ea"/>
                <a:cs typeface="Arial" pitchFamily="34" charset="0"/>
              </a:rPr>
              <a:t>field for each account. </a:t>
            </a:r>
          </a:p>
          <a:p>
            <a:pPr marL="628650" lvl="1" indent="-171450"/>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Add </a:t>
            </a:r>
            <a:r>
              <a:rPr lang="en-US" sz="1000" b="0" i="0" u="none" strike="noStrike" kern="1200" baseline="0" dirty="0">
                <a:solidFill>
                  <a:srgbClr val="333F48"/>
                </a:solidFill>
                <a:latin typeface="Arial" pitchFamily="34" charset="0"/>
                <a:ea typeface="+mn-ea"/>
                <a:cs typeface="Arial" pitchFamily="34" charset="0"/>
              </a:rPr>
              <a:t>link to save the account code as a favorite. </a:t>
            </a:r>
          </a:p>
          <a:p>
            <a:pPr marL="628650" lvl="1" indent="-171450"/>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Delete </a:t>
            </a:r>
            <a:r>
              <a:rPr lang="en-US" sz="1000" b="0" i="0" u="none" strike="noStrike" kern="1200" baseline="0" dirty="0">
                <a:solidFill>
                  <a:srgbClr val="333F48"/>
                </a:solidFill>
                <a:latin typeface="Arial" pitchFamily="34" charset="0"/>
                <a:ea typeface="+mn-ea"/>
                <a:cs typeface="Arial" pitchFamily="34" charset="0"/>
              </a:rPr>
              <a:t>link to remove the account from the advance. </a:t>
            </a:r>
          </a:p>
          <a:p>
            <a:pPr marL="628650" lvl="1" indent="-171450"/>
            <a:r>
              <a:rPr lang="en-US" sz="1000" b="0" i="0" u="none" strike="noStrike" baseline="0" dirty="0">
                <a:latin typeface="Arial" panose="020B0604020202020204" pitchFamily="34" charset="0"/>
              </a:rPr>
              <a:t>If you need to select accounts to fund your trip, click the </a:t>
            </a:r>
            <a:r>
              <a:rPr lang="en-US" sz="1000" b="1" i="0" u="none" strike="noStrike" baseline="0" dirty="0">
                <a:latin typeface="Arial" panose="020B0604020202020204" pitchFamily="34" charset="0"/>
              </a:rPr>
              <a:t>Select Account Codes </a:t>
            </a:r>
            <a:r>
              <a:rPr lang="en-US" sz="1000" b="0" i="0" u="none" strike="noStrike" baseline="0" dirty="0">
                <a:latin typeface="Arial" panose="020B0604020202020204" pitchFamily="34" charset="0"/>
              </a:rPr>
              <a:t>link to find new accounts or select accounts from favorites. </a:t>
            </a:r>
          </a:p>
          <a:p>
            <a:pPr marL="628650" lvl="1" indent="-171450"/>
            <a:r>
              <a:rPr lang="en-US" sz="1000" b="0" i="0" u="none" strike="noStrike" baseline="0" dirty="0">
                <a:latin typeface="Arial" panose="020B0604020202020204" pitchFamily="34" charset="0"/>
              </a:rPr>
              <a:t>Click </a:t>
            </a:r>
            <a:r>
              <a:rPr lang="en-US" sz="1000" b="1" i="0" u="none" strike="noStrike" baseline="0" dirty="0">
                <a:latin typeface="Arial" panose="020B0604020202020204" pitchFamily="34" charset="0"/>
              </a:rPr>
              <a:t>Save </a:t>
            </a:r>
            <a:r>
              <a:rPr lang="en-US" sz="1000" b="0" i="0" u="none" strike="noStrike" baseline="0" dirty="0">
                <a:latin typeface="Arial" panose="020B0604020202020204" pitchFamily="34" charset="0"/>
              </a:rPr>
              <a:t>to save your changes. </a:t>
            </a:r>
          </a:p>
          <a:p>
            <a:pPr marL="171450" indent="-171450"/>
            <a:endParaRPr lang="en-US" dirty="0"/>
          </a:p>
        </p:txBody>
      </p:sp>
    </p:spTree>
    <p:extLst>
      <p:ext uri="{BB962C8B-B14F-4D97-AF65-F5344CB8AC3E}">
        <p14:creationId xmlns:p14="http://schemas.microsoft.com/office/powerpoint/2010/main" val="3773322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reviewing the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advance is approved, your Pending Approvals list displays a message that the advance was successfully approved, and the advance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3233628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defRPr/>
            </a:pPr>
            <a:r>
              <a:rPr lang="en-US" dirty="0"/>
              <a:t>After</a:t>
            </a:r>
            <a:r>
              <a:rPr lang="en-US" baseline="0" dirty="0"/>
              <a:t> reviewing the advance, scroll down to the bottom of the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To return the authorization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default option when returning a document is Return to Traveler.  To</a:t>
            </a:r>
            <a:r>
              <a:rPr lang="en-US" b="0" baseline="0" dirty="0">
                <a:latin typeface="Arial" panose="020B0604020202020204" pitchFamily="34" charset="0"/>
                <a:cs typeface="Arial" panose="020B0604020202020204" pitchFamily="34" charset="0"/>
              </a:rPr>
              <a:t> return it to a </a:t>
            </a:r>
            <a:r>
              <a:rPr lang="en-US" b="0" dirty="0">
                <a:latin typeface="Arial" panose="020B0604020202020204" pitchFamily="34" charset="0"/>
                <a:cs typeface="Arial" panose="020B0604020202020204" pitchFamily="34" charset="0"/>
              </a:rPr>
              <a:t>previous approver, select that</a:t>
            </a:r>
            <a:r>
              <a:rPr lang="en-US" b="0" baseline="0" dirty="0">
                <a:latin typeface="Arial" panose="020B0604020202020204" pitchFamily="34" charset="0"/>
                <a:cs typeface="Arial" panose="020B0604020202020204" pitchFamily="34" charset="0"/>
              </a:rPr>
              <a:t> option.</a:t>
            </a:r>
            <a:endParaRPr lang="en-US" b="0" dirty="0">
              <a:latin typeface="Arial" panose="020B0604020202020204" pitchFamily="34" charset="0"/>
              <a:cs typeface="Arial" panose="020B0604020202020204" pitchFamily="34" charset="0"/>
            </a:endParaRP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Once the advance is returned, your Pending Approval list appears with a message indicating that the advance was successfully returned, and the document is removed from your pending approval list.</a:t>
            </a:r>
          </a:p>
          <a:p>
            <a:pPr marL="171450" indent="-171450"/>
            <a:endParaRPr lang="en-US" b="0" dirty="0">
              <a:latin typeface="Arial" panose="020B0604020202020204" pitchFamily="34" charset="0"/>
              <a:cs typeface="Arial" panose="020B0604020202020204" pitchFamily="34" charset="0"/>
            </a:endParaRPr>
          </a:p>
          <a:p>
            <a:pPr marL="171450" indent="-171450"/>
            <a:endParaRPr lang="en-US" dirty="0"/>
          </a:p>
          <a:p>
            <a:endParaRPr lang="en-US" dirty="0"/>
          </a:p>
        </p:txBody>
      </p:sp>
    </p:spTree>
    <p:extLst>
      <p:ext uri="{BB962C8B-B14F-4D97-AF65-F5344CB8AC3E}">
        <p14:creationId xmlns:p14="http://schemas.microsoft.com/office/powerpoint/2010/main" val="1620190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known as Blanket</a:t>
            </a:r>
            <a:r>
              <a:rPr lang="en-US" baseline="0" dirty="0"/>
              <a:t> Authorizations</a:t>
            </a:r>
            <a:endParaRPr lang="en-US" dirty="0"/>
          </a:p>
        </p:txBody>
      </p:sp>
    </p:spTree>
    <p:extLst>
      <p:ext uri="{BB962C8B-B14F-4D97-AF65-F5344CB8AC3E}">
        <p14:creationId xmlns:p14="http://schemas.microsoft.com/office/powerpoint/2010/main" val="3524688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sz="1000" dirty="0"/>
          </a:p>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76206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User will receive “E2 New User Access” email needed to create password. </a:t>
            </a:r>
          </a:p>
          <a:p>
            <a:endParaRPr lang="en-US" dirty="0"/>
          </a:p>
          <a:p>
            <a:r>
              <a:rPr lang="en-US" dirty="0"/>
              <a:t>Email is valid for 72 hours.</a:t>
            </a:r>
          </a:p>
          <a:p>
            <a:endParaRPr lang="en-US" dirty="0"/>
          </a:p>
          <a:p>
            <a:r>
              <a:rPr lang="en-US" dirty="0"/>
              <a:t>Click </a:t>
            </a:r>
            <a:r>
              <a:rPr lang="en-US" b="1" dirty="0"/>
              <a:t>Sign in Using this Link  </a:t>
            </a:r>
            <a:r>
              <a:rPr lang="en-US" dirty="0"/>
              <a:t>to start the process.</a:t>
            </a:r>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6942166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Automated OAs</a:t>
            </a:r>
            <a:r>
              <a:rPr lang="en-US" baseline="0" dirty="0"/>
              <a:t> that will be populated from Direct Access will typically be those for Schools, Reservist or PCS.</a:t>
            </a:r>
          </a:p>
          <a:p>
            <a:endParaRPr lang="en-US" baseline="0" dirty="0"/>
          </a:p>
          <a:p>
            <a:pPr marL="0" indent="0">
              <a:spcBef>
                <a:spcPts val="1200"/>
              </a:spcBef>
              <a:spcAft>
                <a:spcPts val="600"/>
              </a:spcAft>
              <a:buNone/>
            </a:pPr>
            <a:r>
              <a:rPr lang="en-US" sz="1000" b="1" dirty="0"/>
              <a:t>One way to identify if the OA</a:t>
            </a:r>
            <a:r>
              <a:rPr lang="en-US" sz="1000" b="1" baseline="0" dirty="0"/>
              <a:t> was created in E2 or from Direct Access is by the D</a:t>
            </a:r>
            <a:r>
              <a:rPr lang="en-US" sz="1000" b="1" dirty="0"/>
              <a:t>ocument Number.</a:t>
            </a:r>
          </a:p>
          <a:p>
            <a:pPr marL="0" indent="0">
              <a:spcBef>
                <a:spcPts val="1200"/>
              </a:spcBef>
              <a:spcAft>
                <a:spcPts val="600"/>
              </a:spcAft>
              <a:buNone/>
            </a:pPr>
            <a:r>
              <a:rPr lang="en-US" sz="1000" b="1" dirty="0"/>
              <a:t>The document number displays on the Basic Information step.</a:t>
            </a:r>
          </a:p>
          <a:p>
            <a:pPr marL="0" indent="0">
              <a:spcBef>
                <a:spcPts val="1200"/>
              </a:spcBef>
              <a:spcAft>
                <a:spcPts val="600"/>
              </a:spcAft>
              <a:buNone/>
            </a:pPr>
            <a:endParaRPr lang="en-US" sz="1000" b="1" dirty="0"/>
          </a:p>
          <a:p>
            <a:pPr marL="0" indent="0">
              <a:spcBef>
                <a:spcPts val="1200"/>
              </a:spcBef>
              <a:spcAft>
                <a:spcPts val="600"/>
              </a:spcAft>
              <a:buNone/>
            </a:pPr>
            <a:r>
              <a:rPr lang="en-US" sz="1000" dirty="0"/>
              <a:t>Created in E2: 70Z0BLK……</a:t>
            </a:r>
          </a:p>
          <a:p>
            <a:pPr marL="0" indent="0">
              <a:spcBef>
                <a:spcPts val="1200"/>
              </a:spcBef>
              <a:spcAft>
                <a:spcPts val="600"/>
              </a:spcAft>
              <a:buNone/>
            </a:pPr>
            <a:endParaRPr lang="en-US" sz="1000" dirty="0"/>
          </a:p>
          <a:p>
            <a:pPr marL="0" indent="0">
              <a:spcBef>
                <a:spcPts val="1200"/>
              </a:spcBef>
              <a:spcAft>
                <a:spcPts val="600"/>
              </a:spcAft>
              <a:buNone/>
            </a:pPr>
            <a:r>
              <a:rPr lang="en-US" sz="1000" dirty="0"/>
              <a:t>Created directly in Direct Access: 70Z0PCS…., 70Z0RSV…., 70Z0TAS</a:t>
            </a:r>
          </a:p>
          <a:p>
            <a:endParaRPr lang="en-US" dirty="0"/>
          </a:p>
          <a:p>
            <a:endParaRPr lang="en-US" dirty="0"/>
          </a:p>
        </p:txBody>
      </p:sp>
    </p:spTree>
    <p:extLst>
      <p:ext uri="{BB962C8B-B14F-4D97-AF65-F5344CB8AC3E}">
        <p14:creationId xmlns:p14="http://schemas.microsoft.com/office/powerpoint/2010/main" val="7729200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94473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open authorization. If you need to see additional information or make changes to the OA,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p:txBody>
      </p:sp>
    </p:spTree>
    <p:extLst>
      <p:ext uri="{BB962C8B-B14F-4D97-AF65-F5344CB8AC3E}">
        <p14:creationId xmlns:p14="http://schemas.microsoft.com/office/powerpoint/2010/main" val="28763895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The Open Authorization</a:t>
            </a:r>
            <a:r>
              <a:rPr lang="en-US" baseline="0" dirty="0">
                <a:latin typeface="Arial" panose="020B0604020202020204" pitchFamily="34" charset="0"/>
              </a:rPr>
              <a:t> </a:t>
            </a:r>
            <a:r>
              <a:rPr lang="en-US" dirty="0">
                <a:latin typeface="Arial" panose="020B0604020202020204" pitchFamily="34" charset="0"/>
              </a:rPr>
              <a:t>purpose, allowed travel dates and, types of travel along with the document number appear on the Basic Information page. </a:t>
            </a:r>
          </a:p>
          <a:p>
            <a:endParaRPr lang="en-US" dirty="0"/>
          </a:p>
        </p:txBody>
      </p:sp>
    </p:spTree>
    <p:extLst>
      <p:ext uri="{BB962C8B-B14F-4D97-AF65-F5344CB8AC3E}">
        <p14:creationId xmlns:p14="http://schemas.microsoft.com/office/powerpoint/2010/main" val="8065007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latin typeface="Arial" panose="020B0604020202020204" pitchFamily="34" charset="0"/>
              </a:rPr>
              <a:t>Allowed destinations and transportation appear in the Travel Details section. </a:t>
            </a:r>
          </a:p>
          <a:p>
            <a:endParaRPr lang="en-US" dirty="0"/>
          </a:p>
        </p:txBody>
      </p:sp>
    </p:spTree>
    <p:extLst>
      <p:ext uri="{BB962C8B-B14F-4D97-AF65-F5344CB8AC3E}">
        <p14:creationId xmlns:p14="http://schemas.microsoft.com/office/powerpoint/2010/main" val="41507042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aseline="0" dirty="0">
                <a:latin typeface="Arial" panose="020B0604020202020204" pitchFamily="34" charset="0"/>
                <a:sym typeface="Webdings" panose="05030102010509060703" pitchFamily="18" charset="2"/>
              </a:rPr>
              <a:t>Per trip and total OA expense limits, along with travel advance and reimbursement types permitted, appear in the Expense Details section.</a:t>
            </a:r>
          </a:p>
          <a:p>
            <a:endParaRPr lang="en-US" dirty="0"/>
          </a:p>
        </p:txBody>
      </p:sp>
    </p:spTree>
    <p:extLst>
      <p:ext uri="{BB962C8B-B14F-4D97-AF65-F5344CB8AC3E}">
        <p14:creationId xmlns:p14="http://schemas.microsoft.com/office/powerpoint/2010/main" val="38141956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POET</a:t>
            </a:r>
            <a:r>
              <a:rPr lang="en-US" baseline="0" dirty="0"/>
              <a:t> lines are added to the OA just like authorizations, vouchers, and local travel claims.</a:t>
            </a:r>
            <a:endParaRPr lang="en-US" dirty="0"/>
          </a:p>
        </p:txBody>
      </p:sp>
    </p:spTree>
    <p:extLst>
      <p:ext uri="{BB962C8B-B14F-4D97-AF65-F5344CB8AC3E}">
        <p14:creationId xmlns:p14="http://schemas.microsoft.com/office/powerpoint/2010/main" val="40873570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reviewing the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open authorization is approved, your Pending Approvals list displays a message that the authorization was successfully approved, and the document is removed from the list.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40035152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defRPr/>
            </a:pPr>
            <a:r>
              <a:rPr lang="en-US" dirty="0"/>
              <a:t>After</a:t>
            </a:r>
            <a:r>
              <a:rPr lang="en-US" baseline="0" dirty="0"/>
              <a:t> reviewing the open authorization, scroll down to the bottom of the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To return the authorization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default option when returning a document is Return to Traveler.  To</a:t>
            </a:r>
            <a:r>
              <a:rPr lang="en-US" b="0" baseline="0" dirty="0">
                <a:latin typeface="Arial" panose="020B0604020202020204" pitchFamily="34" charset="0"/>
                <a:cs typeface="Arial" panose="020B0604020202020204" pitchFamily="34" charset="0"/>
              </a:rPr>
              <a:t> return it to a </a:t>
            </a:r>
            <a:r>
              <a:rPr lang="en-US" b="0" dirty="0">
                <a:latin typeface="Arial" panose="020B0604020202020204" pitchFamily="34" charset="0"/>
                <a:cs typeface="Arial" panose="020B0604020202020204" pitchFamily="34" charset="0"/>
              </a:rPr>
              <a:t>previous approver, select that</a:t>
            </a:r>
            <a:r>
              <a:rPr lang="en-US" b="0" baseline="0" dirty="0">
                <a:latin typeface="Arial" panose="020B0604020202020204" pitchFamily="34" charset="0"/>
                <a:cs typeface="Arial" panose="020B0604020202020204" pitchFamily="34" charset="0"/>
              </a:rPr>
              <a:t> option.</a:t>
            </a:r>
            <a:endParaRPr lang="en-US" b="0" dirty="0">
              <a:latin typeface="Arial" panose="020B0604020202020204" pitchFamily="34" charset="0"/>
              <a:cs typeface="Arial" panose="020B0604020202020204" pitchFamily="34" charset="0"/>
            </a:endParaRP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p:txBody>
      </p:sp>
    </p:spTree>
    <p:extLst>
      <p:ext uri="{BB962C8B-B14F-4D97-AF65-F5344CB8AC3E}">
        <p14:creationId xmlns:p14="http://schemas.microsoft.com/office/powerpoint/2010/main" val="42912444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27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sym typeface="Webdings" panose="05030102010509060703" pitchFamily="18" charset="2"/>
              </a:rPr>
              <a:t>Non USCG employees,</a:t>
            </a:r>
            <a:r>
              <a:rPr lang="en-US" baseline="0" dirty="0">
                <a:sym typeface="Webdings" panose="05030102010509060703" pitchFamily="18" charset="2"/>
              </a:rPr>
              <a:t> such as Invitational travelers, will have a different E2 User Id.  User Id will be USCG-S##### (# = assigned 5 digit number)</a:t>
            </a:r>
            <a:endParaRPr lang="en-US" dirty="0"/>
          </a:p>
          <a:p>
            <a:pPr lvl="0">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6108029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t>The person that creates the GA is the owner and if an approver returns the GA, it is returned to the owner and not the individual travelers.</a:t>
            </a:r>
          </a:p>
          <a:p>
            <a:pPr>
              <a:buNone/>
            </a:pP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5891169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77380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Once an approver clicks </a:t>
            </a:r>
            <a:r>
              <a:rPr lang="en-US" b="1" dirty="0">
                <a:latin typeface="Arial" panose="020B0604020202020204" pitchFamily="34" charset="0"/>
              </a:rPr>
              <a:t>Show</a:t>
            </a:r>
            <a:r>
              <a:rPr lang="en-US" dirty="0">
                <a:latin typeface="Arial" panose="020B0604020202020204" pitchFamily="34" charset="0"/>
              </a:rPr>
              <a:t> from the pending approval list, the summary page displays.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sym typeface="Webdings" panose="05030102010509060703" pitchFamily="18" charset="2"/>
              </a:rPr>
              <a:t>Click </a:t>
            </a:r>
            <a:r>
              <a:rPr lang="en-US" b="1" dirty="0">
                <a:latin typeface="Arial" panose="020B0604020202020204" pitchFamily="34" charset="0"/>
                <a:sym typeface="Webdings" panose="05030102010509060703" pitchFamily="18" charset="2"/>
              </a:rPr>
              <a:t>Lock </a:t>
            </a:r>
            <a:r>
              <a:rPr lang="en-US" dirty="0">
                <a:latin typeface="Arial" panose="020B0604020202020204" pitchFamily="34" charset="0"/>
                <a:sym typeface="Webdings" panose="05030102010509060703" pitchFamily="18" charset="2"/>
              </a:rPr>
              <a:t>if the document is not already locked to you.</a:t>
            </a:r>
          </a:p>
          <a:p>
            <a:pPr marL="171450" indent="-171450"/>
            <a:endParaRPr lang="en-US" dirty="0">
              <a:latin typeface="Arial" panose="020B0604020202020204"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Use the Summary page to review the group authorization. If you need to see additional information or make changes to the GA, click the </a:t>
            </a:r>
            <a:r>
              <a:rPr lang="en-US" sz="1000" b="1" i="0" u="none" strike="noStrike" kern="1200" baseline="0" dirty="0">
                <a:solidFill>
                  <a:srgbClr val="333F48"/>
                </a:solidFill>
                <a:latin typeface="Arial" pitchFamily="34" charset="0"/>
                <a:ea typeface="+mn-ea"/>
                <a:cs typeface="Arial" pitchFamily="34" charset="0"/>
              </a:rPr>
              <a:t>View Details </a:t>
            </a:r>
            <a:r>
              <a:rPr lang="en-US" sz="1000" b="0" i="0" u="none" strike="noStrike" kern="1200" baseline="0" dirty="0">
                <a:solidFill>
                  <a:srgbClr val="333F48"/>
                </a:solidFill>
                <a:latin typeface="Arial" pitchFamily="34" charset="0"/>
                <a:ea typeface="+mn-ea"/>
                <a:cs typeface="Arial" pitchFamily="34" charset="0"/>
              </a:rPr>
              <a:t>or </a:t>
            </a:r>
            <a:r>
              <a:rPr lang="en-US" sz="1000" b="1" i="0" u="none" strike="noStrike" kern="1200" baseline="0" dirty="0">
                <a:solidFill>
                  <a:srgbClr val="333F48"/>
                </a:solidFill>
                <a:latin typeface="Arial" pitchFamily="34" charset="0"/>
                <a:ea typeface="+mn-ea"/>
                <a:cs typeface="Arial" pitchFamily="34" charset="0"/>
              </a:rPr>
              <a:t>Edit Details </a:t>
            </a:r>
            <a:r>
              <a:rPr lang="en-US" sz="1000" b="0" i="0" u="none" strike="noStrike" kern="1200" baseline="0" dirty="0">
                <a:solidFill>
                  <a:srgbClr val="333F48"/>
                </a:solidFill>
                <a:latin typeface="Arial" pitchFamily="34" charset="0"/>
                <a:ea typeface="+mn-ea"/>
                <a:cs typeface="Arial" pitchFamily="34" charset="0"/>
              </a:rPr>
              <a:t>link for that section. Be sure to save your changes.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dirty="0">
                <a:latin typeface="Arial" panose="020B0604020202020204" pitchFamily="34" charset="0"/>
              </a:rPr>
              <a:t>When you have finished reviewing the document, you can return to the Summary page to:</a:t>
            </a:r>
          </a:p>
          <a:p>
            <a:pPr marL="628650" lvl="1" indent="-171450"/>
            <a:r>
              <a:rPr lang="en-US" dirty="0">
                <a:latin typeface="Arial" panose="020B0604020202020204" pitchFamily="34" charset="0"/>
              </a:rPr>
              <a:t> </a:t>
            </a:r>
            <a:r>
              <a:rPr lang="en-US" b="1" dirty="0">
                <a:latin typeface="Arial" panose="020B0604020202020204" pitchFamily="34" charset="0"/>
              </a:rPr>
              <a:t>Approve</a:t>
            </a:r>
            <a:r>
              <a:rPr lang="en-US" dirty="0">
                <a:latin typeface="Arial" panose="020B0604020202020204" pitchFamily="34" charset="0"/>
              </a:rPr>
              <a:t> the document.</a:t>
            </a:r>
          </a:p>
          <a:p>
            <a:pPr marL="628650" lvl="1" indent="-171450"/>
            <a:r>
              <a:rPr lang="en-US" dirty="0">
                <a:latin typeface="Arial" panose="020B0604020202020204" pitchFamily="34" charset="0"/>
              </a:rPr>
              <a:t> </a:t>
            </a:r>
            <a:r>
              <a:rPr lang="en-US" b="1" dirty="0">
                <a:latin typeface="Arial" panose="020B0604020202020204" pitchFamily="34" charset="0"/>
              </a:rPr>
              <a:t>Return to Traveler </a:t>
            </a:r>
            <a:r>
              <a:rPr lang="en-US" dirty="0">
                <a:latin typeface="Arial" panose="020B0604020202020204" pitchFamily="34" charset="0"/>
              </a:rPr>
              <a:t>for revision.</a:t>
            </a:r>
          </a:p>
          <a:p>
            <a:pPr marL="628650" lvl="1" indent="-171450"/>
            <a:r>
              <a:rPr lang="en-US" dirty="0">
                <a:latin typeface="Arial" panose="020B0604020202020204" pitchFamily="34" charset="0"/>
              </a:rPr>
              <a:t> </a:t>
            </a:r>
            <a:r>
              <a:rPr lang="en-US" b="1" dirty="0">
                <a:latin typeface="Arial" panose="020B0604020202020204" pitchFamily="34" charset="0"/>
              </a:rPr>
              <a:t>Unlock</a:t>
            </a:r>
            <a:r>
              <a:rPr lang="en-US" dirty="0">
                <a:latin typeface="Arial" panose="020B0604020202020204" pitchFamily="34" charset="0"/>
              </a:rPr>
              <a:t> the document so another approver within your routing pool can access the travel request and take action on it.</a:t>
            </a:r>
            <a:endParaRPr lang="en-US" dirty="0"/>
          </a:p>
          <a:p>
            <a:endParaRPr lang="en-US" dirty="0"/>
          </a:p>
        </p:txBody>
      </p:sp>
    </p:spTree>
    <p:extLst>
      <p:ext uri="{BB962C8B-B14F-4D97-AF65-F5344CB8AC3E}">
        <p14:creationId xmlns:p14="http://schemas.microsoft.com/office/powerpoint/2010/main" val="17695533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kern="1200" baseline="0" dirty="0">
                <a:solidFill>
                  <a:schemeClr val="tx1"/>
                </a:solidFill>
                <a:latin typeface="Arial" panose="020B0604020202020204" pitchFamily="34" charset="0"/>
                <a:ea typeface="+mn-ea"/>
                <a:cs typeface="Arial" panose="020B0604020202020204" pitchFamily="34" charset="0"/>
              </a:rPr>
              <a:t>The type of travel, duration, and specific travel purpose appears in the Basic Information section. </a:t>
            </a:r>
          </a:p>
          <a:p>
            <a:endParaRPr lang="en-US" dirty="0"/>
          </a:p>
        </p:txBody>
      </p:sp>
    </p:spTree>
    <p:extLst>
      <p:ext uri="{BB962C8B-B14F-4D97-AF65-F5344CB8AC3E}">
        <p14:creationId xmlns:p14="http://schemas.microsoft.com/office/powerpoint/2010/main" val="34849757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Travel dates, per diem locations, and mode of transportation appear in the Site Details section.</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The Departing From and Returning To fields will always show Traveler’s Homesite.  However, when the traveler creates an authorization from this GA, they may have the option of selecting a different departure and return site.</a:t>
            </a:r>
          </a:p>
        </p:txBody>
      </p:sp>
    </p:spTree>
    <p:extLst>
      <p:ext uri="{BB962C8B-B14F-4D97-AF65-F5344CB8AC3E}">
        <p14:creationId xmlns:p14="http://schemas.microsoft.com/office/powerpoint/2010/main" val="11021221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The Travelers section shows the travelers who will be allowed to create authorizations from this GA. It also shows the travelers that will be authorized to book a rental car and include a rental car expense on their trip created from the GA.</a:t>
            </a:r>
          </a:p>
          <a:p>
            <a:endParaRPr lang="en-US" dirty="0"/>
          </a:p>
        </p:txBody>
      </p:sp>
    </p:spTree>
    <p:extLst>
      <p:ext uri="{BB962C8B-B14F-4D97-AF65-F5344CB8AC3E}">
        <p14:creationId xmlns:p14="http://schemas.microsoft.com/office/powerpoint/2010/main" val="29739614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The Expense Details step shows you the estimated expenses per traveler. Any authorizations created from the GA that exceed this amount will be routed for approval. It also shows you the additional reimbursement types that will be available for selection on authorizations created from the GA. </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The per diem, reduced, and conference reimbursement types are always available. The optional types available are controlled by the owner’s travel policy and may include:</a:t>
            </a:r>
          </a:p>
          <a:p>
            <a:pPr marL="628650" lvl="1" indent="-171450"/>
            <a:r>
              <a:rPr lang="en-US" dirty="0">
                <a:latin typeface="Arial" panose="020B0604020202020204" pitchFamily="34" charset="0"/>
              </a:rPr>
              <a:t> Actual lodging</a:t>
            </a:r>
          </a:p>
          <a:p>
            <a:pPr marL="628650" lvl="1" indent="-171450"/>
            <a:r>
              <a:rPr lang="en-US" dirty="0">
                <a:latin typeface="Arial" panose="020B0604020202020204" pitchFamily="34" charset="0"/>
              </a:rPr>
              <a:t> Actual Meals</a:t>
            </a:r>
          </a:p>
          <a:p>
            <a:pPr marL="628650" lvl="1" indent="-171450"/>
            <a:r>
              <a:rPr lang="en-US" dirty="0">
                <a:latin typeface="Arial" panose="020B0604020202020204" pitchFamily="34" charset="0"/>
              </a:rPr>
              <a:t> Zero expenses</a:t>
            </a:r>
          </a:p>
          <a:p>
            <a:endParaRPr lang="en-US" dirty="0"/>
          </a:p>
          <a:p>
            <a:r>
              <a:rPr lang="en-US" sz="1000" b="0" kern="1200" baseline="0" dirty="0">
                <a:solidFill>
                  <a:schemeClr val="tx1"/>
                </a:solidFill>
                <a:latin typeface="Arial" panose="020B0604020202020204" pitchFamily="34" charset="0"/>
                <a:ea typeface="+mn-ea"/>
                <a:cs typeface="Arial" panose="020B0604020202020204" pitchFamily="34" charset="0"/>
              </a:rPr>
              <a:t> </a:t>
            </a:r>
          </a:p>
          <a:p>
            <a:pPr>
              <a:buNone/>
            </a:pPr>
            <a:r>
              <a:rPr lang="en-US" sz="1000" b="0" kern="1200" baseline="0" dirty="0">
                <a:solidFill>
                  <a:schemeClr val="tx1"/>
                </a:solidFill>
                <a:latin typeface="Arial" panose="020B0604020202020204" pitchFamily="34" charset="0"/>
                <a:ea typeface="+mn-ea"/>
                <a:cs typeface="Arial" panose="020B0604020202020204" pitchFamily="34" charset="0"/>
              </a:rPr>
              <a:t> </a:t>
            </a:r>
          </a:p>
          <a:p>
            <a:endParaRPr lang="en-US" dirty="0"/>
          </a:p>
        </p:txBody>
      </p:sp>
    </p:spTree>
    <p:extLst>
      <p:ext uri="{BB962C8B-B14F-4D97-AF65-F5344CB8AC3E}">
        <p14:creationId xmlns:p14="http://schemas.microsoft.com/office/powerpoint/2010/main" val="8520229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Arial" panose="020B0604020202020204" pitchFamily="34" charset="0"/>
              </a:rPr>
              <a:t>Before a group authorization can receive final approval, one or more accounts must be selected to fund the trip.  </a:t>
            </a:r>
          </a:p>
          <a:p>
            <a:pPr marL="628650" lvl="1" indent="-171450"/>
            <a:r>
              <a:rPr lang="en-US" dirty="0">
                <a:latin typeface="Arial" panose="020B0604020202020204" pitchFamily="34" charset="0"/>
              </a:rPr>
              <a:t> The traveler, arranger or a previous approver may have added account codes.  </a:t>
            </a:r>
          </a:p>
          <a:p>
            <a:pPr marL="628650" lvl="1" indent="-171450"/>
            <a:r>
              <a:rPr lang="en-US" dirty="0">
                <a:latin typeface="Arial" panose="020B0604020202020204" pitchFamily="34" charset="0"/>
              </a:rPr>
              <a:t>  Use </a:t>
            </a:r>
            <a:r>
              <a:rPr lang="en-US" b="1" dirty="0">
                <a:latin typeface="Arial" panose="020B0604020202020204" pitchFamily="34" charset="0"/>
              </a:rPr>
              <a:t>Select Account Codes</a:t>
            </a:r>
            <a:r>
              <a:rPr lang="en-US" dirty="0">
                <a:latin typeface="Arial" panose="020B0604020202020204" pitchFamily="34" charset="0"/>
              </a:rPr>
              <a:t> to select accounts to fund the GA. </a:t>
            </a:r>
            <a:endParaRPr lang="en-US" dirty="0"/>
          </a:p>
        </p:txBody>
      </p:sp>
    </p:spTree>
    <p:extLst>
      <p:ext uri="{BB962C8B-B14F-4D97-AF65-F5344CB8AC3E}">
        <p14:creationId xmlns:p14="http://schemas.microsoft.com/office/powerpoint/2010/main" val="22639405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reviewing the group authorization, scroll down to the bottom of the Summary.</a:t>
            </a:r>
          </a:p>
          <a:p>
            <a:endParaRPr lang="en-US" baseline="0" dirty="0"/>
          </a:p>
          <a:p>
            <a:r>
              <a:rPr lang="en-US" baseline="0" dirty="0"/>
              <a:t>To Approve the document, click </a:t>
            </a:r>
            <a:r>
              <a:rPr lang="en-US" b="1" baseline="0" dirty="0"/>
              <a:t>Approve</a:t>
            </a:r>
            <a:r>
              <a:rPr lang="en-US" baseline="0" dirty="0"/>
              <a:t>.  The Confirm Action window displays.</a:t>
            </a:r>
          </a:p>
          <a:p>
            <a:endParaRPr lang="en-US" baseline="0" dirty="0"/>
          </a:p>
          <a:p>
            <a:r>
              <a:rPr lang="en-US" baseline="0" dirty="0"/>
              <a:t>Click </a:t>
            </a:r>
            <a:r>
              <a:rPr lang="en-US" b="1" baseline="0" dirty="0"/>
              <a:t>Confirm</a:t>
            </a:r>
            <a:r>
              <a:rPr lang="en-US" baseline="0" dirty="0"/>
              <a:t>.</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When the group authorization is approved, your Pending Approvals list displays a message that the authorization was successfully approved, and the document is removed from the list. </a:t>
            </a:r>
          </a:p>
          <a:p>
            <a:pPr marL="171450" indent="-171450"/>
            <a:endParaRPr lang="en-US" b="1" dirty="0"/>
          </a:p>
          <a:p>
            <a:pPr marL="171450" indent="-171450"/>
            <a:r>
              <a:rPr lang="en-US" sz="1000" b="0" kern="1200" baseline="0" dirty="0">
                <a:solidFill>
                  <a:schemeClr val="tx1"/>
                </a:solidFill>
                <a:latin typeface="Arial" panose="020B0604020202020204" pitchFamily="34" charset="0"/>
                <a:sym typeface="Webdings" panose="05030102010509060703" pitchFamily="18" charset="2"/>
              </a:rPr>
              <a:t>Once the GA is approved, the travelers on the GA will receive an email so that they can book their individual trip.</a:t>
            </a:r>
            <a:endParaRPr lang="en-US" dirty="0"/>
          </a:p>
        </p:txBody>
      </p:sp>
    </p:spTree>
    <p:extLst>
      <p:ext uri="{BB962C8B-B14F-4D97-AF65-F5344CB8AC3E}">
        <p14:creationId xmlns:p14="http://schemas.microsoft.com/office/powerpoint/2010/main" val="1718900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dirty="0">
                <a:latin typeface="Arial" panose="020B0604020202020204" pitchFamily="34" charset="0"/>
              </a:rPr>
              <a:t>If the group authorization has to be returned it will be returned to the owner (the person that created the GA). </a:t>
            </a:r>
          </a:p>
          <a:p>
            <a:pPr marL="171450" marR="0" lvl="0" indent="-171450" algn="l" defTabSz="914400" rtl="0" eaLnBrk="1" fontAlgn="auto" latinLnBrk="0" hangingPunct="1">
              <a:lnSpc>
                <a:spcPct val="100000"/>
              </a:lnSpc>
              <a:spcBef>
                <a:spcPts val="0"/>
              </a:spcBef>
              <a:spcAft>
                <a:spcPts val="0"/>
              </a:spcAft>
              <a:buClrTx/>
              <a:buSzTx/>
              <a:tabLst/>
              <a:defRPr/>
            </a:pPr>
            <a:endParaRPr lang="en-US" dirty="0">
              <a:latin typeface="Arial" panose="020B0604020202020204" pitchFamily="34" charset="0"/>
            </a:endParaRPr>
          </a:p>
          <a:p>
            <a:pPr marL="171450" indent="-171450">
              <a:defRPr/>
            </a:pPr>
            <a:r>
              <a:rPr lang="en-US" dirty="0"/>
              <a:t>After</a:t>
            </a:r>
            <a:r>
              <a:rPr lang="en-US" baseline="0" dirty="0"/>
              <a:t> reviewing the group authorization, scroll down to the bottom of the Summary.</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To return the authorization for revisions, click </a:t>
            </a:r>
            <a:r>
              <a:rPr lang="en-US" b="1" kern="1200" dirty="0">
                <a:solidFill>
                  <a:schemeClr val="tx1"/>
                </a:solidFill>
                <a:latin typeface="Arial" panose="020B0604020202020204" pitchFamily="34" charset="0"/>
                <a:cs typeface="Arial" panose="020B0604020202020204" pitchFamily="34" charset="0"/>
              </a:rPr>
              <a:t>Return</a:t>
            </a:r>
            <a:r>
              <a:rPr lang="en-US" kern="1200" dirty="0">
                <a:solidFill>
                  <a:schemeClr val="tx1"/>
                </a:solidFill>
                <a:latin typeface="Arial" panose="020B0604020202020204" pitchFamily="34" charset="0"/>
                <a:cs typeface="Arial" panose="020B0604020202020204" pitchFamily="34" charset="0"/>
              </a:rPr>
              <a:t>. </a:t>
            </a: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dirty="0">
                <a:latin typeface="Arial" panose="020B0604020202020204" pitchFamily="34" charset="0"/>
                <a:cs typeface="Arial" panose="020B0604020202020204" pitchFamily="34" charset="0"/>
              </a:rPr>
              <a:t>The default option when returning a document is Return to Traveler.  To</a:t>
            </a:r>
            <a:r>
              <a:rPr lang="en-US" b="0" baseline="0" dirty="0">
                <a:latin typeface="Arial" panose="020B0604020202020204" pitchFamily="34" charset="0"/>
                <a:cs typeface="Arial" panose="020B0604020202020204" pitchFamily="34" charset="0"/>
              </a:rPr>
              <a:t> return it to a </a:t>
            </a:r>
            <a:r>
              <a:rPr lang="en-US" b="0" dirty="0">
                <a:latin typeface="Arial" panose="020B0604020202020204" pitchFamily="34" charset="0"/>
                <a:cs typeface="Arial" panose="020B0604020202020204" pitchFamily="34" charset="0"/>
              </a:rPr>
              <a:t>previous approver, select that</a:t>
            </a:r>
            <a:r>
              <a:rPr lang="en-US" b="0" baseline="0" dirty="0">
                <a:latin typeface="Arial" panose="020B0604020202020204" pitchFamily="34" charset="0"/>
                <a:cs typeface="Arial" panose="020B0604020202020204" pitchFamily="34" charset="0"/>
              </a:rPr>
              <a:t> option.</a:t>
            </a:r>
            <a:endParaRPr lang="en-US" b="0" dirty="0">
              <a:latin typeface="Arial" panose="020B0604020202020204" pitchFamily="34" charset="0"/>
              <a:cs typeface="Arial" panose="020B0604020202020204" pitchFamily="34" charset="0"/>
            </a:endParaRPr>
          </a:p>
          <a:p>
            <a:pPr marL="171450" indent="-171450"/>
            <a:endParaRPr lang="en-US"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Click the Reason list and select a reason for returning. </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rPr>
              <a:t>Enter Remarks to provide additional details.</a:t>
            </a:r>
          </a:p>
          <a:p>
            <a:pPr marL="171450" indent="-171450"/>
            <a:endParaRPr lang="en-US" b="0" kern="1200" dirty="0">
              <a:solidFill>
                <a:schemeClr val="tx1"/>
              </a:solidFill>
              <a:latin typeface="Arial" panose="020B0604020202020204" pitchFamily="34" charset="0"/>
              <a:cs typeface="Arial" panose="020B0604020202020204" pitchFamily="34" charset="0"/>
            </a:endParaRPr>
          </a:p>
          <a:p>
            <a:pPr marL="171450" indent="-171450"/>
            <a:r>
              <a:rPr lang="en-US" b="0" kern="1200" dirty="0">
                <a:solidFill>
                  <a:schemeClr val="tx1"/>
                </a:solidFill>
                <a:latin typeface="Arial" panose="020B0604020202020204" pitchFamily="34" charset="0"/>
                <a:cs typeface="Arial" panose="020B0604020202020204" pitchFamily="34" charset="0"/>
                <a:sym typeface="Webdings" panose="05030102010509060703" pitchFamily="18" charset="2"/>
              </a:rPr>
              <a:t>C</a:t>
            </a:r>
            <a:r>
              <a:rPr lang="en-US" b="0" kern="1200" dirty="0">
                <a:solidFill>
                  <a:schemeClr val="tx1"/>
                </a:solidFill>
                <a:latin typeface="Arial" panose="020B0604020202020204" pitchFamily="34" charset="0"/>
                <a:cs typeface="Arial" panose="020B0604020202020204" pitchFamily="34" charset="0"/>
              </a:rPr>
              <a:t>lick </a:t>
            </a:r>
            <a:r>
              <a:rPr lang="en-US" b="1" kern="1200" dirty="0">
                <a:solidFill>
                  <a:schemeClr val="tx1"/>
                </a:solidFill>
                <a:latin typeface="Arial" panose="020B0604020202020204" pitchFamily="34" charset="0"/>
                <a:cs typeface="Arial" panose="020B0604020202020204" pitchFamily="34" charset="0"/>
              </a:rPr>
              <a:t>Confirm</a:t>
            </a:r>
            <a:r>
              <a:rPr lang="en-US" b="0" kern="1200" dirty="0">
                <a:solidFill>
                  <a:schemeClr val="tx1"/>
                </a:solidFill>
                <a:latin typeface="Arial" panose="020B0604020202020204" pitchFamily="34" charset="0"/>
                <a:cs typeface="Arial" panose="020B0604020202020204" pitchFamily="34" charset="0"/>
              </a:rPr>
              <a:t> to return the document, or </a:t>
            </a:r>
            <a:r>
              <a:rPr lang="en-US" b="1" kern="1200" dirty="0">
                <a:solidFill>
                  <a:schemeClr val="tx1"/>
                </a:solidFill>
                <a:latin typeface="Arial" panose="020B0604020202020204" pitchFamily="34" charset="0"/>
                <a:cs typeface="Arial" panose="020B0604020202020204" pitchFamily="34" charset="0"/>
              </a:rPr>
              <a:t>Cancel </a:t>
            </a:r>
            <a:r>
              <a:rPr lang="en-US" b="0" kern="1200" dirty="0">
                <a:solidFill>
                  <a:schemeClr val="tx1"/>
                </a:solidFill>
                <a:latin typeface="Arial" panose="020B0604020202020204" pitchFamily="34" charset="0"/>
                <a:cs typeface="Arial" panose="020B0604020202020204" pitchFamily="34" charset="0"/>
              </a:rPr>
              <a:t>to return to Summary.</a:t>
            </a:r>
          </a:p>
        </p:txBody>
      </p:sp>
    </p:spTree>
    <p:extLst>
      <p:ext uri="{BB962C8B-B14F-4D97-AF65-F5344CB8AC3E}">
        <p14:creationId xmlns:p14="http://schemas.microsoft.com/office/powerpoint/2010/main" val="1883862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23529" y="4750336"/>
            <a:ext cx="6337579" cy="633574"/>
          </a:xfrm>
          <a:prstGeom prst="rect">
            <a:avLst/>
          </a:prstGeom>
          <a:effectLst/>
        </p:spPr>
        <p:txBody>
          <a:bodyPr anchor="t" anchorCtr="0"/>
          <a:lstStyle>
            <a:lvl1pPr marL="0" indent="0" algn="l">
              <a:buNone/>
              <a:defRPr sz="2800">
                <a:solidFill>
                  <a:schemeClr val="tx1"/>
                </a:solidFill>
              </a:defRPr>
            </a:lvl1pPr>
          </a:lstStyle>
          <a:p>
            <a:pPr lvl="0"/>
            <a:r>
              <a:rPr lang="en-US" noProof="0" dirty="0"/>
              <a:t>Subtitle</a:t>
            </a:r>
          </a:p>
        </p:txBody>
      </p:sp>
      <p:sp>
        <p:nvSpPr>
          <p:cNvPr id="10" name="Title 2">
            <a:extLst>
              <a:ext uri="{FF2B5EF4-FFF2-40B4-BE49-F238E27FC236}">
                <a16:creationId xmlns:a16="http://schemas.microsoft.com/office/drawing/2014/main" id="{1FBBA945-6F34-C847-86A0-67FA198C641A}"/>
              </a:ext>
            </a:extLst>
          </p:cNvPr>
          <p:cNvSpPr>
            <a:spLocks noGrp="1"/>
          </p:cNvSpPr>
          <p:nvPr>
            <p:ph type="title" hasCustomPrompt="1"/>
          </p:nvPr>
        </p:nvSpPr>
        <p:spPr>
          <a:xfrm>
            <a:off x="5023530" y="2149754"/>
            <a:ext cx="6337578" cy="2335902"/>
          </a:xfrm>
        </p:spPr>
        <p:txBody>
          <a:bodyPr/>
          <a:lstStyle>
            <a:lvl1pPr marL="0" marR="0" indent="0" algn="l" defTabSz="228600" rtl="0" eaLnBrk="1" fontAlgn="auto" latinLnBrk="0" hangingPunct="1">
              <a:lnSpc>
                <a:spcPct val="90000"/>
              </a:lnSpc>
              <a:spcBef>
                <a:spcPts val="0"/>
              </a:spcBef>
              <a:spcAft>
                <a:spcPts val="0"/>
              </a:spcAft>
              <a:buClrTx/>
              <a:buSzTx/>
              <a:buFontTx/>
              <a:buNone/>
              <a:tabLst/>
              <a:defRPr kumimoji="0" lang="en-US" sz="6000" b="0" i="0" u="none" strike="noStrike" kern="1200" cap="none" spc="0" normalizeH="0" baseline="0" noProof="0">
                <a:ln>
                  <a:noFill/>
                </a:ln>
                <a:solidFill>
                  <a:srgbClr val="333F48"/>
                </a:solidFill>
                <a:effectLst/>
                <a:uLnTx/>
                <a:uFillTx/>
              </a:defRPr>
            </a:lvl1p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F48"/>
                </a:solidFill>
                <a:effectLst/>
                <a:uLnTx/>
                <a:uFillTx/>
                <a:latin typeface="+mn-lt"/>
                <a:ea typeface="+mn-ea"/>
                <a:cs typeface="+mn-cs"/>
              </a:rPr>
              <a:t>Advancing</a:t>
            </a:r>
            <a:br>
              <a:rPr kumimoji="0" lang="en-US" sz="6000" b="0" i="0" u="none" strike="noStrike" kern="1200" cap="none" spc="0" normalizeH="0" baseline="0" noProof="0" dirty="0">
                <a:ln>
                  <a:noFill/>
                </a:ln>
                <a:solidFill>
                  <a:srgbClr val="333F48"/>
                </a:solidFill>
                <a:effectLst/>
                <a:uLnTx/>
                <a:uFillTx/>
                <a:latin typeface="+mn-lt"/>
                <a:ea typeface="+mn-ea"/>
                <a:cs typeface="+mn-cs"/>
              </a:rPr>
            </a:br>
            <a:r>
              <a:rPr kumimoji="0" lang="en-US" sz="6000" b="1" i="0" u="none" strike="noStrike" kern="1200" cap="none" spc="0" normalizeH="0" baseline="0" noProof="0" dirty="0">
                <a:ln>
                  <a:noFill/>
                </a:ln>
                <a:solidFill>
                  <a:srgbClr val="FF694B"/>
                </a:solidFill>
                <a:effectLst/>
                <a:uLnTx/>
                <a:uFillTx/>
                <a:latin typeface="+mn-lt"/>
                <a:ea typeface="+mn-ea"/>
                <a:cs typeface="+mn-cs"/>
              </a:rPr>
              <a:t>XYZ Company’s</a:t>
            </a:r>
            <a:br>
              <a:rPr kumimoji="0" lang="en-US" sz="6000" b="1" i="0" u="none" strike="noStrike" kern="1200" cap="none" spc="0" normalizeH="0" baseline="0" noProof="0" dirty="0">
                <a:ln>
                  <a:noFill/>
                </a:ln>
                <a:solidFill>
                  <a:srgbClr val="FF694B"/>
                </a:solidFill>
                <a:effectLst/>
                <a:uLnTx/>
                <a:uFillTx/>
                <a:latin typeface="+mn-lt"/>
                <a:ea typeface="+mn-ea"/>
                <a:cs typeface="+mn-cs"/>
              </a:rPr>
            </a:br>
            <a:r>
              <a:rPr kumimoji="0" lang="en-US" sz="6000" b="0" i="0" u="none" strike="noStrike" kern="1200" cap="none" spc="0" normalizeH="0" baseline="0" noProof="0" dirty="0">
                <a:ln>
                  <a:noFill/>
                </a:ln>
                <a:solidFill>
                  <a:srgbClr val="333F48"/>
                </a:solidFill>
                <a:effectLst/>
                <a:uLnTx/>
                <a:uFillTx/>
                <a:latin typeface="+mn-lt"/>
                <a:ea typeface="+mn-ea"/>
                <a:cs typeface="+mn-cs"/>
              </a:rPr>
              <a:t>travel program</a:t>
            </a:r>
          </a:p>
        </p:txBody>
      </p:sp>
      <p:sp>
        <p:nvSpPr>
          <p:cNvPr id="9" name="Footer Placeholder 3">
            <a:extLst>
              <a:ext uri="{FF2B5EF4-FFF2-40B4-BE49-F238E27FC236}">
                <a16:creationId xmlns:a16="http://schemas.microsoft.com/office/drawing/2014/main" id="{16D23D97-F3CA-984E-80C2-B824E6397829}"/>
              </a:ext>
            </a:extLst>
          </p:cNvPr>
          <p:cNvSpPr>
            <a:spLocks noGrp="1"/>
          </p:cNvSpPr>
          <p:nvPr>
            <p:ph type="ftr" sz="quarter" idx="11"/>
          </p:nvPr>
        </p:nvSpPr>
        <p:spPr>
          <a:xfrm>
            <a:off x="7664335" y="6557399"/>
            <a:ext cx="4023827" cy="131843"/>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1" name="Slide Number Placeholder 4">
            <a:extLst>
              <a:ext uri="{FF2B5EF4-FFF2-40B4-BE49-F238E27FC236}">
                <a16:creationId xmlns:a16="http://schemas.microsoft.com/office/drawing/2014/main" id="{2F16E014-2405-E74D-9E1C-C7E8755507FD}"/>
              </a:ext>
            </a:extLst>
          </p:cNvPr>
          <p:cNvSpPr>
            <a:spLocks noGrp="1"/>
          </p:cNvSpPr>
          <p:nvPr>
            <p:ph type="sldNum" sz="quarter" idx="12"/>
          </p:nvPr>
        </p:nvSpPr>
        <p:spPr>
          <a:xfrm>
            <a:off x="11774567" y="6557400"/>
            <a:ext cx="207014" cy="131842"/>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F241EA4-1AEF-7D41-AB03-7B6D24B213CF}"/>
              </a:ext>
            </a:extLst>
          </p:cNvPr>
          <p:cNvPicPr>
            <a:picLocks noChangeAspect="1"/>
          </p:cNvPicPr>
          <p:nvPr userDrawn="1"/>
        </p:nvPicPr>
        <p:blipFill>
          <a:blip r:embed="rId3"/>
          <a:stretch>
            <a:fillRect/>
          </a:stretch>
        </p:blipFill>
        <p:spPr>
          <a:xfrm>
            <a:off x="916485" y="2809749"/>
            <a:ext cx="3189132" cy="1137831"/>
          </a:xfrm>
          <a:prstGeom prst="rect">
            <a:avLst/>
          </a:prstGeom>
        </p:spPr>
      </p:pic>
    </p:spTree>
    <p:custDataLst>
      <p:tags r:id="rId1"/>
    </p:custDataLst>
    <p:extLst>
      <p:ext uri="{BB962C8B-B14F-4D97-AF65-F5344CB8AC3E}">
        <p14:creationId xmlns:p14="http://schemas.microsoft.com/office/powerpoint/2010/main" val="224397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2890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ing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accent4"/>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5741" y="201857"/>
            <a:ext cx="1005840" cy="1005840"/>
          </a:xfrm>
          <a:prstGeom prst="rect">
            <a:avLst/>
          </a:prstGeom>
        </p:spPr>
      </p:pic>
    </p:spTree>
    <p:custDataLst>
      <p:tags r:id="rId1"/>
    </p:custDataLst>
    <p:extLst>
      <p:ext uri="{BB962C8B-B14F-4D97-AF65-F5344CB8AC3E}">
        <p14:creationId xmlns:p14="http://schemas.microsoft.com/office/powerpoint/2010/main" val="418451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5191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47031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8135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sub-title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268584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ub-title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80884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plain content 1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28440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plain content 2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2" name="TextBox 1">
            <a:extLst>
              <a:ext uri="{FF2B5EF4-FFF2-40B4-BE49-F238E27FC236}">
                <a16:creationId xmlns:a16="http://schemas.microsoft.com/office/drawing/2014/main" id="{E7A08463-1C1A-EA48-A05B-D14DDF21AAAB}"/>
              </a:ext>
            </a:extLst>
          </p:cNvPr>
          <p:cNvSpPr txBox="1"/>
          <p:nvPr/>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Box 7">
            <a:extLst>
              <a:ext uri="{FF2B5EF4-FFF2-40B4-BE49-F238E27FC236}">
                <a16:creationId xmlns:a16="http://schemas.microsoft.com/office/drawing/2014/main" id="{7DBA3A6A-0FD9-E94F-A7C5-8F8B941E3286}"/>
              </a:ext>
            </a:extLst>
          </p:cNvPr>
          <p:cNvSpPr txBox="1"/>
          <p:nvPr userDrawn="1"/>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29063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76226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age - white - charco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8287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10058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ap 1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7"/>
          <p:cNvSpPr>
            <a:spLocks noGrp="1"/>
          </p:cNvSpPr>
          <p:nvPr>
            <p:ph sz="quarter" idx="21" hasCustomPrompt="1"/>
          </p:nvPr>
        </p:nvSpPr>
        <p:spPr>
          <a:xfrm>
            <a:off x="10184292" y="4770018"/>
            <a:ext cx="1692000" cy="1440000"/>
          </a:xfrm>
          <a:prstGeom prst="rect">
            <a:avLst/>
          </a:prstGeom>
          <a:noFill/>
        </p:spPr>
        <p:txBody>
          <a:bodyPr anchor="ctr" anchorCtr="0"/>
          <a:lstStyle>
            <a:lvl1pPr marL="0" indent="0" algn="ctr">
              <a:buNone/>
              <a:defRPr sz="4000" b="1">
                <a:solidFill>
                  <a:schemeClr val="accent5"/>
                </a:solidFill>
              </a:defRPr>
            </a:lvl1pPr>
            <a:lvl2pPr marL="0" indent="0" algn="ctr">
              <a:spcBef>
                <a:spcPts val="0"/>
              </a:spcBef>
              <a:buFont typeface="Arial" panose="020B0604020202020204" pitchFamily="34" charset="0"/>
              <a:buNone/>
              <a:defRPr sz="1600" b="0">
                <a:solidFill>
                  <a:schemeClr val="accent5"/>
                </a:solidFill>
              </a:defRPr>
            </a:lvl2pPr>
            <a:lvl3pPr marL="180993" indent="0">
              <a:buNone/>
              <a:defRPr/>
            </a:lvl3pPr>
          </a:lstStyle>
          <a:p>
            <a:pPr lvl="0"/>
            <a:r>
              <a:rPr lang="en-US" noProof="0" dirty="0"/>
              <a:t>XX%</a:t>
            </a:r>
          </a:p>
          <a:p>
            <a:pPr lvl="1"/>
            <a:r>
              <a:rPr lang="en-US" noProof="0" dirty="0"/>
              <a:t>Text</a:t>
            </a:r>
          </a:p>
        </p:txBody>
      </p:sp>
      <p:sp>
        <p:nvSpPr>
          <p:cNvPr id="8" name="Content Placeholder 7"/>
          <p:cNvSpPr>
            <a:spLocks noGrp="1"/>
          </p:cNvSpPr>
          <p:nvPr>
            <p:ph sz="quarter" idx="19" hasCustomPrompt="1"/>
          </p:nvPr>
        </p:nvSpPr>
        <p:spPr>
          <a:xfrm>
            <a:off x="6522276" y="4770018"/>
            <a:ext cx="1692000" cy="1440000"/>
          </a:xfrm>
          <a:prstGeom prst="rect">
            <a:avLst/>
          </a:prstGeom>
          <a:noFill/>
        </p:spPr>
        <p:txBody>
          <a:bodyPr anchor="ctr" anchorCtr="0"/>
          <a:lstStyle>
            <a:lvl1pPr marL="0" indent="0" algn="ctr">
              <a:buNone/>
              <a:defRPr sz="4000" b="1">
                <a:solidFill>
                  <a:schemeClr val="accent1"/>
                </a:solidFill>
              </a:defRPr>
            </a:lvl1pPr>
            <a:lvl2pPr marL="0" indent="0" algn="ctr">
              <a:spcBef>
                <a:spcPts val="0"/>
              </a:spcBef>
              <a:buFont typeface="Arial" panose="020B0604020202020204" pitchFamily="34" charset="0"/>
              <a:buNone/>
              <a:defRPr sz="1600" b="0">
                <a:solidFill>
                  <a:schemeClr val="accent1"/>
                </a:solidFill>
              </a:defRPr>
            </a:lvl2pPr>
            <a:lvl3pPr marL="180993" indent="0">
              <a:buNone/>
              <a:defRPr/>
            </a:lvl3pPr>
          </a:lstStyle>
          <a:p>
            <a:pPr lvl="0"/>
            <a:r>
              <a:rPr lang="en-US" noProof="0" dirty="0"/>
              <a:t>XX%</a:t>
            </a:r>
          </a:p>
          <a:p>
            <a:pPr lvl="1"/>
            <a:r>
              <a:rPr lang="en-US" noProof="0" dirty="0"/>
              <a:t>Text</a:t>
            </a:r>
          </a:p>
        </p:txBody>
      </p:sp>
      <p:sp>
        <p:nvSpPr>
          <p:cNvPr id="9" name="Content Placeholder 7"/>
          <p:cNvSpPr>
            <a:spLocks noGrp="1"/>
          </p:cNvSpPr>
          <p:nvPr>
            <p:ph sz="quarter" idx="20" hasCustomPrompt="1"/>
          </p:nvPr>
        </p:nvSpPr>
        <p:spPr>
          <a:xfrm>
            <a:off x="8353284" y="4770018"/>
            <a:ext cx="1692000" cy="1440000"/>
          </a:xfrm>
          <a:prstGeom prst="rect">
            <a:avLst/>
          </a:prstGeom>
          <a:noFill/>
        </p:spPr>
        <p:txBody>
          <a:bodyPr anchor="ctr" anchorCtr="0"/>
          <a:lstStyle>
            <a:lvl1pPr marL="0" indent="0" algn="ctr">
              <a:buNone/>
              <a:defRPr sz="4000" b="1">
                <a:solidFill>
                  <a:schemeClr val="accent4"/>
                </a:solidFill>
              </a:defRPr>
            </a:lvl1pPr>
            <a:lvl2pPr marL="0" indent="0" algn="ctr">
              <a:spcBef>
                <a:spcPts val="0"/>
              </a:spcBef>
              <a:buFont typeface="Arial" panose="020B0604020202020204" pitchFamily="34" charset="0"/>
              <a:buNone/>
              <a:defRPr sz="1600" b="0">
                <a:solidFill>
                  <a:schemeClr val="accent4"/>
                </a:solidFill>
              </a:defRPr>
            </a:lvl2pPr>
            <a:lvl3pPr marL="180993" indent="0">
              <a:buNone/>
              <a:defRPr/>
            </a:lvl3pPr>
          </a:lstStyle>
          <a:p>
            <a:pPr lvl="0"/>
            <a:r>
              <a:rPr lang="en-US" noProof="0" dirty="0"/>
              <a:t>XX%</a:t>
            </a:r>
          </a:p>
          <a:p>
            <a:pPr lvl="1"/>
            <a:r>
              <a:rPr lang="en-US" noProof="0" dirty="0"/>
              <a:t>Text</a:t>
            </a:r>
          </a:p>
        </p:txBody>
      </p:sp>
      <p:sp>
        <p:nvSpPr>
          <p:cNvPr id="10" name="Content Placeholder 7"/>
          <p:cNvSpPr>
            <a:spLocks noGrp="1"/>
          </p:cNvSpPr>
          <p:nvPr>
            <p:ph sz="quarter" idx="22" hasCustomPrompt="1"/>
          </p:nvPr>
        </p:nvSpPr>
        <p:spPr>
          <a:xfrm>
            <a:off x="4691268" y="4770018"/>
            <a:ext cx="1692000" cy="1440000"/>
          </a:xfrm>
          <a:prstGeom prst="rect">
            <a:avLst/>
          </a:prstGeom>
          <a:noFill/>
        </p:spPr>
        <p:txBody>
          <a:bodyPr anchor="ctr" anchorCtr="0"/>
          <a:lstStyle>
            <a:lvl1pPr marL="0" indent="0" algn="ctr">
              <a:buNone/>
              <a:defRPr sz="4000" b="1">
                <a:solidFill>
                  <a:schemeClr val="tx1"/>
                </a:solidFill>
              </a:defRPr>
            </a:lvl1pPr>
            <a:lvl2pPr marL="0" indent="0" algn="ctr">
              <a:spcBef>
                <a:spcPts val="0"/>
              </a:spcBef>
              <a:buFont typeface="Arial" panose="020B0604020202020204" pitchFamily="34" charset="0"/>
              <a:buNone/>
              <a:defRPr sz="1600" b="0">
                <a:solidFill>
                  <a:schemeClr val="tx1"/>
                </a:solidFill>
              </a:defRPr>
            </a:lvl2pPr>
            <a:lvl3pPr marL="180993" indent="0">
              <a:buNone/>
              <a:defRPr/>
            </a:lvl3pPr>
          </a:lstStyle>
          <a:p>
            <a:pPr lvl="0"/>
            <a:r>
              <a:rPr lang="en-US" noProof="0" dirty="0"/>
              <a:t>XX%</a:t>
            </a:r>
          </a:p>
          <a:p>
            <a:pPr lvl="1"/>
            <a:r>
              <a:rPr lang="en-US" noProof="0" dirty="0"/>
              <a:t>Text</a:t>
            </a:r>
          </a:p>
        </p:txBody>
      </p:sp>
      <p:cxnSp>
        <p:nvCxnSpPr>
          <p:cNvPr id="13" name="Straight Connector 12"/>
          <p:cNvCxnSpPr/>
          <p:nvPr/>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itle 1"/>
          <p:cNvSpPr>
            <a:spLocks noGrp="1"/>
          </p:cNvSpPr>
          <p:nvPr>
            <p:ph type="title"/>
          </p:nvPr>
        </p:nvSpPr>
        <p:spPr>
          <a:xfrm>
            <a:off x="499994" y="649357"/>
            <a:ext cx="3674441" cy="5393634"/>
          </a:xfrm>
        </p:spPr>
        <p:txBody>
          <a:body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03EF0DF5-7FC2-164B-B001-A9FE8BACC138}"/>
              </a:ext>
            </a:extLst>
          </p:cNvPr>
          <p:cNvCxnSpPr/>
          <p:nvPr userDrawn="1"/>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20960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stat slid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7"/>
            <a:ext cx="4380350" cy="5393634"/>
          </a:xfrm>
        </p:spPr>
        <p:txBody>
          <a:bodyPr/>
          <a:lstStyle>
            <a:lvl1pPr algn="r">
              <a:lnSpc>
                <a:spcPct val="85000"/>
              </a:lnSpc>
              <a:defRPr sz="15000">
                <a:solidFill>
                  <a:schemeClr val="accent4"/>
                </a:solidFill>
              </a:defRPr>
            </a:lvl1pPr>
          </a:lstStyle>
          <a:p>
            <a:r>
              <a:rPr lang="en-US" dirty="0"/>
              <a:t>xx%</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5274014" y="649357"/>
            <a:ext cx="6414148" cy="5393634"/>
          </a:xfrm>
          <a:prstGeom prst="rect">
            <a:avLst/>
          </a:prstGeom>
        </p:spPr>
        <p:txBody>
          <a:bodyPr anchor="ctr" anchorCtr="0"/>
          <a:lstStyle>
            <a:lvl1pPr marL="0" marR="0" indent="0" algn="l" defTabSz="228600" rtl="0" eaLnBrk="1" fontAlgn="auto" latinLnBrk="0" hangingPunct="1">
              <a:lnSpc>
                <a:spcPct val="85000"/>
              </a:lnSpc>
              <a:spcBef>
                <a:spcPts val="0"/>
              </a:spcBef>
              <a:spcAft>
                <a:spcPts val="0"/>
              </a:spcAft>
              <a:buClrTx/>
              <a:buSzTx/>
              <a:buFontTx/>
              <a:buNone/>
              <a:tabLst/>
              <a:defRPr sz="7200" baseline="0">
                <a:solidFill>
                  <a:schemeClr val="tx1"/>
                </a:solidFill>
              </a:defRPr>
            </a:lvl1pPr>
          </a:lstStyle>
          <a:p>
            <a:pPr lvl="0"/>
            <a:r>
              <a:rPr lang="en-US" noProof="0" dirty="0"/>
              <a:t>Insert your </a:t>
            </a:r>
            <a:br>
              <a:rPr lang="en-US" noProof="0" dirty="0"/>
            </a:br>
            <a:r>
              <a:rPr lang="en-US" noProof="0" dirty="0"/>
              <a:t>stat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92383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headshot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65A9E-46BD-524D-99C4-3150519B13F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er 649">
            <a:extLst>
              <a:ext uri="{FF2B5EF4-FFF2-40B4-BE49-F238E27FC236}">
                <a16:creationId xmlns:a16="http://schemas.microsoft.com/office/drawing/2014/main" id="{1B1026EC-2647-0A41-B24C-904CED55D244}"/>
              </a:ext>
            </a:extLst>
          </p:cNvPr>
          <p:cNvGrpSpPr/>
          <p:nvPr userDrawn="1"/>
        </p:nvGrpSpPr>
        <p:grpSpPr>
          <a:xfrm>
            <a:off x="6999515" y="1306122"/>
            <a:ext cx="4288970" cy="4179427"/>
            <a:chOff x="2826703" y="3384868"/>
            <a:chExt cx="342358" cy="343287"/>
          </a:xfrm>
          <a:solidFill>
            <a:schemeClr val="bg2">
              <a:lumMod val="75000"/>
            </a:schemeClr>
          </a:solidFill>
        </p:grpSpPr>
        <p:sp>
          <p:nvSpPr>
            <p:cNvPr id="9" name="Freeform 1">
              <a:extLst>
                <a:ext uri="{FF2B5EF4-FFF2-40B4-BE49-F238E27FC236}">
                  <a16:creationId xmlns:a16="http://schemas.microsoft.com/office/drawing/2014/main" id="{8D2EA9BB-EB1A-654F-B5BA-B6F414326A2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0" name="Freeform 2">
              <a:extLst>
                <a:ext uri="{FF2B5EF4-FFF2-40B4-BE49-F238E27FC236}">
                  <a16:creationId xmlns:a16="http://schemas.microsoft.com/office/drawing/2014/main" id="{F7D2541A-12BF-8342-B4A7-C77A3D9C690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Freeform 3">
              <a:extLst>
                <a:ext uri="{FF2B5EF4-FFF2-40B4-BE49-F238E27FC236}">
                  <a16:creationId xmlns:a16="http://schemas.microsoft.com/office/drawing/2014/main" id="{68A70723-748D-6047-BA93-A46A5025E0C8}"/>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Picture Placeholder 2">
            <a:extLst>
              <a:ext uri="{FF2B5EF4-FFF2-40B4-BE49-F238E27FC236}">
                <a16:creationId xmlns:a16="http://schemas.microsoft.com/office/drawing/2014/main" id="{6884044C-980B-5E4D-BDE7-D2AA46A01350}"/>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2CDC7E9E-CB74-064B-B7D5-E0629B9429B3}"/>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4" name="Text Placeholder 7">
            <a:extLst>
              <a:ext uri="{FF2B5EF4-FFF2-40B4-BE49-F238E27FC236}">
                <a16:creationId xmlns:a16="http://schemas.microsoft.com/office/drawing/2014/main" id="{237AE49F-99A9-3142-B280-7D058471BE83}"/>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4"/>
                </a:solidFill>
              </a:defRPr>
            </a:lvl1pPr>
          </a:lstStyle>
          <a:p>
            <a:pPr lvl="0"/>
            <a:r>
              <a:rPr lang="en-US" noProof="0" dirty="0"/>
              <a:t>Name and title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85517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mp; headshot -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B95543-7C95-C14B-9454-7E025B897F6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 name="Grouper 649">
            <a:extLst>
              <a:ext uri="{FF2B5EF4-FFF2-40B4-BE49-F238E27FC236}">
                <a16:creationId xmlns:a16="http://schemas.microsoft.com/office/drawing/2014/main" id="{727521A9-0067-3D44-9D73-9FCD8C7CE1F9}"/>
              </a:ext>
            </a:extLst>
          </p:cNvPr>
          <p:cNvGrpSpPr/>
          <p:nvPr userDrawn="1"/>
        </p:nvGrpSpPr>
        <p:grpSpPr>
          <a:xfrm>
            <a:off x="6999515" y="1306122"/>
            <a:ext cx="4288970" cy="4179427"/>
            <a:chOff x="2826703" y="3384868"/>
            <a:chExt cx="342358" cy="343287"/>
          </a:xfrm>
          <a:solidFill>
            <a:schemeClr val="bg2">
              <a:lumMod val="75000"/>
            </a:schemeClr>
          </a:solidFill>
        </p:grpSpPr>
        <p:sp>
          <p:nvSpPr>
            <p:cNvPr id="15" name="Freeform 1">
              <a:extLst>
                <a:ext uri="{FF2B5EF4-FFF2-40B4-BE49-F238E27FC236}">
                  <a16:creationId xmlns:a16="http://schemas.microsoft.com/office/drawing/2014/main" id="{19FE64F5-39FE-454B-B4B4-0F8AD37620C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6" name="Freeform 2">
              <a:extLst>
                <a:ext uri="{FF2B5EF4-FFF2-40B4-BE49-F238E27FC236}">
                  <a16:creationId xmlns:a16="http://schemas.microsoft.com/office/drawing/2014/main" id="{D3808713-5844-7B41-8622-09B95F60765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3">
              <a:extLst>
                <a:ext uri="{FF2B5EF4-FFF2-40B4-BE49-F238E27FC236}">
                  <a16:creationId xmlns:a16="http://schemas.microsoft.com/office/drawing/2014/main" id="{163BA729-A363-4547-8AE7-63753FA84973}"/>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8" name="Picture Placeholder 2">
            <a:extLst>
              <a:ext uri="{FF2B5EF4-FFF2-40B4-BE49-F238E27FC236}">
                <a16:creationId xmlns:a16="http://schemas.microsoft.com/office/drawing/2014/main" id="{6667602D-6CB5-D144-814C-FD18DE479695}"/>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a:extLst>
              <a:ext uri="{FF2B5EF4-FFF2-40B4-BE49-F238E27FC236}">
                <a16:creationId xmlns:a16="http://schemas.microsoft.com/office/drawing/2014/main" id="{DCACCBB4-34F3-F94C-A8B7-59C86C3DA3BA}"/>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2" name="Text Placeholder 7">
            <a:extLst>
              <a:ext uri="{FF2B5EF4-FFF2-40B4-BE49-F238E27FC236}">
                <a16:creationId xmlns:a16="http://schemas.microsoft.com/office/drawing/2014/main" id="{267B4E98-D78E-5B49-9E18-DF8EE3C09995}"/>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bg1"/>
                </a:solidFill>
              </a:defRPr>
            </a:lvl1pPr>
          </a:lstStyle>
          <a:p>
            <a:pPr lvl="0"/>
            <a:r>
              <a:rPr lang="en-US" noProof="0" dirty="0"/>
              <a:t>Name and title here</a:t>
            </a:r>
          </a:p>
        </p:txBody>
      </p:sp>
      <p:pic>
        <p:nvPicPr>
          <p:cNvPr id="19" name="Picture 18">
            <a:extLst>
              <a:ext uri="{FF2B5EF4-FFF2-40B4-BE49-F238E27FC236}">
                <a16:creationId xmlns:a16="http://schemas.microsoft.com/office/drawing/2014/main" id="{1211CC38-4F65-7B49-914A-A7A9ED11C74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1"/>
          </a:solidFill>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180495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amp; headshot - nav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309CE-F264-D64A-8139-E8F205564F3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er 649">
            <a:extLst>
              <a:ext uri="{FF2B5EF4-FFF2-40B4-BE49-F238E27FC236}">
                <a16:creationId xmlns:a16="http://schemas.microsoft.com/office/drawing/2014/main" id="{438038A1-96A2-7845-810A-26691023FECD}"/>
              </a:ext>
            </a:extLst>
          </p:cNvPr>
          <p:cNvGrpSpPr/>
          <p:nvPr userDrawn="1"/>
        </p:nvGrpSpPr>
        <p:grpSpPr>
          <a:xfrm>
            <a:off x="6999515" y="1306122"/>
            <a:ext cx="4288970" cy="4179427"/>
            <a:chOff x="2826703" y="3384868"/>
            <a:chExt cx="342358" cy="343287"/>
          </a:xfrm>
          <a:solidFill>
            <a:schemeClr val="bg2">
              <a:lumMod val="75000"/>
            </a:schemeClr>
          </a:solidFill>
        </p:grpSpPr>
        <p:sp>
          <p:nvSpPr>
            <p:cNvPr id="16" name="Freeform 1">
              <a:extLst>
                <a:ext uri="{FF2B5EF4-FFF2-40B4-BE49-F238E27FC236}">
                  <a16:creationId xmlns:a16="http://schemas.microsoft.com/office/drawing/2014/main" id="{B7D3C8B2-8D62-B74A-AE51-2653B3CFE617}"/>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2">
              <a:extLst>
                <a:ext uri="{FF2B5EF4-FFF2-40B4-BE49-F238E27FC236}">
                  <a16:creationId xmlns:a16="http://schemas.microsoft.com/office/drawing/2014/main" id="{89EE3FE2-553D-B04C-BEDA-40F666FDE87F}"/>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8" name="Freeform 3">
              <a:extLst>
                <a:ext uri="{FF2B5EF4-FFF2-40B4-BE49-F238E27FC236}">
                  <a16:creationId xmlns:a16="http://schemas.microsoft.com/office/drawing/2014/main" id="{7875B810-D477-D446-B220-8FB937D809BD}"/>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9" name="Picture Placeholder 2">
            <a:extLst>
              <a:ext uri="{FF2B5EF4-FFF2-40B4-BE49-F238E27FC236}">
                <a16:creationId xmlns:a16="http://schemas.microsoft.com/office/drawing/2014/main" id="{72719101-0837-8C46-9E05-399126C5FDE3}"/>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F5F35265-FD79-1745-8A08-D93C550B5320}"/>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bg1"/>
                </a:solidFill>
                <a:effectLst/>
              </a:defRPr>
            </a:lvl1pPr>
          </a:lstStyle>
          <a:p>
            <a:r>
              <a:rPr lang="en-GB" dirty="0"/>
              <a:t>Quote here</a:t>
            </a:r>
          </a:p>
        </p:txBody>
      </p:sp>
      <p:sp>
        <p:nvSpPr>
          <p:cNvPr id="13" name="Text Placeholder 7">
            <a:extLst>
              <a:ext uri="{FF2B5EF4-FFF2-40B4-BE49-F238E27FC236}">
                <a16:creationId xmlns:a16="http://schemas.microsoft.com/office/drawing/2014/main" id="{F4DEEEC2-24A0-1A40-80F2-230E21DCB704}"/>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1"/>
                </a:solidFill>
              </a:defRPr>
            </a:lvl1pPr>
          </a:lstStyle>
          <a:p>
            <a:pPr lvl="0"/>
            <a:r>
              <a:rPr lang="en-US" noProof="0" dirty="0"/>
              <a:t>Name and title here</a:t>
            </a:r>
          </a:p>
        </p:txBody>
      </p:sp>
      <p:pic>
        <p:nvPicPr>
          <p:cNvPr id="20" name="Picture 19">
            <a:extLst>
              <a:ext uri="{FF2B5EF4-FFF2-40B4-BE49-F238E27FC236}">
                <a16:creationId xmlns:a16="http://schemas.microsoft.com/office/drawing/2014/main" id="{75B84438-9BCE-B045-809B-2623DD89B43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8887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ypography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6"/>
            <a:ext cx="11188168" cy="2779644"/>
          </a:xfrm>
        </p:spPr>
        <p:txBody>
          <a:bodyPr anchor="b" anchorCtr="0"/>
          <a:lstStyle>
            <a:lvl1pPr algn="l">
              <a:lnSpc>
                <a:spcPct val="85000"/>
              </a:lnSpc>
              <a:defRPr sz="8800">
                <a:solidFill>
                  <a:schemeClr val="accent4"/>
                </a:solidFill>
              </a:defRPr>
            </a:lvl1pPr>
          </a:lstStyle>
          <a:p>
            <a:r>
              <a:rPr lang="en-US" dirty="0"/>
              <a:t>Large text </a:t>
            </a:r>
            <a:br>
              <a:rPr lang="en-US" dirty="0"/>
            </a:br>
            <a:r>
              <a:rPr lang="en-US" dirty="0"/>
              <a:t>to highlight</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499995" y="3428999"/>
            <a:ext cx="11188168" cy="2613991"/>
          </a:xfrm>
          <a:prstGeom prst="rect">
            <a:avLst/>
          </a:prstGeom>
        </p:spPr>
        <p:txBody>
          <a:bodyPr anchor="t" anchorCtr="0"/>
          <a:lstStyle>
            <a:lvl1pPr marL="0" marR="0" indent="0" algn="l" defTabSz="228600" rtl="0" eaLnBrk="1" fontAlgn="auto" latinLnBrk="0" hangingPunct="1">
              <a:lnSpc>
                <a:spcPct val="85000"/>
              </a:lnSpc>
              <a:spcBef>
                <a:spcPts val="0"/>
              </a:spcBef>
              <a:spcAft>
                <a:spcPts val="0"/>
              </a:spcAft>
              <a:buClrTx/>
              <a:buSzTx/>
              <a:buFontTx/>
              <a:buNone/>
              <a:tabLst/>
              <a:defRPr sz="6000" b="1" baseline="0">
                <a:solidFill>
                  <a:schemeClr val="tx1"/>
                </a:solidFill>
              </a:defRPr>
            </a:lvl1pPr>
          </a:lstStyle>
          <a:p>
            <a:pPr lvl="0"/>
            <a:r>
              <a:rPr lang="en-US" noProof="0" dirty="0"/>
              <a:t>Smaller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8306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reenshot laptop - white">
    <p:spTree>
      <p:nvGrpSpPr>
        <p:cNvPr id="1" name=""/>
        <p:cNvGrpSpPr/>
        <p:nvPr/>
      </p:nvGrpSpPr>
      <p:grpSpPr>
        <a:xfrm>
          <a:off x="0" y="0"/>
          <a:ext cx="0" cy="0"/>
          <a:chOff x="0" y="0"/>
          <a:chExt cx="0" cy="0"/>
        </a:xfrm>
      </p:grpSpPr>
      <p:pic>
        <p:nvPicPr>
          <p:cNvPr id="5122" name="Picture 2" descr="C:\Users\utxh302\Desktop\PPT cover imagery\macbook-pro.png"/>
          <p:cNvPicPr>
            <a:picLocks noChangeAspect="1" noChangeArrowheads="1"/>
          </p:cNvPicPr>
          <p:nvPr/>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7"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Picture Placeholder 8"/>
          <p:cNvSpPr>
            <a:spLocks noGrp="1"/>
          </p:cNvSpPr>
          <p:nvPr>
            <p:ph type="pic" sz="quarter" idx="18" hasCustomPrompt="1"/>
          </p:nvPr>
        </p:nvSpPr>
        <p:spPr>
          <a:xfrm>
            <a:off x="5314950" y="1038225"/>
            <a:ext cx="6877050" cy="4305300"/>
          </a:xfrm>
        </p:spPr>
        <p:txBody>
          <a:bodyPr/>
          <a:lstStyle>
            <a:lvl1pPr marL="0" indent="0" algn="ctr">
              <a:buNone/>
              <a:defRPr/>
            </a:lvl1pPr>
          </a:lstStyle>
          <a:p>
            <a:r>
              <a:rPr lang="en-GB" dirty="0"/>
              <a:t>Insert screenshot</a:t>
            </a:r>
          </a:p>
        </p:txBody>
      </p:sp>
      <p:pic>
        <p:nvPicPr>
          <p:cNvPr id="10" name="Picture 2" descr="C:\Users\utxh302\Desktop\PPT cover imagery\macbook-pro.png">
            <a:extLst>
              <a:ext uri="{FF2B5EF4-FFF2-40B4-BE49-F238E27FC236}">
                <a16:creationId xmlns:a16="http://schemas.microsoft.com/office/drawing/2014/main" id="{7257C8B5-5408-D746-A0F9-5A2F66B7CAF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920900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shot tablet - whit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6C4880B-3BD6-4642-B0B9-AF5FBB40F288}"/>
              </a:ext>
            </a:extLst>
          </p:cNvPr>
          <p:cNvPicPr>
            <a:picLocks noChangeAspect="1" noChangeArrowheads="1"/>
          </p:cNvPicPr>
          <p:nvPr userDrawn="1"/>
        </p:nvPicPr>
        <p:blipFill rotWithShape="1">
          <a:blip r:embed="rId3"/>
          <a:srcRect b="4790"/>
          <a:stretch/>
        </p:blipFill>
        <p:spPr bwMode="auto">
          <a:xfrm>
            <a:off x="3413625" y="540990"/>
            <a:ext cx="5526385" cy="63170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8"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9" name="Picture Placeholder 8"/>
          <p:cNvSpPr>
            <a:spLocks noGrp="1"/>
          </p:cNvSpPr>
          <p:nvPr>
            <p:ph type="pic" sz="quarter" idx="18" hasCustomPrompt="1"/>
          </p:nvPr>
        </p:nvSpPr>
        <p:spPr>
          <a:xfrm>
            <a:off x="4026258" y="780685"/>
            <a:ext cx="4284398" cy="6077316"/>
          </a:xfrm>
          <a:custGeom>
            <a:avLst/>
            <a:gdLst>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713514 h 6069721"/>
              <a:gd name="connsiteX8" fmla="*/ 713514 w 4280998"/>
              <a:gd name="connsiteY8" fmla="*/ 0 h 6069721"/>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409934 h 6069721"/>
              <a:gd name="connsiteX8" fmla="*/ 713514 w 4280998"/>
              <a:gd name="connsiteY8" fmla="*/ 0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409934 h 6069721"/>
              <a:gd name="connsiteX8" fmla="*/ 373545 w 4281185"/>
              <a:gd name="connsiteY8" fmla="*/ 3658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391646 h 6069721"/>
              <a:gd name="connsiteX8" fmla="*/ 373545 w 4281185"/>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91646 h 6069721"/>
              <a:gd name="connsiteX8" fmla="*/ 336524 w 4284398"/>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73358 h 6069721"/>
              <a:gd name="connsiteX8" fmla="*/ 336524 w 4284398"/>
              <a:gd name="connsiteY8" fmla="*/ 3658 h 6069721"/>
              <a:gd name="connsiteX0" fmla="*/ 336524 w 4284398"/>
              <a:gd name="connsiteY0" fmla="*/ 8176 h 6074239"/>
              <a:gd name="connsiteX1" fmla="*/ 3570884 w 4284398"/>
              <a:gd name="connsiteY1" fmla="*/ 4518 h 6074239"/>
              <a:gd name="connsiteX2" fmla="*/ 4284398 w 4284398"/>
              <a:gd name="connsiteY2" fmla="*/ 330326 h 6074239"/>
              <a:gd name="connsiteX3" fmla="*/ 4284398 w 4284398"/>
              <a:gd name="connsiteY3" fmla="*/ 6074239 h 6074239"/>
              <a:gd name="connsiteX4" fmla="*/ 4284398 w 4284398"/>
              <a:gd name="connsiteY4" fmla="*/ 6074239 h 6074239"/>
              <a:gd name="connsiteX5" fmla="*/ 3400 w 4284398"/>
              <a:gd name="connsiteY5" fmla="*/ 6074239 h 6074239"/>
              <a:gd name="connsiteX6" fmla="*/ 3400 w 4284398"/>
              <a:gd name="connsiteY6" fmla="*/ 6074239 h 6074239"/>
              <a:gd name="connsiteX7" fmla="*/ 3400 w 4284398"/>
              <a:gd name="connsiteY7" fmla="*/ 377876 h 6074239"/>
              <a:gd name="connsiteX8" fmla="*/ 336524 w 4284398"/>
              <a:gd name="connsiteY8" fmla="*/ 8176 h 6074239"/>
              <a:gd name="connsiteX0" fmla="*/ 336524 w 4284398"/>
              <a:gd name="connsiteY0" fmla="*/ 11253 h 6077316"/>
              <a:gd name="connsiteX1" fmla="*/ 3878123 w 4284398"/>
              <a:gd name="connsiteY1" fmla="*/ 3937 h 6077316"/>
              <a:gd name="connsiteX2" fmla="*/ 4284398 w 4284398"/>
              <a:gd name="connsiteY2" fmla="*/ 333403 h 6077316"/>
              <a:gd name="connsiteX3" fmla="*/ 4284398 w 4284398"/>
              <a:gd name="connsiteY3" fmla="*/ 6077316 h 6077316"/>
              <a:gd name="connsiteX4" fmla="*/ 4284398 w 4284398"/>
              <a:gd name="connsiteY4" fmla="*/ 6077316 h 6077316"/>
              <a:gd name="connsiteX5" fmla="*/ 3400 w 4284398"/>
              <a:gd name="connsiteY5" fmla="*/ 6077316 h 6077316"/>
              <a:gd name="connsiteX6" fmla="*/ 3400 w 4284398"/>
              <a:gd name="connsiteY6" fmla="*/ 6077316 h 6077316"/>
              <a:gd name="connsiteX7" fmla="*/ 3400 w 4284398"/>
              <a:gd name="connsiteY7" fmla="*/ 380953 h 6077316"/>
              <a:gd name="connsiteX8" fmla="*/ 336524 w 4284398"/>
              <a:gd name="connsiteY8" fmla="*/ 11253 h 607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398" h="6077316">
                <a:moveTo>
                  <a:pt x="336524" y="11253"/>
                </a:moveTo>
                <a:lnTo>
                  <a:pt x="3878123" y="3937"/>
                </a:lnTo>
                <a:cubicBezTo>
                  <a:pt x="4272186" y="3937"/>
                  <a:pt x="4284398" y="-60660"/>
                  <a:pt x="4284398" y="333403"/>
                </a:cubicBezTo>
                <a:lnTo>
                  <a:pt x="4284398" y="6077316"/>
                </a:lnTo>
                <a:lnTo>
                  <a:pt x="4284398" y="6077316"/>
                </a:lnTo>
                <a:lnTo>
                  <a:pt x="3400" y="6077316"/>
                </a:lnTo>
                <a:lnTo>
                  <a:pt x="3400" y="6077316"/>
                </a:lnTo>
                <a:lnTo>
                  <a:pt x="3400" y="380953"/>
                </a:lnTo>
                <a:cubicBezTo>
                  <a:pt x="3400" y="-13110"/>
                  <a:pt x="-57539" y="11253"/>
                  <a:pt x="336524" y="11253"/>
                </a:cubicBezTo>
                <a:close/>
              </a:path>
            </a:pathLst>
          </a:custGeom>
          <a:solidFill>
            <a:schemeClr val="bg1"/>
          </a:solidFill>
        </p:spPr>
        <p:txBody>
          <a:bodyPr/>
          <a:lstStyle>
            <a:lvl1pPr marL="0" indent="0" algn="ctr">
              <a:buNone/>
              <a:defRPr/>
            </a:lvl1pPr>
          </a:lstStyle>
          <a:p>
            <a:r>
              <a:rPr lang="en-GB" dirty="0"/>
              <a:t>Insert screenshot</a:t>
            </a:r>
          </a:p>
        </p:txBody>
      </p:sp>
      <p:sp>
        <p:nvSpPr>
          <p:cNvPr id="11" name="Footer Placeholder 3">
            <a:extLst>
              <a:ext uri="{FF2B5EF4-FFF2-40B4-BE49-F238E27FC236}">
                <a16:creationId xmlns:a16="http://schemas.microsoft.com/office/drawing/2014/main" id="{3B31EF74-67E8-9A40-B8FE-47EEF3CF2B2A}"/>
              </a:ext>
            </a:extLst>
          </p:cNvPr>
          <p:cNvSpPr>
            <a:spLocks noGrp="1"/>
          </p:cNvSpPr>
          <p:nvPr>
            <p:ph type="ftr" sz="quarter" idx="11"/>
          </p:nvPr>
        </p:nvSpPr>
        <p:spPr>
          <a:xfrm>
            <a:off x="7664335" y="6557399"/>
            <a:ext cx="4023827" cy="131843"/>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993265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3926701" y="649357"/>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4737101" y="813351"/>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2048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245338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6096000" y="452020"/>
            <a:ext cx="5125163"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7016821" y="636644"/>
            <a:ext cx="3283519"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526333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6096000" y="452020"/>
            <a:ext cx="5125163"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1066799" y="649357"/>
            <a:ext cx="5396617" cy="798443"/>
          </a:xfrm>
        </p:spPr>
        <p:txBody>
          <a:bodyPr/>
          <a:lstStyle>
            <a:lvl1pPr>
              <a:defRPr/>
            </a:lvl1pPr>
          </a:lstStyle>
          <a:p>
            <a:r>
              <a:rPr lang="en-US" dirty="0"/>
              <a:t>Click to edit Master title style</a:t>
            </a:r>
            <a:endParaRPr lang="en-GB" dirty="0"/>
          </a:p>
        </p:txBody>
      </p:sp>
      <p:sp>
        <p:nvSpPr>
          <p:cNvPr id="10" name="Picture Placeholder 8"/>
          <p:cNvSpPr>
            <a:spLocks noGrp="1"/>
          </p:cNvSpPr>
          <p:nvPr>
            <p:ph type="pic" sz="quarter" idx="18" hasCustomPrompt="1"/>
          </p:nvPr>
        </p:nvSpPr>
        <p:spPr>
          <a:xfrm>
            <a:off x="7016821" y="636644"/>
            <a:ext cx="3283519"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2" name="TextBox 1"/>
          <p:cNvSpPr txBox="1"/>
          <p:nvPr userDrawn="1"/>
        </p:nvSpPr>
        <p:spPr>
          <a:xfrm>
            <a:off x="914400" y="1905000"/>
            <a:ext cx="4876800" cy="3810000"/>
          </a:xfrm>
          <a:prstGeom prst="rect">
            <a:avLst/>
          </a:prstGeom>
          <a:noFill/>
        </p:spPr>
        <p:txBody>
          <a:bodyPr wrap="square" lIns="0" tIns="0" rIns="0" bIns="0" rtlCol="0">
            <a:noAutofit/>
          </a:bodyPr>
          <a:lstStyle/>
          <a:p>
            <a:endParaRPr lang="en-US" sz="4000" dirty="0"/>
          </a:p>
        </p:txBody>
      </p:sp>
      <p:sp>
        <p:nvSpPr>
          <p:cNvPr id="12" name="Freeform 11">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3657890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531D9D96-AFDD-E748-8E02-8F57D970CE1D}"/>
              </a:ext>
            </a:extLst>
          </p:cNvPr>
          <p:cNvSpPr>
            <a:spLocks noGrp="1"/>
          </p:cNvSpPr>
          <p:nvPr>
            <p:ph type="title"/>
          </p:nvPr>
        </p:nvSpPr>
        <p:spPr>
          <a:xfrm>
            <a:off x="499994" y="1209823"/>
            <a:ext cx="4221514" cy="4833167"/>
          </a:xfrm>
        </p:spPr>
        <p:txBody>
          <a:bodyPr anchor="t" anchorCtr="0"/>
          <a:lstStyle>
            <a:lvl1pPr>
              <a:defRPr>
                <a:solidFill>
                  <a:schemeClr val="accent4"/>
                </a:solidFill>
              </a:defRPr>
            </a:lvl1pPr>
          </a:lstStyle>
          <a:p>
            <a:r>
              <a:rPr lang="en-US"/>
              <a:t>Click to edit Master title style</a:t>
            </a:r>
            <a:endParaRPr lang="en-GB" dirty="0"/>
          </a:p>
        </p:txBody>
      </p:sp>
      <p:grpSp>
        <p:nvGrpSpPr>
          <p:cNvPr id="7" name="Group 6">
            <a:extLst>
              <a:ext uri="{FF2B5EF4-FFF2-40B4-BE49-F238E27FC236}">
                <a16:creationId xmlns:a16="http://schemas.microsoft.com/office/drawing/2014/main" id="{47DAD3AE-C2AC-D947-A2A6-92614258169B}"/>
              </a:ext>
            </a:extLst>
          </p:cNvPr>
          <p:cNvGrpSpPr/>
          <p:nvPr userDrawn="1"/>
        </p:nvGrpSpPr>
        <p:grpSpPr>
          <a:xfrm>
            <a:off x="1" y="589427"/>
            <a:ext cx="12191999" cy="5477818"/>
            <a:chOff x="-1300064" y="398927"/>
            <a:chExt cx="12191999" cy="5477818"/>
          </a:xfrm>
        </p:grpSpPr>
        <p:grpSp>
          <p:nvGrpSpPr>
            <p:cNvPr id="8" name="Group 7">
              <a:extLst>
                <a:ext uri="{FF2B5EF4-FFF2-40B4-BE49-F238E27FC236}">
                  <a16:creationId xmlns:a16="http://schemas.microsoft.com/office/drawing/2014/main" id="{BB579EC5-5C8F-C946-9E0E-9E55D0328D25}"/>
                </a:ext>
              </a:extLst>
            </p:cNvPr>
            <p:cNvGrpSpPr/>
            <p:nvPr/>
          </p:nvGrpSpPr>
          <p:grpSpPr>
            <a:xfrm>
              <a:off x="4417780" y="398927"/>
              <a:ext cx="5477818" cy="5477818"/>
              <a:chOff x="4417780" y="398927"/>
              <a:chExt cx="5477818" cy="5477818"/>
            </a:xfrm>
          </p:grpSpPr>
          <p:sp>
            <p:nvSpPr>
              <p:cNvPr id="15" name="Oval 14">
                <a:extLst>
                  <a:ext uri="{FF2B5EF4-FFF2-40B4-BE49-F238E27FC236}">
                    <a16:creationId xmlns:a16="http://schemas.microsoft.com/office/drawing/2014/main" id="{8196565C-BA64-7A4D-AB4C-D40BAE77025C}"/>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B0F506EB-2B91-4C4D-888E-0EAE059A0865}"/>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9F0BF90F-BDFE-A047-ADE5-644E843A6132}"/>
                </a:ext>
              </a:extLst>
            </p:cNvPr>
            <p:cNvGrpSpPr/>
            <p:nvPr/>
          </p:nvGrpSpPr>
          <p:grpSpPr>
            <a:xfrm flipH="1">
              <a:off x="8705118" y="5235620"/>
              <a:ext cx="2186817" cy="457200"/>
              <a:chOff x="5499858" y="4169190"/>
              <a:chExt cx="2186817" cy="455238"/>
            </a:xfrm>
          </p:grpSpPr>
          <p:cxnSp>
            <p:nvCxnSpPr>
              <p:cNvPr id="13" name="Straight Connector 12">
                <a:extLst>
                  <a:ext uri="{FF2B5EF4-FFF2-40B4-BE49-F238E27FC236}">
                    <a16:creationId xmlns:a16="http://schemas.microsoft.com/office/drawing/2014/main" id="{60F9EE70-ADA5-3748-8578-C599B29732B2}"/>
                  </a:ext>
                </a:extLst>
              </p:cNvPr>
              <p:cNvCxnSpPr>
                <a:cxnSpLocks/>
              </p:cNvCxnSpPr>
              <p:nvPr/>
            </p:nvCxnSpPr>
            <p:spPr>
              <a:xfrm>
                <a:off x="5499858" y="4622026"/>
                <a:ext cx="1631409"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24BFE1-37F3-3643-9DD0-AE615125BBD4}"/>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FB4F54B-35D8-0C4A-8831-FCFA232A08CF}"/>
                </a:ext>
              </a:extLst>
            </p:cNvPr>
            <p:cNvGrpSpPr/>
            <p:nvPr/>
          </p:nvGrpSpPr>
          <p:grpSpPr>
            <a:xfrm flipH="1">
              <a:off x="-1300064" y="459595"/>
              <a:ext cx="6433845" cy="950688"/>
              <a:chOff x="9000885" y="1980063"/>
              <a:chExt cx="3094132" cy="455238"/>
            </a:xfrm>
          </p:grpSpPr>
          <p:cxnSp>
            <p:nvCxnSpPr>
              <p:cNvPr id="11" name="Straight Connector 10">
                <a:extLst>
                  <a:ext uri="{FF2B5EF4-FFF2-40B4-BE49-F238E27FC236}">
                    <a16:creationId xmlns:a16="http://schemas.microsoft.com/office/drawing/2014/main" id="{96B1D503-EED0-0741-B633-D99263B6EDB6}"/>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40823E-B957-CC48-9A93-83A2BEC1F7E2}"/>
                  </a:ext>
                </a:extLst>
              </p:cNvPr>
              <p:cNvCxnSpPr>
                <a:cxnSpLocks/>
              </p:cNvCxnSpPr>
              <p:nvPr/>
            </p:nvCxnSpPr>
            <p:spPr>
              <a:xfrm>
                <a:off x="9556292" y="1980063"/>
                <a:ext cx="253872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Picture Placeholder 5">
            <a:extLst>
              <a:ext uri="{FF2B5EF4-FFF2-40B4-BE49-F238E27FC236}">
                <a16:creationId xmlns:a16="http://schemas.microsoft.com/office/drawing/2014/main" id="{97EB11D0-C1DB-574F-94EB-95BE6AFBB536}"/>
              </a:ext>
            </a:extLst>
          </p:cNvPr>
          <p:cNvSpPr>
            <a:spLocks noGrp="1"/>
          </p:cNvSpPr>
          <p:nvPr>
            <p:ph type="pic" sz="quarter" idx="13" hasCustomPrompt="1"/>
          </p:nvPr>
        </p:nvSpPr>
        <p:spPr>
          <a:xfrm>
            <a:off x="6330490" y="1202072"/>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176153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mp; tex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Title 1">
            <a:extLst>
              <a:ext uri="{FF2B5EF4-FFF2-40B4-BE49-F238E27FC236}">
                <a16:creationId xmlns:a16="http://schemas.microsoft.com/office/drawing/2014/main" id="{8058974C-2F8B-7444-847B-09A1B476DE45}"/>
              </a:ext>
            </a:extLst>
          </p:cNvPr>
          <p:cNvSpPr>
            <a:spLocks noGrp="1"/>
          </p:cNvSpPr>
          <p:nvPr>
            <p:ph type="title"/>
          </p:nvPr>
        </p:nvSpPr>
        <p:spPr>
          <a:xfrm>
            <a:off x="7337746" y="645694"/>
            <a:ext cx="4221514" cy="4833167"/>
          </a:xfrm>
        </p:spPr>
        <p:txBody>
          <a:bodyPr anchor="b" anchorCtr="0"/>
          <a:lstStyle>
            <a:lvl1pPr>
              <a:defRPr>
                <a:solidFill>
                  <a:schemeClr val="accent4"/>
                </a:solidFill>
              </a:defRPr>
            </a:lvl1pPr>
          </a:lstStyle>
          <a:p>
            <a:r>
              <a:rPr lang="en-US"/>
              <a:t>Click to edit Master title style</a:t>
            </a:r>
            <a:endParaRPr lang="en-GB" dirty="0"/>
          </a:p>
        </p:txBody>
      </p:sp>
      <p:grpSp>
        <p:nvGrpSpPr>
          <p:cNvPr id="31" name="Group 30">
            <a:extLst>
              <a:ext uri="{FF2B5EF4-FFF2-40B4-BE49-F238E27FC236}">
                <a16:creationId xmlns:a16="http://schemas.microsoft.com/office/drawing/2014/main" id="{85EA5718-837D-DB4E-B5CD-191FFAA325C4}"/>
              </a:ext>
            </a:extLst>
          </p:cNvPr>
          <p:cNvGrpSpPr/>
          <p:nvPr/>
        </p:nvGrpSpPr>
        <p:grpSpPr>
          <a:xfrm>
            <a:off x="3" y="582155"/>
            <a:ext cx="12191997" cy="5477818"/>
            <a:chOff x="3356344" y="398927"/>
            <a:chExt cx="12191997" cy="5477818"/>
          </a:xfrm>
        </p:grpSpPr>
        <p:grpSp>
          <p:nvGrpSpPr>
            <p:cNvPr id="33" name="Group 32">
              <a:extLst>
                <a:ext uri="{FF2B5EF4-FFF2-40B4-BE49-F238E27FC236}">
                  <a16:creationId xmlns:a16="http://schemas.microsoft.com/office/drawing/2014/main" id="{EB92F46B-4E12-9946-9A39-DB095396B380}"/>
                </a:ext>
              </a:extLst>
            </p:cNvPr>
            <p:cNvGrpSpPr/>
            <p:nvPr/>
          </p:nvGrpSpPr>
          <p:grpSpPr>
            <a:xfrm>
              <a:off x="4417780" y="398927"/>
              <a:ext cx="5477818" cy="5477818"/>
              <a:chOff x="4417780" y="398927"/>
              <a:chExt cx="5477818" cy="5477818"/>
            </a:xfrm>
          </p:grpSpPr>
          <p:sp>
            <p:nvSpPr>
              <p:cNvPr id="40" name="Oval 39">
                <a:extLst>
                  <a:ext uri="{FF2B5EF4-FFF2-40B4-BE49-F238E27FC236}">
                    <a16:creationId xmlns:a16="http://schemas.microsoft.com/office/drawing/2014/main" id="{9D74A6F9-B3F0-624E-9D1F-125E80B35AA1}"/>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ACE057AF-621C-F54E-93B6-42E9C1FBD529}"/>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D2F7CFB7-63FE-E547-836B-78A3E86C2CB7}"/>
                </a:ext>
              </a:extLst>
            </p:cNvPr>
            <p:cNvGrpSpPr/>
            <p:nvPr/>
          </p:nvGrpSpPr>
          <p:grpSpPr>
            <a:xfrm flipH="1">
              <a:off x="8705118" y="5235620"/>
              <a:ext cx="6843223" cy="457200"/>
              <a:chOff x="843452" y="4169190"/>
              <a:chExt cx="6843223" cy="455238"/>
            </a:xfrm>
          </p:grpSpPr>
          <p:cxnSp>
            <p:nvCxnSpPr>
              <p:cNvPr id="38" name="Straight Connector 37">
                <a:extLst>
                  <a:ext uri="{FF2B5EF4-FFF2-40B4-BE49-F238E27FC236}">
                    <a16:creationId xmlns:a16="http://schemas.microsoft.com/office/drawing/2014/main" id="{58BB34BA-10D6-A840-93BF-EDA46D8111BF}"/>
                  </a:ext>
                </a:extLst>
              </p:cNvPr>
              <p:cNvCxnSpPr>
                <a:cxnSpLocks/>
              </p:cNvCxnSpPr>
              <p:nvPr/>
            </p:nvCxnSpPr>
            <p:spPr>
              <a:xfrm>
                <a:off x="843452" y="4622026"/>
                <a:ext cx="628781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6E8FF5-2479-634A-8D44-576D29546640}"/>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3AA73CC-85BD-6349-BAF4-47D31985C71D}"/>
                </a:ext>
              </a:extLst>
            </p:cNvPr>
            <p:cNvGrpSpPr/>
            <p:nvPr/>
          </p:nvGrpSpPr>
          <p:grpSpPr>
            <a:xfrm flipH="1">
              <a:off x="3356344" y="459595"/>
              <a:ext cx="1777439" cy="950688"/>
              <a:chOff x="9000885" y="1980063"/>
              <a:chExt cx="854797" cy="455238"/>
            </a:xfrm>
          </p:grpSpPr>
          <p:cxnSp>
            <p:nvCxnSpPr>
              <p:cNvPr id="36" name="Straight Connector 35">
                <a:extLst>
                  <a:ext uri="{FF2B5EF4-FFF2-40B4-BE49-F238E27FC236}">
                    <a16:creationId xmlns:a16="http://schemas.microsoft.com/office/drawing/2014/main" id="{EAA0B885-F9A7-F54C-B0BD-19257C00BD4F}"/>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861DBB-43F3-484B-B481-3127D2343D71}"/>
                  </a:ext>
                </a:extLst>
              </p:cNvPr>
              <p:cNvCxnSpPr>
                <a:cxnSpLocks/>
              </p:cNvCxnSpPr>
              <p:nvPr/>
            </p:nvCxnSpPr>
            <p:spPr>
              <a:xfrm>
                <a:off x="9556292" y="1980063"/>
                <a:ext cx="299390"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2" name="Picture Placeholder 5">
            <a:extLst>
              <a:ext uri="{FF2B5EF4-FFF2-40B4-BE49-F238E27FC236}">
                <a16:creationId xmlns:a16="http://schemas.microsoft.com/office/drawing/2014/main" id="{D4F12A75-EF84-B046-9DA0-ABE13FCA810B}"/>
              </a:ext>
            </a:extLst>
          </p:cNvPr>
          <p:cNvSpPr>
            <a:spLocks noGrp="1"/>
          </p:cNvSpPr>
          <p:nvPr>
            <p:ph type="pic" sz="quarter" idx="13" hasCustomPrompt="1"/>
          </p:nvPr>
        </p:nvSpPr>
        <p:spPr>
          <a:xfrm>
            <a:off x="1674084" y="1194800"/>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360220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ing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rgbClr val="333F48"/>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911094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74924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CD72F6AD-78DB-0D48-AFBC-30211BE8DD78}"/>
              </a:ext>
            </a:extLst>
          </p:cNvPr>
          <p:cNvPicPr>
            <a:picLocks noChangeAspect="1"/>
          </p:cNvPicPr>
          <p:nvPr/>
        </p:nvPicPr>
        <p:blipFill>
          <a:blip r:embed="rId3"/>
          <a:stretch>
            <a:fillRect/>
          </a:stretch>
        </p:blipFill>
        <p:spPr>
          <a:xfrm>
            <a:off x="3941116" y="2522153"/>
            <a:ext cx="4309767" cy="1813693"/>
          </a:xfrm>
          <a:prstGeom prst="rect">
            <a:avLst/>
          </a:prstGeom>
        </p:spPr>
      </p:pic>
      <p:sp>
        <p:nvSpPr>
          <p:cNvPr id="6" name="Rectangle 5">
            <a:extLst>
              <a:ext uri="{FF2B5EF4-FFF2-40B4-BE49-F238E27FC236}">
                <a16:creationId xmlns:a16="http://schemas.microsoft.com/office/drawing/2014/main" id="{B709B542-BDC0-EE45-9342-95DF970DC2F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FE815B5C-EC6A-D147-BE0F-E8B2C2C9795D}"/>
              </a:ext>
            </a:extLst>
          </p:cNvPr>
          <p:cNvPicPr>
            <a:picLocks noChangeAspect="1"/>
          </p:cNvPicPr>
          <p:nvPr userDrawn="1"/>
        </p:nvPicPr>
        <p:blipFill>
          <a:blip r:embed="rId4"/>
          <a:stretch>
            <a:fillRect/>
          </a:stretch>
        </p:blipFill>
        <p:spPr>
          <a:xfrm>
            <a:off x="2403766" y="2945080"/>
            <a:ext cx="7384468" cy="710045"/>
          </a:xfrm>
          <a:prstGeom prst="rect">
            <a:avLst/>
          </a:prstGeom>
        </p:spPr>
      </p:pic>
    </p:spTree>
    <p:custDataLst>
      <p:tags r:id="rId1"/>
    </p:custDataLst>
    <p:extLst>
      <p:ext uri="{BB962C8B-B14F-4D97-AF65-F5344CB8AC3E}">
        <p14:creationId xmlns:p14="http://schemas.microsoft.com/office/powerpoint/2010/main" val="2751052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CWTSato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958263" y="6557400"/>
            <a:ext cx="2729899" cy="148200"/>
          </a:xfrm>
        </p:spPr>
        <p:txBody>
          <a:bodyPr/>
          <a:lstStyle>
            <a:lvl1pPr>
              <a:defRPr>
                <a:solidFill>
                  <a:srgbClr val="333F48"/>
                </a:solidFill>
              </a:defRPr>
            </a:lvl1pPr>
          </a:lstStyle>
          <a:p>
            <a:r>
              <a:rPr lang="en-US" dirty="0"/>
              <a:t>© 2022 CW Government Travel, Inc.                                                     </a:t>
            </a:r>
          </a:p>
        </p:txBody>
      </p:sp>
      <p:sp>
        <p:nvSpPr>
          <p:cNvPr id="4" name="Slide Number Placeholder 3"/>
          <p:cNvSpPr>
            <a:spLocks noGrp="1"/>
          </p:cNvSpPr>
          <p:nvPr>
            <p:ph type="sldNum" sz="quarter" idx="11"/>
          </p:nvPr>
        </p:nvSpPr>
        <p:spPr/>
        <p:txBody>
          <a:bodyPr/>
          <a:lstStyle/>
          <a:p>
            <a:fld id="{4C6B7127-9F77-471E-BA61-1540CB2C57B2}" type="slidenum">
              <a:rPr lang="en-US" noProof="0" smtClean="0"/>
              <a:pPr/>
              <a:t>‹#›</a:t>
            </a:fld>
            <a:endParaRPr lang="en-US" noProof="0" dirty="0"/>
          </a:p>
        </p:txBody>
      </p:sp>
      <p:pic>
        <p:nvPicPr>
          <p:cNvPr id="8" name="Picture 2" descr="cid:image005.jpg@01D2C36B.43F40BF0"/>
          <p:cNvPicPr>
            <a:picLocks noChangeAspect="1" noChangeArrowheads="1"/>
          </p:cNvPicPr>
          <p:nvPr userDrawn="1"/>
        </p:nvPicPr>
        <p:blipFill>
          <a:blip r:embed="rId3" cstate="print"/>
          <a:srcRect/>
          <a:stretch>
            <a:fillRect/>
          </a:stretch>
        </p:blipFill>
        <p:spPr bwMode="auto">
          <a:xfrm>
            <a:off x="885163" y="2514600"/>
            <a:ext cx="3728119" cy="1839424"/>
          </a:xfrm>
          <a:prstGeom prst="rect">
            <a:avLst/>
          </a:prstGeom>
          <a:noFill/>
          <a:ln w="9525">
            <a:noFill/>
            <a:miter lim="800000"/>
            <a:headEnd/>
            <a:tailEnd/>
          </a:ln>
        </p:spPr>
      </p:pic>
      <p:sp>
        <p:nvSpPr>
          <p:cNvPr id="9" name="Title 1"/>
          <p:cNvSpPr>
            <a:spLocks noGrp="1"/>
          </p:cNvSpPr>
          <p:nvPr>
            <p:ph type="title" hasCustomPrompt="1"/>
          </p:nvPr>
        </p:nvSpPr>
        <p:spPr>
          <a:xfrm>
            <a:off x="4868794" y="2514600"/>
            <a:ext cx="3674441" cy="1511300"/>
          </a:xfrm>
        </p:spPr>
        <p:txBody>
          <a:bodyPr anchor="ctr" anchorCtr="0"/>
          <a:lstStyle>
            <a:lvl1pPr>
              <a:lnSpc>
                <a:spcPct val="85000"/>
              </a:lnSpc>
              <a:defRPr sz="4000" b="1">
                <a:solidFill>
                  <a:srgbClr val="00467F"/>
                </a:solidFill>
              </a:defRPr>
            </a:lvl1pPr>
          </a:lstStyle>
          <a:p>
            <a:r>
              <a:rPr lang="en-US" dirty="0"/>
              <a:t>Click to edit course name</a:t>
            </a:r>
            <a:endParaRPr lang="en-GB" dirty="0"/>
          </a:p>
        </p:txBody>
      </p:sp>
    </p:spTree>
    <p:custDataLst>
      <p:tags r:id="rId1"/>
    </p:custDataLst>
    <p:extLst>
      <p:ext uri="{BB962C8B-B14F-4D97-AF65-F5344CB8AC3E}">
        <p14:creationId xmlns:p14="http://schemas.microsoft.com/office/powerpoint/2010/main" val="1150518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genda page - navy">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1"/>
                </a:solidFill>
              </a:defRPr>
            </a:lvl1pPr>
          </a:lstStyle>
          <a:p>
            <a:r>
              <a:rPr lang="en-US" dirty="0"/>
              <a:t>Agenda</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C6B7127-9F77-471E-BA61-1540CB2C57B2}" type="slidenum">
              <a:rPr lang="en-US" smtClean="0"/>
              <a:pPr/>
              <a:t>‹#›</a:t>
            </a:fld>
            <a:endParaRPr lang="en-US" dirty="0"/>
          </a:p>
        </p:txBody>
      </p:sp>
      <p:sp>
        <p:nvSpPr>
          <p:cNvPr id="12" name="Text Placeholder 7">
            <a:extLst>
              <a:ext uri="{FF2B5EF4-FFF2-40B4-BE49-F238E27FC236}">
                <a16:creationId xmlns:a16="http://schemas.microsoft.com/office/drawing/2014/main" id="{4D582CB4-19DB-0E44-81D6-2837095D109F}"/>
              </a:ext>
            </a:extLst>
          </p:cNvPr>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bg1"/>
                </a:solidFill>
              </a:defRPr>
            </a:lvl1pPr>
          </a:lstStyle>
          <a:p>
            <a:pPr lvl="0"/>
            <a:r>
              <a:rPr lang="en-US" noProof="0" dirty="0"/>
              <a:t>Add topics here</a:t>
            </a:r>
          </a:p>
        </p:txBody>
      </p:sp>
      <p:sp>
        <p:nvSpPr>
          <p:cNvPr id="9" name="Rectangle 8">
            <a:extLst>
              <a:ext uri="{FF2B5EF4-FFF2-40B4-BE49-F238E27FC236}">
                <a16:creationId xmlns:a16="http://schemas.microsoft.com/office/drawing/2014/main" id="{AFB0BB82-51FD-734D-817B-878EF2B623D0}"/>
              </a:ext>
            </a:extLst>
          </p:cNvPr>
          <p:cNvSpPr/>
          <p:nvPr userDrawn="1"/>
        </p:nvSpPr>
        <p:spPr>
          <a:xfrm>
            <a:off x="0" y="6210795"/>
            <a:ext cx="2814452" cy="64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pic>
        <p:nvPicPr>
          <p:cNvPr id="10" name="Picture 9">
            <a:extLst>
              <a:ext uri="{FF2B5EF4-FFF2-40B4-BE49-F238E27FC236}">
                <a16:creationId xmlns:a16="http://schemas.microsoft.com/office/drawing/2014/main" id="{8EFB4210-378E-0749-9F81-79C25405046E}"/>
              </a:ext>
            </a:extLst>
          </p:cNvPr>
          <p:cNvPicPr>
            <a:picLocks noChangeAspect="1"/>
          </p:cNvPicPr>
          <p:nvPr userDrawn="1"/>
        </p:nvPicPr>
        <p:blipFill>
          <a:blip r:embed="rId3"/>
          <a:stretch>
            <a:fillRect/>
          </a:stretch>
        </p:blipFill>
        <p:spPr>
          <a:xfrm>
            <a:off x="433367" y="6334939"/>
            <a:ext cx="2424287" cy="233104"/>
          </a:xfrm>
          <a:prstGeom prst="rect">
            <a:avLst/>
          </a:prstGeom>
        </p:spPr>
      </p:pic>
      <p:sp>
        <p:nvSpPr>
          <p:cNvPr id="11" name="Footer Placeholder 4">
            <a:extLst>
              <a:ext uri="{FF2B5EF4-FFF2-40B4-BE49-F238E27FC236}">
                <a16:creationId xmlns:a16="http://schemas.microsoft.com/office/drawing/2014/main" id="{F27A7EF4-D2CA-D94D-BFFB-AB6F1D8F165A}"/>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bg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829370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Objectiv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rgbClr val="333F48"/>
              </a:buClr>
              <a:defRPr sz="1600" b="1">
                <a:solidFill>
                  <a:srgbClr val="333F48"/>
                </a:solidFill>
              </a:defRPr>
            </a:lvl1pPr>
            <a:lvl2pPr>
              <a:buClr>
                <a:srgbClr val="333F48"/>
              </a:buClr>
              <a:defRPr sz="1600" b="1">
                <a:solidFill>
                  <a:srgbClr val="333F48"/>
                </a:solidFill>
              </a:defRPr>
            </a:lvl2pPr>
            <a:lvl3pPr>
              <a:buClr>
                <a:srgbClr val="333F48"/>
              </a:buClr>
              <a:defRPr sz="1600" b="1">
                <a:solidFill>
                  <a:srgbClr val="333F48"/>
                </a:solidFill>
              </a:defRPr>
            </a:lvl3pPr>
            <a:lvl4pPr>
              <a:buClr>
                <a:srgbClr val="333F48"/>
              </a:buClr>
              <a:defRPr sz="1600" b="1">
                <a:solidFill>
                  <a:srgbClr val="333F48"/>
                </a:solidFill>
              </a:defRPr>
            </a:lvl4pPr>
            <a:lvl5pPr>
              <a:buClr>
                <a:srgbClr val="333F48"/>
              </a:buClr>
              <a:defRPr sz="1600" b="1">
                <a:solidFill>
                  <a:srgbClr val="333F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104264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499994" y="483476"/>
            <a:ext cx="11188168" cy="843519"/>
          </a:xfrm>
        </p:spPr>
        <p:txBody>
          <a:bodyPr anchor="t" anchorCtr="0"/>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472802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4" y="649288"/>
            <a:ext cx="7006859" cy="5394325"/>
          </a:xfrm>
        </p:spPr>
        <p:txBody>
          <a:bodyPr/>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63CDBC67-4DFF-914C-8895-279418CB2F9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986452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Top - Image Bottom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99995" y="649357"/>
            <a:ext cx="11188168" cy="677638"/>
          </a:xfrm>
        </p:spPr>
        <p:txBody>
          <a:bodyPr anchor="t" anchorCtr="0"/>
          <a:lstStyle>
            <a:lvl1pPr>
              <a:defRPr>
                <a:solidFill>
                  <a:srgbClr val="00467F"/>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500001" y="1460811"/>
            <a:ext cx="11188769" cy="1891990"/>
          </a:xfrm>
        </p:spPr>
        <p:txBody>
          <a:bodyPr anchor="t" anchorCtr="0"/>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
        <p:nvSpPr>
          <p:cNvPr id="9" name="Content Placeholder 6"/>
          <p:cNvSpPr>
            <a:spLocks noGrp="1"/>
          </p:cNvSpPr>
          <p:nvPr>
            <p:ph sz="quarter" idx="14"/>
          </p:nvPr>
        </p:nvSpPr>
        <p:spPr>
          <a:xfrm>
            <a:off x="499995" y="3486617"/>
            <a:ext cx="11188168" cy="2414478"/>
          </a:xfrm>
        </p:spPr>
        <p:txBody>
          <a:bodyPr anchor="t" anchorCtr="0"/>
          <a:lstStyle>
            <a:lvl1pPr marL="0" indent="0">
              <a:buClr>
                <a:schemeClr val="accent4"/>
              </a:buClr>
              <a:buNone/>
              <a:defRPr sz="633"/>
            </a:lvl1pPr>
            <a:lvl2pPr>
              <a:defRPr sz="570"/>
            </a:lvl2pPr>
            <a:lvl3pPr>
              <a:defRPr sz="506"/>
            </a:lvl3pPr>
            <a:lvl4pPr>
              <a:defRPr sz="443"/>
            </a:lvl4pPr>
            <a:lvl5pPr>
              <a:defRPr sz="348"/>
            </a:lvl5pPr>
          </a:lstStyle>
          <a:p>
            <a:pPr lvl="0"/>
            <a:endParaRPr lang="en-GB" dirty="0"/>
          </a:p>
        </p:txBody>
      </p:sp>
    </p:spTree>
    <p:custDataLst>
      <p:tags r:id="rId1"/>
    </p:custDataLst>
    <p:extLst>
      <p:ext uri="{BB962C8B-B14F-4D97-AF65-F5344CB8AC3E}">
        <p14:creationId xmlns:p14="http://schemas.microsoft.com/office/powerpoint/2010/main" val="630673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t top - internal use only">
    <p:spTree>
      <p:nvGrpSpPr>
        <p:cNvPr id="1" name=""/>
        <p:cNvGrpSpPr/>
        <p:nvPr/>
      </p:nvGrpSpPr>
      <p:grpSpPr>
        <a:xfrm>
          <a:off x="0" y="0"/>
          <a:ext cx="0" cy="0"/>
          <a:chOff x="0" y="0"/>
          <a:chExt cx="0" cy="0"/>
        </a:xfrm>
      </p:grpSpPr>
      <p:sp>
        <p:nvSpPr>
          <p:cNvPr id="2" name="Title 1"/>
          <p:cNvSpPr>
            <a:spLocks noGrp="1"/>
          </p:cNvSpPr>
          <p:nvPr>
            <p:ph type="title"/>
          </p:nvPr>
        </p:nvSpPr>
        <p:spPr>
          <a:xfrm>
            <a:off x="499994" y="649357"/>
            <a:ext cx="11188168" cy="677638"/>
          </a:xfrm>
        </p:spPr>
        <p:txBody>
          <a:bodyPr anchor="t" anchorCtr="0"/>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2607396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ext Top - Image Bottom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99995" y="649357"/>
            <a:ext cx="11188168" cy="677638"/>
          </a:xfrm>
        </p:spPr>
        <p:txBody>
          <a:bodyPr anchor="t" anchorCtr="0"/>
          <a:lstStyle>
            <a:lvl1pPr>
              <a:defRPr>
                <a:solidFill>
                  <a:srgbClr val="00467F"/>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500001" y="1460811"/>
            <a:ext cx="11188769" cy="1891990"/>
          </a:xfrm>
        </p:spPr>
        <p:txBody>
          <a:bodyPr anchor="t" anchorCtr="0"/>
          <a:lstStyle>
            <a:lvl1pPr marL="0" indent="0">
              <a:buClr>
                <a:schemeClr val="accent4"/>
              </a:buClr>
              <a:buNone/>
              <a:defRPr sz="1600"/>
            </a:lvl1pPr>
            <a:lvl2pPr marL="266700" indent="0">
              <a:buNone/>
              <a:defRPr sz="1600"/>
            </a:lvl2pPr>
            <a:lvl3pPr marL="539750" indent="0">
              <a:buNone/>
              <a:defRPr sz="1600"/>
            </a:lvl3pPr>
            <a:lvl4pPr marL="806450" indent="0">
              <a:buNone/>
              <a:defRPr sz="1600"/>
            </a:lvl4pPr>
            <a:lvl5pPr marL="1079500" indent="0">
              <a:buNone/>
              <a:defRPr sz="1600"/>
            </a:lvl5pPr>
          </a:lstStyle>
          <a:p>
            <a:pPr lvl="0"/>
            <a:r>
              <a:rPr lang="en-US" dirty="0"/>
              <a:t>Click to edit Master text styles</a:t>
            </a:r>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
        <p:nvSpPr>
          <p:cNvPr id="9" name="Content Placeholder 6"/>
          <p:cNvSpPr>
            <a:spLocks noGrp="1"/>
          </p:cNvSpPr>
          <p:nvPr>
            <p:ph sz="quarter" idx="14"/>
          </p:nvPr>
        </p:nvSpPr>
        <p:spPr>
          <a:xfrm>
            <a:off x="499995" y="3486617"/>
            <a:ext cx="11188168" cy="2414478"/>
          </a:xfrm>
        </p:spPr>
        <p:txBody>
          <a:bodyPr anchor="t" anchorCtr="0"/>
          <a:lstStyle>
            <a:lvl1pPr marL="0" indent="0">
              <a:buClr>
                <a:schemeClr val="accent4"/>
              </a:buClr>
              <a:buNone/>
              <a:defRPr sz="633"/>
            </a:lvl1pPr>
            <a:lvl2pPr>
              <a:defRPr sz="570"/>
            </a:lvl2pPr>
            <a:lvl3pPr>
              <a:defRPr sz="506"/>
            </a:lvl3pPr>
            <a:lvl4pPr>
              <a:defRPr sz="443"/>
            </a:lvl4pPr>
            <a:lvl5pPr>
              <a:defRPr sz="348"/>
            </a:lvl5pPr>
          </a:lstStyle>
          <a:p>
            <a:pPr lvl="0"/>
            <a:endParaRPr lang="en-GB" dirty="0"/>
          </a:p>
        </p:txBody>
      </p:sp>
    </p:spTree>
    <p:custDataLst>
      <p:tags r:id="rId1"/>
    </p:custDataLst>
    <p:extLst>
      <p:ext uri="{BB962C8B-B14F-4D97-AF65-F5344CB8AC3E}">
        <p14:creationId xmlns:p14="http://schemas.microsoft.com/office/powerpoint/2010/main" val="3739701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with sub-title - white - grey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dirty="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sp>
        <p:nvSpPr>
          <p:cNvPr id="8" name="Footer Placeholder 4">
            <a:extLst>
              <a:ext uri="{FF2B5EF4-FFF2-40B4-BE49-F238E27FC236}">
                <a16:creationId xmlns:a16="http://schemas.microsoft.com/office/drawing/2014/main" id="{0BA0B825-8769-F941-8767-7033E396ACED}"/>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646440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esourc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1704532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Section heading - nav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bg1"/>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704574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Logo slide">
    <p:bg>
      <p:bgPr>
        <a:solidFill>
          <a:srgbClr val="0046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userDrawn="1"/>
        </p:nvSpPr>
        <p:spPr>
          <a:xfrm>
            <a:off x="0" y="0"/>
            <a:ext cx="12192000" cy="685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3000" dirty="0"/>
          </a:p>
        </p:txBody>
      </p:sp>
      <p:pic>
        <p:nvPicPr>
          <p:cNvPr id="3" name="Picture 2">
            <a:extLst>
              <a:ext uri="{FF2B5EF4-FFF2-40B4-BE49-F238E27FC236}">
                <a16:creationId xmlns:a16="http://schemas.microsoft.com/office/drawing/2014/main" id="{2CD99092-11C7-394D-A571-19EDD21B2414}"/>
              </a:ext>
            </a:extLst>
          </p:cNvPr>
          <p:cNvPicPr>
            <a:picLocks noChangeAspect="1"/>
          </p:cNvPicPr>
          <p:nvPr userDrawn="1"/>
        </p:nvPicPr>
        <p:blipFill>
          <a:blip r:embed="rId3"/>
          <a:stretch>
            <a:fillRect/>
          </a:stretch>
        </p:blipFill>
        <p:spPr>
          <a:xfrm>
            <a:off x="2403767" y="2945082"/>
            <a:ext cx="7384468" cy="710045"/>
          </a:xfrm>
          <a:prstGeom prst="rect">
            <a:avLst/>
          </a:prstGeom>
        </p:spPr>
      </p:pic>
    </p:spTree>
    <p:custDataLst>
      <p:tags r:id="rId1"/>
    </p:custDataLst>
    <p:extLst>
      <p:ext uri="{BB962C8B-B14F-4D97-AF65-F5344CB8AC3E}">
        <p14:creationId xmlns:p14="http://schemas.microsoft.com/office/powerpoint/2010/main" val="2192001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381000" y="384048"/>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4032886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271126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213293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8" name="Group 7">
            <a:extLst>
              <a:ext uri="{FF2B5EF4-FFF2-40B4-BE49-F238E27FC236}">
                <a16:creationId xmlns:a16="http://schemas.microsoft.com/office/drawing/2014/main" id="{B87C6881-D933-8A45-8B91-40DA51AF773B}"/>
              </a:ext>
            </a:extLst>
          </p:cNvPr>
          <p:cNvGrpSpPr/>
          <p:nvPr userDrawn="1"/>
        </p:nvGrpSpPr>
        <p:grpSpPr>
          <a:xfrm>
            <a:off x="457200" y="461016"/>
            <a:ext cx="578467" cy="486008"/>
            <a:chOff x="3234632" y="3036931"/>
            <a:chExt cx="536408" cy="450671"/>
          </a:xfrm>
          <a:solidFill>
            <a:schemeClr val="tx1"/>
          </a:solidFill>
        </p:grpSpPr>
        <p:sp>
          <p:nvSpPr>
            <p:cNvPr id="9" name="Freeform 8">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sz="700" dirty="0"/>
            </a:p>
          </p:txBody>
        </p:sp>
        <p:sp>
          <p:nvSpPr>
            <p:cNvPr id="10" name="Freeform 9">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Tree>
    <p:custDataLst>
      <p:tags r:id="rId1"/>
    </p:custDataLst>
    <p:extLst>
      <p:ext uri="{BB962C8B-B14F-4D97-AF65-F5344CB8AC3E}">
        <p14:creationId xmlns:p14="http://schemas.microsoft.com/office/powerpoint/2010/main" val="420155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441960" y="457200"/>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2800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6" name="Group 15">
            <a:extLst>
              <a:ext uri="{FF2B5EF4-FFF2-40B4-BE49-F238E27FC236}">
                <a16:creationId xmlns:a16="http://schemas.microsoft.com/office/drawing/2014/main" id="{44EF764C-1CE5-0944-940B-C7C78FC555B5}"/>
              </a:ext>
            </a:extLst>
          </p:cNvPr>
          <p:cNvGrpSpPr>
            <a:grpSpLocks noChangeAspect="1"/>
          </p:cNvGrpSpPr>
          <p:nvPr userDrawn="1"/>
        </p:nvGrpSpPr>
        <p:grpSpPr bwMode="auto">
          <a:xfrm>
            <a:off x="438912" y="457200"/>
            <a:ext cx="548640" cy="548640"/>
            <a:chOff x="1429" y="3280"/>
            <a:chExt cx="220" cy="215"/>
          </a:xfrm>
          <a:solidFill>
            <a:schemeClr val="tx1"/>
          </a:solidFill>
        </p:grpSpPr>
        <p:sp>
          <p:nvSpPr>
            <p:cNvPr id="17" name="Freeform 16">
              <a:extLst>
                <a:ext uri="{FF2B5EF4-FFF2-40B4-BE49-F238E27FC236}">
                  <a16:creationId xmlns:a16="http://schemas.microsoft.com/office/drawing/2014/main" id="{822D2835-D126-A04A-9988-5A4E5F7ABFE6}"/>
                </a:ext>
              </a:extLst>
            </p:cNvPr>
            <p:cNvSpPr>
              <a:spLocks noChangeArrowheads="1"/>
            </p:cNvSpPr>
            <p:nvPr userDrawn="1"/>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solidFill>
                  <a:schemeClr val="accent1"/>
                </a:solidFill>
              </a:endParaRPr>
            </a:p>
          </p:txBody>
        </p:sp>
        <p:sp>
          <p:nvSpPr>
            <p:cNvPr id="18" name="Freeform 17">
              <a:extLst>
                <a:ext uri="{FF2B5EF4-FFF2-40B4-BE49-F238E27FC236}">
                  <a16:creationId xmlns:a16="http://schemas.microsoft.com/office/drawing/2014/main" id="{6F256138-2DA9-4443-86B4-854236E50C84}"/>
                </a:ext>
              </a:extLst>
            </p:cNvPr>
            <p:cNvSpPr>
              <a:spLocks noChangeArrowheads="1"/>
            </p:cNvSpPr>
            <p:nvPr userDrawn="1"/>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9" name="Freeform 18">
              <a:extLst>
                <a:ext uri="{FF2B5EF4-FFF2-40B4-BE49-F238E27FC236}">
                  <a16:creationId xmlns:a16="http://schemas.microsoft.com/office/drawing/2014/main" id="{0F5A4EBC-9882-3C40-A8A2-504EA08C4857}"/>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CE816A8A-EE3F-6B43-9793-80D0E41FD046}"/>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01292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kumimoji="0" lang="en-US" sz="2800" b="1" i="0" u="none" strike="noStrike" kern="1200" cap="none" spc="0" normalizeH="0" baseline="0" noProof="0" dirty="0">
                <a:ln>
                  <a:noFill/>
                </a:ln>
                <a:solidFill>
                  <a:srgbClr val="333F48"/>
                </a:solidFill>
                <a:effectLst/>
                <a:uLnTx/>
                <a:uFillTx/>
                <a:latin typeface="+mn-lt"/>
                <a:ea typeface="+mn-ea"/>
                <a:cs typeface="+mn-cs"/>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024656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52"/>
          <a:stretch>
            <a:fillRect/>
          </a:stretch>
        </p:blipFill>
        <p:spPr>
          <a:xfrm>
            <a:off x="212035" y="6342439"/>
            <a:ext cx="2424287" cy="233105"/>
          </a:xfrm>
          <a:prstGeom prst="rect">
            <a:avLst/>
          </a:prstGeom>
        </p:spPr>
      </p:pic>
    </p:spTree>
    <p:custDataLst>
      <p:tags r:id="rId51"/>
    </p:custDataLst>
    <p:extLst>
      <p:ext uri="{BB962C8B-B14F-4D97-AF65-F5344CB8AC3E}">
        <p14:creationId xmlns:p14="http://schemas.microsoft.com/office/powerpoint/2010/main" val="2385319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905" r:id="rId5"/>
    <p:sldLayoutId id="2147483902" r:id="rId6"/>
    <p:sldLayoutId id="2147483903" r:id="rId7"/>
    <p:sldLayoutId id="2147483906" r:id="rId8"/>
    <p:sldLayoutId id="2147483857" r:id="rId9"/>
    <p:sldLayoutId id="2147483858" r:id="rId10"/>
    <p:sldLayoutId id="2147483859" r:id="rId11"/>
    <p:sldLayoutId id="2147483860" r:id="rId12"/>
    <p:sldLayoutId id="2147483862" r:id="rId13"/>
    <p:sldLayoutId id="2147483863" r:id="rId14"/>
    <p:sldLayoutId id="2147483864" r:id="rId15"/>
    <p:sldLayoutId id="2147483865" r:id="rId16"/>
    <p:sldLayoutId id="2147483866" r:id="rId17"/>
    <p:sldLayoutId id="2147483867" r:id="rId18"/>
    <p:sldLayoutId id="2147483868" r:id="rId19"/>
    <p:sldLayoutId id="2147483894"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904" r:id="rId30"/>
    <p:sldLayoutId id="2147483908" r:id="rId31"/>
    <p:sldLayoutId id="2147483878" r:id="rId32"/>
    <p:sldLayoutId id="2147483879" r:id="rId33"/>
    <p:sldLayoutId id="2147483881" r:id="rId34"/>
    <p:sldLayoutId id="2147483893" r:id="rId35"/>
    <p:sldLayoutId id="2147483882" r:id="rId36"/>
    <p:sldLayoutId id="2147483883" r:id="rId37"/>
    <p:sldLayoutId id="2147483884" r:id="rId38"/>
    <p:sldLayoutId id="2147483885" r:id="rId39"/>
    <p:sldLayoutId id="2147483886" r:id="rId40"/>
    <p:sldLayoutId id="2147483887" r:id="rId41"/>
    <p:sldLayoutId id="2147483888" r:id="rId42"/>
    <p:sldLayoutId id="2147483889" r:id="rId43"/>
    <p:sldLayoutId id="2147483890" r:id="rId44"/>
    <p:sldLayoutId id="2147483891" r:id="rId45"/>
    <p:sldLayoutId id="2147483898" r:id="rId46"/>
    <p:sldLayoutId id="2147483892" r:id="rId47"/>
    <p:sldLayoutId id="2147483900" r:id="rId48"/>
    <p:sldLayoutId id="2147483907" r:id="rId49"/>
  </p:sldLayoutIdLst>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9.xml"/><Relationship Id="rId1" Type="http://schemas.openxmlformats.org/officeDocument/2006/relationships/tags" Target="../tags/tag62.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152.xml"/><Relationship Id="rId4" Type="http://schemas.openxmlformats.org/officeDocument/2006/relationships/image" Target="../media/image89.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tags" Target="../tags/tag153.xml"/><Relationship Id="rId4" Type="http://schemas.openxmlformats.org/officeDocument/2006/relationships/image" Target="../media/image9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tags" Target="../tags/tag154.xml"/><Relationship Id="rId4" Type="http://schemas.openxmlformats.org/officeDocument/2006/relationships/image" Target="../media/image91.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tags" Target="../tags/tag156.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6.xml"/><Relationship Id="rId1" Type="http://schemas.openxmlformats.org/officeDocument/2006/relationships/tags" Target="../tags/tag15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tags" Target="../tags/tag15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tags" Target="../tags/tag159.xml"/><Relationship Id="rId4" Type="http://schemas.openxmlformats.org/officeDocument/2006/relationships/image" Target="../media/image9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xml"/><Relationship Id="rId1" Type="http://schemas.openxmlformats.org/officeDocument/2006/relationships/tags" Target="../tags/tag160.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8.xml"/><Relationship Id="rId1" Type="http://schemas.openxmlformats.org/officeDocument/2006/relationships/tags" Target="../tags/tag16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9.xml"/><Relationship Id="rId1" Type="http://schemas.openxmlformats.org/officeDocument/2006/relationships/tags" Target="../tags/tag63.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tags" Target="../tags/tag162.xml"/><Relationship Id="rId4" Type="http://schemas.openxmlformats.org/officeDocument/2006/relationships/image" Target="../media/image93.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tags" Target="../tags/tag163.xml"/><Relationship Id="rId4" Type="http://schemas.openxmlformats.org/officeDocument/2006/relationships/image" Target="../media/image94.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tags" Target="../tags/tag164.xml"/><Relationship Id="rId4" Type="http://schemas.openxmlformats.org/officeDocument/2006/relationships/image" Target="../media/image95.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tags" Target="../tags/tag165.xml"/><Relationship Id="rId4" Type="http://schemas.openxmlformats.org/officeDocument/2006/relationships/image" Target="../media/image96.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tags" Target="../tags/tag166.xml"/><Relationship Id="rId5" Type="http://schemas.openxmlformats.org/officeDocument/2006/relationships/image" Target="../media/image98.png"/><Relationship Id="rId4" Type="http://schemas.openxmlformats.org/officeDocument/2006/relationships/image" Target="../media/image97.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tags" Target="../tags/tag167.xml"/><Relationship Id="rId4" Type="http://schemas.openxmlformats.org/officeDocument/2006/relationships/image" Target="../media/image99.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tags" Target="../tags/tag168.xml"/><Relationship Id="rId4" Type="http://schemas.openxmlformats.org/officeDocument/2006/relationships/image" Target="../media/image100.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tags" Target="../tags/tag169.xml"/><Relationship Id="rId4" Type="http://schemas.openxmlformats.org/officeDocument/2006/relationships/image" Target="../media/image101.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tags" Target="../tags/tag170.xml"/><Relationship Id="rId4" Type="http://schemas.openxmlformats.org/officeDocument/2006/relationships/image" Target="../media/image102.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tags" Target="../tags/tag17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9.xml"/><Relationship Id="rId1" Type="http://schemas.openxmlformats.org/officeDocument/2006/relationships/tags" Target="../tags/tag64.xml"/><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tags" Target="../tags/tag172.xml"/><Relationship Id="rId4" Type="http://schemas.openxmlformats.org/officeDocument/2006/relationships/image" Target="../media/image103.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tags" Target="../tags/tag173.xml"/><Relationship Id="rId4" Type="http://schemas.openxmlformats.org/officeDocument/2006/relationships/image" Target="../media/image104.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46.xml"/><Relationship Id="rId1" Type="http://schemas.openxmlformats.org/officeDocument/2006/relationships/tags" Target="../tags/tag174.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5.xml"/><Relationship Id="rId1" Type="http://schemas.openxmlformats.org/officeDocument/2006/relationships/tags" Target="../tags/tag175.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8.xml"/><Relationship Id="rId1" Type="http://schemas.openxmlformats.org/officeDocument/2006/relationships/tags" Target="../tags/tag176.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tags" Target="../tags/tag177.xml"/><Relationship Id="rId4" Type="http://schemas.openxmlformats.org/officeDocument/2006/relationships/image" Target="../media/image105.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tags" Target="../tags/tag178.xml"/><Relationship Id="rId4" Type="http://schemas.openxmlformats.org/officeDocument/2006/relationships/image" Target="../media/image106.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tags" Target="../tags/tag179.xml"/><Relationship Id="rId4" Type="http://schemas.openxmlformats.org/officeDocument/2006/relationships/image" Target="../media/image107.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tags" Target="../tags/tag180.xml"/><Relationship Id="rId4" Type="http://schemas.openxmlformats.org/officeDocument/2006/relationships/image" Target="../media/image108.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tags" Target="../tags/tag181.xml"/><Relationship Id="rId4" Type="http://schemas.openxmlformats.org/officeDocument/2006/relationships/image" Target="../media/image10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9.xml"/><Relationship Id="rId1" Type="http://schemas.openxmlformats.org/officeDocument/2006/relationships/tags" Target="../tags/tag65.xml"/><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tags" Target="../tags/tag182.xml"/><Relationship Id="rId4" Type="http://schemas.openxmlformats.org/officeDocument/2006/relationships/image" Target="../media/image110.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tags" Target="../tags/tag183.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tags" Target="../tags/tag184.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46.xml"/><Relationship Id="rId1" Type="http://schemas.openxmlformats.org/officeDocument/2006/relationships/tags" Target="../tags/tag185.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31.xml"/><Relationship Id="rId1" Type="http://schemas.openxmlformats.org/officeDocument/2006/relationships/tags" Target="../tags/tag186.xml"/><Relationship Id="rId4" Type="http://schemas.openxmlformats.org/officeDocument/2006/relationships/image" Target="../media/image111.jp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31.xml"/><Relationship Id="rId1" Type="http://schemas.openxmlformats.org/officeDocument/2006/relationships/tags" Target="../tags/tag187.xml"/><Relationship Id="rId4" Type="http://schemas.openxmlformats.org/officeDocument/2006/relationships/image" Target="../media/image112.jp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31.xml"/><Relationship Id="rId1" Type="http://schemas.openxmlformats.org/officeDocument/2006/relationships/tags" Target="../tags/tag188.xml"/><Relationship Id="rId4" Type="http://schemas.openxmlformats.org/officeDocument/2006/relationships/image" Target="../media/image113.jp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5.xml"/><Relationship Id="rId1" Type="http://schemas.openxmlformats.org/officeDocument/2006/relationships/tags" Target="../tags/tag189.xml"/><Relationship Id="rId4" Type="http://schemas.openxmlformats.org/officeDocument/2006/relationships/hyperlink" Target="https://www.dcms.uscg.mil/ppc/travel/ets/" TargetMode="Externa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45.xml"/><Relationship Id="rId1" Type="http://schemas.openxmlformats.org/officeDocument/2006/relationships/tags" Target="../tags/tag190.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34.xml"/><Relationship Id="rId1" Type="http://schemas.openxmlformats.org/officeDocument/2006/relationships/tags" Target="../tags/tag19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66.xml"/><Relationship Id="rId4" Type="http://schemas.openxmlformats.org/officeDocument/2006/relationships/hyperlink" Target="https://www.dcms.uscg.mil/ppc/travel/ets/" TargetMode="Externa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47.xml"/><Relationship Id="rId1" Type="http://schemas.openxmlformats.org/officeDocument/2006/relationships/tags" Target="../tags/tag19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6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7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7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7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7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8.xml"/><Relationship Id="rId1" Type="http://schemas.openxmlformats.org/officeDocument/2006/relationships/tags" Target="../tags/tag7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8.xml"/><Relationship Id="rId1" Type="http://schemas.openxmlformats.org/officeDocument/2006/relationships/tags" Target="../tags/tag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6.xml"/><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7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78.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7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80.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5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6.xml"/><Relationship Id="rId1" Type="http://schemas.openxmlformats.org/officeDocument/2006/relationships/tags" Target="../tags/tag8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83.xml"/><Relationship Id="rId6" Type="http://schemas.openxmlformats.org/officeDocument/2006/relationships/image" Target="../media/image17.gif"/><Relationship Id="rId5" Type="http://schemas.openxmlformats.org/officeDocument/2006/relationships/image" Target="../media/image30.gif"/><Relationship Id="rId4" Type="http://schemas.openxmlformats.org/officeDocument/2006/relationships/image" Target="../media/image18.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84.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85.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86.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8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6.xml"/><Relationship Id="rId1" Type="http://schemas.openxmlformats.org/officeDocument/2006/relationships/tags" Target="../tags/tag8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89.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9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91.xml"/><Relationship Id="rId6" Type="http://schemas.openxmlformats.org/officeDocument/2006/relationships/image" Target="../media/image17.gif"/><Relationship Id="rId5" Type="http://schemas.openxmlformats.org/officeDocument/2006/relationships/image" Target="../media/image30.gif"/><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9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93.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94.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95.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96.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97.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98.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99.xml"/><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100.xml"/><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101.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ags" Target="../tags/tag5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10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103.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104.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105.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tags" Target="../tags/tag10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10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108.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109.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11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111.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8.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1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113.xml"/><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14.xml"/><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115.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tags" Target="../tags/tag116.xml"/><Relationship Id="rId5" Type="http://schemas.openxmlformats.org/officeDocument/2006/relationships/image" Target="../media/image64.png"/><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117.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5.xml"/><Relationship Id="rId1" Type="http://schemas.openxmlformats.org/officeDocument/2006/relationships/tags" Target="../tags/tag118.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5.xml"/><Relationship Id="rId1" Type="http://schemas.openxmlformats.org/officeDocument/2006/relationships/tags" Target="../tags/tag11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120.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9.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ags" Target="../tags/tag5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122.xml"/><Relationship Id="rId6" Type="http://schemas.openxmlformats.org/officeDocument/2006/relationships/image" Target="../media/image17.gif"/><Relationship Id="rId5" Type="http://schemas.openxmlformats.org/officeDocument/2006/relationships/image" Target="../media/image30.gif"/><Relationship Id="rId4" Type="http://schemas.openxmlformats.org/officeDocument/2006/relationships/image" Target="../media/image18.gi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ags" Target="../tags/tag123.xml"/><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6.xml"/><Relationship Id="rId1" Type="http://schemas.openxmlformats.org/officeDocument/2006/relationships/tags" Target="../tags/tag12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xml"/><Relationship Id="rId1" Type="http://schemas.openxmlformats.org/officeDocument/2006/relationships/tags" Target="../tags/tag127.xml"/><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128.xml"/><Relationship Id="rId4" Type="http://schemas.openxmlformats.org/officeDocument/2006/relationships/image" Target="../media/image72.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xml"/><Relationship Id="rId1" Type="http://schemas.openxmlformats.org/officeDocument/2006/relationships/tags" Target="../tags/tag129.xml"/><Relationship Id="rId4" Type="http://schemas.openxmlformats.org/officeDocument/2006/relationships/image" Target="../media/image73.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xml"/><Relationship Id="rId1" Type="http://schemas.openxmlformats.org/officeDocument/2006/relationships/tags" Target="../tags/tag130.xml"/><Relationship Id="rId4" Type="http://schemas.openxmlformats.org/officeDocument/2006/relationships/image" Target="../media/image74.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5.xml"/><Relationship Id="rId1" Type="http://schemas.openxmlformats.org/officeDocument/2006/relationships/tags" Target="../tags/tag131.xml"/><Relationship Id="rId4" Type="http://schemas.openxmlformats.org/officeDocument/2006/relationships/image" Target="../media/image7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9.xml"/><Relationship Id="rId1" Type="http://schemas.openxmlformats.org/officeDocument/2006/relationships/tags" Target="../tags/tag60.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5.xml"/><Relationship Id="rId1" Type="http://schemas.openxmlformats.org/officeDocument/2006/relationships/tags" Target="../tags/tag132.xml"/><Relationship Id="rId4" Type="http://schemas.openxmlformats.org/officeDocument/2006/relationships/image" Target="../media/image76.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6.xml"/><Relationship Id="rId1" Type="http://schemas.openxmlformats.org/officeDocument/2006/relationships/tags" Target="../tags/tag13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5.xml"/><Relationship Id="rId1" Type="http://schemas.openxmlformats.org/officeDocument/2006/relationships/tags" Target="../tags/tag13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5.xml"/><Relationship Id="rId1" Type="http://schemas.openxmlformats.org/officeDocument/2006/relationships/tags" Target="../tags/tag13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8.xml"/><Relationship Id="rId1" Type="http://schemas.openxmlformats.org/officeDocument/2006/relationships/tags" Target="../tags/tag13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tags" Target="../tags/tag137.xml"/><Relationship Id="rId4" Type="http://schemas.openxmlformats.org/officeDocument/2006/relationships/image" Target="../media/image77.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tags" Target="../tags/tag138.xml"/><Relationship Id="rId4" Type="http://schemas.openxmlformats.org/officeDocument/2006/relationships/image" Target="../media/image78.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tags" Target="../tags/tag139.xml"/><Relationship Id="rId4" Type="http://schemas.openxmlformats.org/officeDocument/2006/relationships/image" Target="../media/image79.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tags" Target="../tags/tag140.xml"/><Relationship Id="rId4" Type="http://schemas.openxmlformats.org/officeDocument/2006/relationships/image" Target="../media/image80.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tags" Target="../tags/tag141.xml"/><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9.xml"/><Relationship Id="rId1" Type="http://schemas.openxmlformats.org/officeDocument/2006/relationships/tags" Target="../tags/tag61.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tags" Target="../tags/tag142.xml"/><Relationship Id="rId4" Type="http://schemas.openxmlformats.org/officeDocument/2006/relationships/image" Target="../media/image8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tags" Target="../tags/tag143.xml"/><Relationship Id="rId4" Type="http://schemas.openxmlformats.org/officeDocument/2006/relationships/image" Target="../media/image83.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46.xml"/><Relationship Id="rId1" Type="http://schemas.openxmlformats.org/officeDocument/2006/relationships/tags" Target="../tags/tag144.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5.xml"/><Relationship Id="rId1" Type="http://schemas.openxmlformats.org/officeDocument/2006/relationships/tags" Target="../tags/tag145.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8.xml"/><Relationship Id="rId1" Type="http://schemas.openxmlformats.org/officeDocument/2006/relationships/tags" Target="../tags/tag14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tags" Target="../tags/tag147.xml"/><Relationship Id="rId4" Type="http://schemas.openxmlformats.org/officeDocument/2006/relationships/image" Target="../media/image84.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tags" Target="../tags/tag148.xml"/><Relationship Id="rId4" Type="http://schemas.openxmlformats.org/officeDocument/2006/relationships/image" Target="../media/image85.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ags" Target="../tags/tag149.xml"/><Relationship Id="rId4" Type="http://schemas.openxmlformats.org/officeDocument/2006/relationships/image" Target="../media/image86.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tags" Target="../tags/tag150.xml"/><Relationship Id="rId4" Type="http://schemas.openxmlformats.org/officeDocument/2006/relationships/image" Target="../media/image87.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tags" Target="../tags/tag151.xml"/><Relationship Id="rId4"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0400" y="2725398"/>
            <a:ext cx="4971181" cy="1375782"/>
          </a:xfrm>
        </p:spPr>
        <p:txBody>
          <a:bodyPr/>
          <a:lstStyle/>
          <a:p>
            <a:r>
              <a:rPr lang="en-US" sz="4800" dirty="0"/>
              <a:t>Approving Official</a:t>
            </a:r>
            <a:endParaRPr lang="en-US" sz="2000" i="1" dirty="0"/>
          </a:p>
        </p:txBody>
      </p:sp>
      <p:sp>
        <p:nvSpPr>
          <p:cNvPr id="2" name="Footer Placeholder 1"/>
          <p:cNvSpPr>
            <a:spLocks noGrp="1"/>
          </p:cNvSpPr>
          <p:nvPr>
            <p:ph type="ftr" sz="quarter" idx="11"/>
          </p:nvPr>
        </p:nvSpPr>
        <p:spPr/>
        <p:txBody>
          <a:bodyPr/>
          <a:lstStyle/>
          <a:p>
            <a:r>
              <a:rPr lang="en-US" dirty="0"/>
              <a:t>© 2022 CW Government Travel, Inc.                                                     </a:t>
            </a:r>
          </a:p>
        </p:txBody>
      </p:sp>
      <p:sp>
        <p:nvSpPr>
          <p:cNvPr id="6" name="Text Placeholder 6"/>
          <p:cNvSpPr>
            <a:spLocks noGrp="1"/>
          </p:cNvSpPr>
          <p:nvPr/>
        </p:nvSpPr>
        <p:spPr>
          <a:xfrm>
            <a:off x="5791200" y="3816035"/>
            <a:ext cx="6337579" cy="633574"/>
          </a:xfrm>
          <a:prstGeom prst="rect">
            <a:avLst/>
          </a:prstGeom>
          <a:effectLst/>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2800" b="1" dirty="0"/>
              <a:t>United States Coast Guard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641" y="2376969"/>
            <a:ext cx="2072640" cy="2072640"/>
          </a:xfrm>
          <a:prstGeom prst="rect">
            <a:avLst/>
          </a:prstGeom>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8400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Password Maintenance</a:t>
            </a:r>
            <a:br>
              <a:rPr lang="en-US" dirty="0"/>
            </a:br>
            <a:r>
              <a:rPr lang="en-US" sz="2400" dirty="0">
                <a:solidFill>
                  <a:srgbClr val="7F7F7F"/>
                </a:solidFill>
              </a:rPr>
              <a:t>Creating Password &amp; Security Questions</a:t>
            </a:r>
          </a:p>
        </p:txBody>
      </p:sp>
      <p:sp>
        <p:nvSpPr>
          <p:cNvPr id="9" name="Footer Placeholder 7"/>
          <p:cNvSpPr>
            <a:spLocks noGrp="1"/>
          </p:cNvSpPr>
          <p:nvPr>
            <p:ph type="ftr" sz="quarter" idx="11"/>
          </p:nvPr>
        </p:nvSpPr>
        <p:spPr/>
        <p:txBody>
          <a:bodyPr/>
          <a:lstStyle/>
          <a:p>
            <a:r>
              <a:rPr lang="en-US" dirty="0"/>
              <a:t>© 2022 CW Government Travel, Inc.                                                     </a:t>
            </a:r>
          </a:p>
        </p:txBody>
      </p:sp>
      <p:pic>
        <p:nvPicPr>
          <p:cNvPr id="6" name="Picture 5" descr="Password Maintenance - Edit Password Information" title="Password Maintenance - Edit Password Inform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1" y="1510670"/>
            <a:ext cx="7924800" cy="475797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8415655"/>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Reviewing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1037307" y="1460500"/>
            <a:ext cx="10114211"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004433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Approve and Confirm</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2220414" y="1460500"/>
            <a:ext cx="774799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035171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Returning for Revisions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2547957" y="1460500"/>
            <a:ext cx="7092912"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499914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Approving Open and Group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2" cy="4583376"/>
            <a:chOff x="1008972" y="1539842"/>
            <a:chExt cx="10154004" cy="5254470"/>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48512" y="1815983"/>
                  <a:ext cx="4603928" cy="1417476"/>
                </a:xfrm>
                <a:prstGeom prst="rect">
                  <a:avLst/>
                </a:prstGeom>
                <a:noFill/>
              </p:spPr>
              <p:txBody>
                <a:bodyPr wrap="square" lIns="0" tIns="0" rIns="0" bIns="0" rtlCol="0" anchor="ctr">
                  <a:noAutofit/>
                </a:bodyPr>
                <a:lstStyle/>
                <a:p>
                  <a:r>
                    <a:rPr lang="en-US" b="1" dirty="0">
                      <a:solidFill>
                        <a:schemeClr val="bg1"/>
                      </a:solidFill>
                    </a:rPr>
                    <a:t>How can Open Authorizations be identified on the My Approvals page?</a:t>
                  </a: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4" name="Group 23"/>
            <p:cNvGrpSpPr/>
            <p:nvPr/>
          </p:nvGrpSpPr>
          <p:grpSpPr>
            <a:xfrm>
              <a:off x="1029025" y="4246354"/>
              <a:ext cx="10133951" cy="1194704"/>
              <a:chOff x="1143000" y="1539842"/>
              <a:chExt cx="10133951"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532651" y="1539842"/>
                <a:ext cx="4744300" cy="1177395"/>
              </a:xfrm>
              <a:prstGeom prst="rect">
                <a:avLst/>
              </a:prstGeom>
              <a:noFill/>
            </p:spPr>
            <p:txBody>
              <a:bodyPr wrap="square" lIns="0" tIns="0" rIns="0" bIns="0" rtlCol="0" anchor="ctr">
                <a:noAutofit/>
              </a:bodyPr>
              <a:lstStyle/>
              <a:p>
                <a:r>
                  <a:rPr lang="en-US" b="1" dirty="0">
                    <a:solidFill>
                      <a:schemeClr val="bg1"/>
                    </a:solidFill>
                  </a:rPr>
                  <a:t>.</a:t>
                </a:r>
              </a:p>
            </p:txBody>
          </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68872" y="1815983"/>
                  <a:ext cx="4509597" cy="1417476"/>
                </a:xfrm>
                <a:prstGeom prst="rect">
                  <a:avLst/>
                </a:prstGeom>
                <a:noFill/>
              </p:spPr>
              <p:txBody>
                <a:bodyPr wrap="square" lIns="0" tIns="0" rIns="0" bIns="0" rtlCol="0" anchor="ctr">
                  <a:noAutofit/>
                </a:bodyPr>
                <a:lstStyle/>
                <a:p>
                  <a:r>
                    <a:rPr lang="en-US" sz="1600" b="1" dirty="0">
                      <a:solidFill>
                        <a:schemeClr val="bg1"/>
                      </a:solidFill>
                    </a:rPr>
                    <a:t>The Funds Approver or AO will not need to approve OAs in E2 if they were created in the Direct Access system.  True or False ?</a:t>
                  </a:r>
                </a:p>
              </p:txBody>
            </p:sp>
          </p:grpSp>
          <p:sp>
            <p:nvSpPr>
              <p:cNvPr id="35" name="TextBox 34"/>
              <p:cNvSpPr txBox="1"/>
              <p:nvPr/>
            </p:nvSpPr>
            <p:spPr>
              <a:xfrm>
                <a:off x="6552702" y="1539842"/>
                <a:ext cx="4724247" cy="1177396"/>
              </a:xfrm>
              <a:prstGeom prst="rect">
                <a:avLst/>
              </a:prstGeom>
              <a:noFill/>
            </p:spPr>
            <p:txBody>
              <a:bodyPr wrap="square" lIns="0" tIns="0" rIns="0" bIns="0" rtlCol="0" anchor="ctr">
                <a:noAutofit/>
              </a:bodyPr>
              <a:lstStyle/>
              <a:p>
                <a:r>
                  <a:rPr lang="en-US" b="1" dirty="0">
                    <a:solidFill>
                      <a:schemeClr val="bg1"/>
                    </a:solidFill>
                  </a:rPr>
                  <a:t>.</a:t>
                </a:r>
              </a:p>
            </p:txBody>
          </p:sp>
        </p:grpSp>
      </p:grpSp>
      <p:sp>
        <p:nvSpPr>
          <p:cNvPr id="10" name="Rectangle 9"/>
          <p:cNvSpPr/>
          <p:nvPr/>
        </p:nvSpPr>
        <p:spPr>
          <a:xfrm>
            <a:off x="639918" y="1726125"/>
            <a:ext cx="4995386" cy="923330"/>
          </a:xfrm>
          <a:prstGeom prst="rect">
            <a:avLst/>
          </a:prstGeom>
        </p:spPr>
        <p:txBody>
          <a:bodyPr wrap="square">
            <a:spAutoFit/>
          </a:bodyPr>
          <a:lstStyle/>
          <a:p>
            <a:r>
              <a:rPr lang="en-US" b="1" dirty="0">
                <a:solidFill>
                  <a:schemeClr val="bg1"/>
                </a:solidFill>
              </a:rPr>
              <a:t>Once an open authorization is approved, the traveler can begin creating individual trips under the OA. True or False?</a:t>
            </a:r>
          </a:p>
        </p:txBody>
      </p:sp>
      <p:sp>
        <p:nvSpPr>
          <p:cNvPr id="38" name="TextBox 37"/>
          <p:cNvSpPr txBox="1"/>
          <p:nvPr/>
        </p:nvSpPr>
        <p:spPr>
          <a:xfrm>
            <a:off x="731406" y="4033996"/>
            <a:ext cx="5013738" cy="1027020"/>
          </a:xfrm>
          <a:prstGeom prst="rect">
            <a:avLst/>
          </a:prstGeom>
          <a:noFill/>
        </p:spPr>
        <p:txBody>
          <a:bodyPr wrap="square" lIns="0" tIns="0" rIns="0" bIns="0" rtlCol="0" anchor="ctr">
            <a:noAutofit/>
          </a:bodyPr>
          <a:lstStyle/>
          <a:p>
            <a:r>
              <a:rPr lang="en-US" b="1" dirty="0">
                <a:solidFill>
                  <a:schemeClr val="bg1"/>
                </a:solidFill>
              </a:rPr>
              <a:t>Once an OA or GA is approved, does an approver need to approve the trips created</a:t>
            </a:r>
          </a:p>
          <a:p>
            <a:r>
              <a:rPr lang="en-US" b="1" dirty="0">
                <a:solidFill>
                  <a:schemeClr val="bg1"/>
                </a:solidFill>
              </a:rPr>
              <a:t>under the OA or GA?</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787225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Approving Open and Group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True</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48512" y="1815983"/>
                  <a:ext cx="4603928" cy="1417476"/>
                </a:xfrm>
                <a:prstGeom prst="rect">
                  <a:avLst/>
                </a:prstGeom>
                <a:noFill/>
              </p:spPr>
              <p:txBody>
                <a:bodyPr wrap="square" lIns="0" tIns="0" rIns="0" bIns="0" rtlCol="0" anchor="ctr">
                  <a:noAutofit/>
                </a:bodyPr>
                <a:lstStyle/>
                <a:p>
                  <a:r>
                    <a:rPr lang="en-US" b="1" dirty="0">
                      <a:solidFill>
                        <a:schemeClr val="bg1"/>
                      </a:solidFill>
                    </a:rPr>
                    <a:t>How can Open Authorizations be identified on the My Approvals page?</a:t>
                  </a: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The trip ID will have OA before it.</a:t>
                  </a:r>
                </a:p>
              </p:txBody>
            </p:sp>
          </p:grpSp>
        </p:grpSp>
        <p:grpSp>
          <p:nvGrpSpPr>
            <p:cNvPr id="24" name="Group 23"/>
            <p:cNvGrpSpPr/>
            <p:nvPr/>
          </p:nvGrpSpPr>
          <p:grpSpPr>
            <a:xfrm>
              <a:off x="1029025" y="4246354"/>
              <a:ext cx="10133950" cy="1194704"/>
              <a:chOff x="1143000" y="1539842"/>
              <a:chExt cx="10133950"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Only if the individual trips do not adhere to the parameters of the OA or GA.</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68872" y="1815983"/>
                  <a:ext cx="4509597" cy="1417476"/>
                </a:xfrm>
                <a:prstGeom prst="rect">
                  <a:avLst/>
                </a:prstGeom>
                <a:noFill/>
              </p:spPr>
              <p:txBody>
                <a:bodyPr wrap="square" lIns="0" tIns="0" rIns="0" bIns="0" rtlCol="0" anchor="ctr">
                  <a:noAutofit/>
                </a:bodyPr>
                <a:lstStyle/>
                <a:p>
                  <a:r>
                    <a:rPr lang="en-US" sz="1600" b="1" dirty="0">
                      <a:solidFill>
                        <a:schemeClr val="bg1"/>
                      </a:solidFill>
                    </a:rPr>
                    <a:t>The Funds Approver or AO will not need to approve OAs in E2 if they were created in the Direct Access system.  True or False ?</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True. Approvers will only need to approve travel documents in E2 if they were created in E2.</a:t>
                  </a:r>
                </a:p>
              </p:txBody>
            </p:sp>
          </p:grpSp>
        </p:grpSp>
      </p:grpSp>
      <p:sp>
        <p:nvSpPr>
          <p:cNvPr id="10" name="Rectangle 9"/>
          <p:cNvSpPr/>
          <p:nvPr/>
        </p:nvSpPr>
        <p:spPr>
          <a:xfrm>
            <a:off x="639918" y="1726125"/>
            <a:ext cx="4995386" cy="923330"/>
          </a:xfrm>
          <a:prstGeom prst="rect">
            <a:avLst/>
          </a:prstGeom>
        </p:spPr>
        <p:txBody>
          <a:bodyPr wrap="square">
            <a:spAutoFit/>
          </a:bodyPr>
          <a:lstStyle/>
          <a:p>
            <a:r>
              <a:rPr lang="en-US" b="1" dirty="0">
                <a:solidFill>
                  <a:schemeClr val="bg1"/>
                </a:solidFill>
              </a:rPr>
              <a:t>Once an open authorization is approved, the traveler can begin creating individual trips under the OA. True or False?</a:t>
            </a:r>
          </a:p>
        </p:txBody>
      </p:sp>
      <p:sp>
        <p:nvSpPr>
          <p:cNvPr id="38" name="TextBox 37"/>
          <p:cNvSpPr txBox="1"/>
          <p:nvPr/>
        </p:nvSpPr>
        <p:spPr>
          <a:xfrm>
            <a:off x="731406" y="4033996"/>
            <a:ext cx="5013738" cy="1027020"/>
          </a:xfrm>
          <a:prstGeom prst="rect">
            <a:avLst/>
          </a:prstGeom>
          <a:noFill/>
        </p:spPr>
        <p:txBody>
          <a:bodyPr wrap="square" lIns="0" tIns="0" rIns="0" bIns="0" rtlCol="0" anchor="ctr">
            <a:noAutofit/>
          </a:bodyPr>
          <a:lstStyle/>
          <a:p>
            <a:r>
              <a:rPr lang="en-US" b="1" dirty="0">
                <a:solidFill>
                  <a:schemeClr val="bg1"/>
                </a:solidFill>
              </a:rPr>
              <a:t>Once an OA or GA is approved, does an approver need to approve the trips created</a:t>
            </a:r>
          </a:p>
          <a:p>
            <a:r>
              <a:rPr lang="en-US" b="1" dirty="0">
                <a:solidFill>
                  <a:schemeClr val="bg1"/>
                </a:solidFill>
              </a:rPr>
              <a:t>under the OA or GA?</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860049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Voucher</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104</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619598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Vouchers</a:t>
            </a:r>
          </a:p>
        </p:txBody>
      </p:sp>
      <p:sp>
        <p:nvSpPr>
          <p:cNvPr id="5" name="Footer Placeholder 4"/>
          <p:cNvSpPr>
            <a:spLocks noGrp="1"/>
          </p:cNvSpPr>
          <p:nvPr>
            <p:ph type="ftr" sz="quarter" idx="11"/>
          </p:nvPr>
        </p:nvSpPr>
        <p:spPr/>
        <p:txBody>
          <a:bodyPr/>
          <a:lstStyle/>
          <a:p>
            <a:r>
              <a:rPr lang="en-US" dirty="0"/>
              <a:t>© 2022 CW Government Travel, Inc.                                                     </a:t>
            </a:r>
          </a:p>
        </p:txBody>
      </p:sp>
      <p:grpSp>
        <p:nvGrpSpPr>
          <p:cNvPr id="4" name="Group 3"/>
          <p:cNvGrpSpPr/>
          <p:nvPr/>
        </p:nvGrpSpPr>
        <p:grpSpPr>
          <a:xfrm>
            <a:off x="2042049" y="1700757"/>
            <a:ext cx="8107902" cy="4343126"/>
            <a:chOff x="3352163" y="1700757"/>
            <a:chExt cx="8107902" cy="4343126"/>
          </a:xfrm>
        </p:grpSpPr>
        <p:grpSp>
          <p:nvGrpSpPr>
            <p:cNvPr id="11" name="Group 10"/>
            <p:cNvGrpSpPr/>
            <p:nvPr/>
          </p:nvGrpSpPr>
          <p:grpSpPr>
            <a:xfrm>
              <a:off x="3352163" y="1706949"/>
              <a:ext cx="2468880" cy="4336934"/>
              <a:chOff x="8166609" y="1901915"/>
              <a:chExt cx="3628541" cy="4271258"/>
            </a:xfrm>
          </p:grpSpPr>
          <p:sp>
            <p:nvSpPr>
              <p:cNvPr id="12" name="Rounded Rectangle 11"/>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3" name="TextBox 13"/>
              <p:cNvSpPr txBox="1"/>
              <p:nvPr/>
            </p:nvSpPr>
            <p:spPr>
              <a:xfrm>
                <a:off x="8410268" y="1901915"/>
                <a:ext cx="31412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a:ea typeface="+mn-ea"/>
                    <a:cs typeface="+mn-cs"/>
                  </a:rPr>
                  <a:t>Incremental</a:t>
                </a:r>
              </a:p>
            </p:txBody>
          </p:sp>
          <p:sp>
            <p:nvSpPr>
              <p:cNvPr id="14" name="TextBox 14"/>
              <p:cNvSpPr txBox="1"/>
              <p:nvPr/>
            </p:nvSpPr>
            <p:spPr>
              <a:xfrm>
                <a:off x="8315328" y="2414538"/>
                <a:ext cx="3479822" cy="37586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This voucher type is typically used for long term trips where traveler request reimbursement every 30 days.</a:t>
                </a:r>
              </a:p>
              <a:p>
                <a:endParaRPr lang="en-US" sz="1600" dirty="0"/>
              </a:p>
              <a:p>
                <a:r>
                  <a:rPr lang="en-US" sz="1600" dirty="0"/>
                  <a:t>A reimbursement request for expenses the traveler has incurred, and when the traveler will file voucher(s) for additional expenses later.</a:t>
                </a:r>
              </a:p>
              <a:p>
                <a:endParaRPr lang="en-US" dirty="0"/>
              </a:p>
            </p:txBody>
          </p:sp>
        </p:grpSp>
        <p:grpSp>
          <p:nvGrpSpPr>
            <p:cNvPr id="15" name="Group 14"/>
            <p:cNvGrpSpPr/>
            <p:nvPr/>
          </p:nvGrpSpPr>
          <p:grpSpPr>
            <a:xfrm>
              <a:off x="6171674" y="1706949"/>
              <a:ext cx="2468880" cy="4210108"/>
              <a:chOff x="8166609" y="1939978"/>
              <a:chExt cx="3628541" cy="4108290"/>
            </a:xfrm>
          </p:grpSpPr>
          <p:sp>
            <p:nvSpPr>
              <p:cNvPr id="16" name="Rounded Rectangle 15"/>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extBox 13"/>
              <p:cNvSpPr txBox="1"/>
              <p:nvPr/>
            </p:nvSpPr>
            <p:spPr>
              <a:xfrm>
                <a:off x="8410267" y="1939978"/>
                <a:ext cx="3141218" cy="4505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a:rPr>
                  <a:t>Final</a:t>
                </a:r>
                <a:endParaRPr kumimoji="0" lang="en-US" sz="2400" b="1" i="0" u="none" strike="noStrike" kern="1200" cap="none" spc="0" normalizeH="0" baseline="0" noProof="0" dirty="0">
                  <a:ln>
                    <a:noFill/>
                  </a:ln>
                  <a:solidFill>
                    <a:schemeClr val="accent1"/>
                  </a:solidFill>
                  <a:effectLst/>
                  <a:uLnTx/>
                  <a:uFillTx/>
                  <a:latin typeface="Arial"/>
                </a:endParaRPr>
              </a:p>
            </p:txBody>
          </p:sp>
          <p:sp>
            <p:nvSpPr>
              <p:cNvPr id="18" name="TextBox 14"/>
              <p:cNvSpPr txBox="1"/>
              <p:nvPr/>
            </p:nvSpPr>
            <p:spPr>
              <a:xfrm>
                <a:off x="8240968" y="2539651"/>
                <a:ext cx="3479822" cy="30633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reimbursement request when the traveler has completed the trip and do not expect to file another voucher for the trip.  </a:t>
                </a:r>
              </a:p>
              <a:p>
                <a:endParaRPr lang="en-US" dirty="0"/>
              </a:p>
              <a:p>
                <a:r>
                  <a:rPr lang="en-US" dirty="0"/>
                  <a:t>Every trip must have, at minimum, a final voucher. </a:t>
                </a:r>
              </a:p>
            </p:txBody>
          </p:sp>
        </p:grpSp>
        <p:grpSp>
          <p:nvGrpSpPr>
            <p:cNvPr id="19" name="Group 18"/>
            <p:cNvGrpSpPr/>
            <p:nvPr/>
          </p:nvGrpSpPr>
          <p:grpSpPr>
            <a:xfrm>
              <a:off x="8991185" y="1700757"/>
              <a:ext cx="2468880" cy="4168716"/>
              <a:chOff x="8166609" y="1942680"/>
              <a:chExt cx="3628541" cy="4105588"/>
            </a:xfrm>
          </p:grpSpPr>
          <p:sp>
            <p:nvSpPr>
              <p:cNvPr id="20" name="Rounded Rectangle 19"/>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21" name="TextBox 13"/>
              <p:cNvSpPr txBox="1"/>
              <p:nvPr/>
            </p:nvSpPr>
            <p:spPr>
              <a:xfrm>
                <a:off x="8240969" y="1942680"/>
                <a:ext cx="33105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a:rPr>
                  <a:t>Supplemental</a:t>
                </a:r>
                <a:endParaRPr kumimoji="0" lang="en-US" sz="2000" b="1" i="0" u="none" strike="noStrike" kern="1200" cap="none" spc="0" normalizeH="0" baseline="0" noProof="0" dirty="0">
                  <a:ln>
                    <a:noFill/>
                  </a:ln>
                  <a:solidFill>
                    <a:schemeClr val="accent1"/>
                  </a:solidFill>
                  <a:effectLst/>
                  <a:uLnTx/>
                  <a:uFillTx/>
                  <a:latin typeface="Arial"/>
                </a:endParaRPr>
              </a:p>
            </p:txBody>
          </p:sp>
          <p:sp>
            <p:nvSpPr>
              <p:cNvPr id="22" name="TextBox 14"/>
              <p:cNvSpPr txBox="1"/>
              <p:nvPr/>
            </p:nvSpPr>
            <p:spPr>
              <a:xfrm>
                <a:off x="8240968" y="2539651"/>
                <a:ext cx="3479822" cy="20005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reimbursement request for additional travel expense reimbursement </a:t>
                </a:r>
                <a:r>
                  <a:rPr lang="en-US" b="1" dirty="0"/>
                  <a:t>after </a:t>
                </a:r>
                <a:r>
                  <a:rPr lang="en-US" dirty="0"/>
                  <a:t>a final voucher for the trip has been fully approved.</a:t>
                </a:r>
              </a:p>
            </p:txBody>
          </p:sp>
        </p:grpSp>
      </p:grpSp>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013282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Voucher Workflow</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990600"/>
            <a:ext cx="8712624" cy="5255232"/>
          </a:xfrm>
          <a:prstGeom prst="rect">
            <a:avLst/>
          </a:prstGeom>
        </p:spPr>
      </p:pic>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950083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&amp; Approving Vouchers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noAutofit/>
          </a:bodyPr>
          <a:lstStyle/>
          <a:p>
            <a:pPr marL="0" indent="0">
              <a:buNone/>
            </a:pPr>
            <a:r>
              <a:rPr lang="en-US" sz="2400" b="1" dirty="0"/>
              <a:t>The Approver’s role in E2/ETS:</a:t>
            </a:r>
          </a:p>
          <a:p>
            <a:pPr>
              <a:buClr>
                <a:schemeClr val="accent1"/>
              </a:buClr>
            </a:pPr>
            <a:r>
              <a:rPr lang="en-US" sz="2400" b="1" dirty="0"/>
              <a:t>Review claim information to ensure validity</a:t>
            </a:r>
          </a:p>
          <a:p>
            <a:pPr>
              <a:buClr>
                <a:schemeClr val="accent1"/>
              </a:buClr>
            </a:pPr>
            <a:r>
              <a:rPr lang="en-US" sz="2400" b="1" dirty="0"/>
              <a:t>Ensure all required receipts are attached to the claim</a:t>
            </a:r>
          </a:p>
          <a:p>
            <a:pPr marL="0" indent="0">
              <a:buNone/>
            </a:pPr>
            <a:endParaRPr lang="en-US" sz="1800" b="1" dirty="0"/>
          </a:p>
          <a:p>
            <a:pPr marL="0" indent="0">
              <a:spcBef>
                <a:spcPts val="1200"/>
              </a:spcBef>
              <a:spcAft>
                <a:spcPts val="1200"/>
              </a:spcAft>
              <a:buNone/>
            </a:pPr>
            <a:r>
              <a:rPr lang="en-US" sz="1800" b="1" dirty="0"/>
              <a:t>USCG has configured a voucher tolerance not to exceed 10%.  The traveler will not be able to submit a voucher where they have exceeded 10% of the amount they were authorized to spend on the trip.</a:t>
            </a:r>
          </a:p>
          <a:p>
            <a:pPr marL="0" indent="0">
              <a:spcBef>
                <a:spcPts val="1200"/>
              </a:spcBef>
              <a:spcAft>
                <a:spcPts val="1200"/>
              </a:spcAft>
              <a:buNone/>
            </a:pPr>
            <a:r>
              <a:rPr lang="en-US" sz="1800" b="1" dirty="0"/>
              <a:t>Upon final review, the approver can either approve the document or return it to the traveler/arranger for modifications.</a:t>
            </a:r>
          </a:p>
          <a:p>
            <a:pPr marL="0" indent="0">
              <a:spcBef>
                <a:spcPts val="1200"/>
              </a:spcBef>
              <a:spcAft>
                <a:spcPts val="1200"/>
              </a:spcAft>
              <a:buNone/>
            </a:pPr>
            <a:r>
              <a:rPr lang="en-US" sz="1800" b="1" dirty="0"/>
              <a:t>Since the funds have already been approved and obligated for the trip, generally the Funds Approver is not in the routing to approve a voucher.  This may vary if you are in a smaller unit or have a different routing set up.   </a:t>
            </a:r>
          </a:p>
          <a:p>
            <a:pPr marL="0" indent="0">
              <a:spcBef>
                <a:spcPts val="1200"/>
              </a:spcBef>
              <a:spcAft>
                <a:spcPts val="1200"/>
              </a:spcAft>
              <a:buNone/>
            </a:pPr>
            <a:endParaRPr lang="en-US" sz="1800" b="1" dirty="0"/>
          </a:p>
          <a:p>
            <a:pPr marL="0" indent="0">
              <a:spcBef>
                <a:spcPts val="1200"/>
              </a:spcBef>
              <a:spcAft>
                <a:spcPts val="1200"/>
              </a:spcAft>
              <a:buNone/>
            </a:pPr>
            <a:r>
              <a:rPr lang="en-US" sz="1800" b="1" dirty="0"/>
              <a:t>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818259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467F"/>
                </a:solidFill>
              </a:rPr>
              <a:t>Scenario 5</a:t>
            </a:r>
            <a:endParaRPr lang="en-US" b="0" dirty="0">
              <a:solidFill>
                <a:srgbClr val="7F7F7F"/>
              </a:solidFill>
            </a:endParaRP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7" name="Content Placeholder 6"/>
          <p:cNvSpPr>
            <a:spLocks noGrp="1"/>
          </p:cNvSpPr>
          <p:nvPr>
            <p:ph sz="quarter" idx="13"/>
          </p:nvPr>
        </p:nvSpPr>
        <p:spPr/>
        <p:txBody>
          <a:bodyPr>
            <a:noAutofit/>
          </a:bodyPr>
          <a:lstStyle/>
          <a:p>
            <a:pPr marL="0" indent="0">
              <a:buNone/>
            </a:pPr>
            <a:r>
              <a:rPr lang="en-US" sz="2400" b="1" dirty="0">
                <a:solidFill>
                  <a:srgbClr val="333F48"/>
                </a:solidFill>
              </a:rPr>
              <a:t>Review and Return a Voucher to traveler for revisions</a:t>
            </a:r>
          </a:p>
          <a:p>
            <a:pPr marL="0" indent="0">
              <a:buNone/>
            </a:pPr>
            <a:r>
              <a:rPr lang="en-US" dirty="0">
                <a:solidFill>
                  <a:srgbClr val="333F48"/>
                </a:solidFill>
              </a:rPr>
              <a:t>A voucher has been routed to you for approval.  Access the document and review the following:</a:t>
            </a:r>
          </a:p>
          <a:p>
            <a:pPr>
              <a:buFont typeface="Arial" panose="020B0604020202020204" pitchFamily="34" charset="0"/>
              <a:buChar char="•"/>
            </a:pPr>
            <a:r>
              <a:rPr lang="en-US" dirty="0">
                <a:solidFill>
                  <a:srgbClr val="333F48"/>
                </a:solidFill>
              </a:rPr>
              <a:t>Basic information</a:t>
            </a:r>
          </a:p>
          <a:p>
            <a:pPr>
              <a:buFont typeface="Arial" panose="020B0604020202020204" pitchFamily="34" charset="0"/>
              <a:buChar char="•"/>
            </a:pPr>
            <a:r>
              <a:rPr lang="en-US" dirty="0">
                <a:solidFill>
                  <a:srgbClr val="333F48"/>
                </a:solidFill>
              </a:rPr>
              <a:t>Expenses including Reimbursement Type and Pay To </a:t>
            </a:r>
          </a:p>
          <a:p>
            <a:pPr>
              <a:buFont typeface="Arial" panose="020B0604020202020204" pitchFamily="34" charset="0"/>
              <a:buChar char="•"/>
            </a:pPr>
            <a:r>
              <a:rPr lang="en-US" dirty="0">
                <a:solidFill>
                  <a:srgbClr val="333F48"/>
                </a:solidFill>
              </a:rPr>
              <a:t>Accounting (POET) </a:t>
            </a:r>
          </a:p>
          <a:p>
            <a:pPr>
              <a:buFont typeface="Arial" panose="020B0604020202020204" pitchFamily="34" charset="0"/>
              <a:buChar char="•"/>
            </a:pPr>
            <a:r>
              <a:rPr lang="en-US" dirty="0">
                <a:solidFill>
                  <a:srgbClr val="333F48"/>
                </a:solidFill>
              </a:rPr>
              <a:t>Liquidation if a travel advance was approved for the trip</a:t>
            </a:r>
          </a:p>
          <a:p>
            <a:pPr>
              <a:buFont typeface="Arial" panose="020B0604020202020204" pitchFamily="34" charset="0"/>
              <a:buChar char="•"/>
            </a:pPr>
            <a:r>
              <a:rPr lang="en-US" dirty="0">
                <a:solidFill>
                  <a:srgbClr val="333F48"/>
                </a:solidFill>
              </a:rPr>
              <a:t>Remarks and Attachments</a:t>
            </a:r>
          </a:p>
          <a:p>
            <a:pPr>
              <a:buFont typeface="Arial" panose="020B0604020202020204" pitchFamily="34" charset="0"/>
              <a:buChar char="•"/>
            </a:pPr>
            <a:endParaRPr lang="en-US" dirty="0">
              <a:solidFill>
                <a:srgbClr val="333F48"/>
              </a:solidFill>
            </a:endParaRPr>
          </a:p>
          <a:p>
            <a:pPr marL="0" indent="0">
              <a:buNone/>
            </a:pPr>
            <a:r>
              <a:rPr lang="en-US" dirty="0">
                <a:solidFill>
                  <a:srgbClr val="333F48"/>
                </a:solidFill>
              </a:rPr>
              <a:t>Once reviewed, return the document to the traveler for a correction.</a:t>
            </a:r>
          </a:p>
          <a:p>
            <a:pPr marL="0" indent="0">
              <a:buNone/>
            </a:pPr>
            <a:r>
              <a:rPr lang="en-US" dirty="0">
                <a:solidFill>
                  <a:srgbClr val="333F48"/>
                </a:solidFill>
              </a:rPr>
              <a:t>Select a reason of your choice, and an enter a remark.</a:t>
            </a:r>
          </a:p>
          <a:p>
            <a:pPr marL="0" indent="0">
              <a:buNone/>
            </a:pPr>
            <a:endParaRPr lang="en-US" dirty="0">
              <a:solidFill>
                <a:srgbClr val="333F48"/>
              </a:solidFill>
            </a:endParaRPr>
          </a:p>
          <a:p>
            <a:pPr marL="0" indent="0">
              <a:buClr>
                <a:schemeClr val="accent1"/>
              </a:buClr>
              <a:buNone/>
            </a:pPr>
            <a:endParaRPr lang="en-US" sz="1600" dirty="0">
              <a:solidFill>
                <a:srgbClr val="333F48"/>
              </a:solidFill>
            </a:endParaRPr>
          </a:p>
          <a:p>
            <a:pPr>
              <a:buNone/>
            </a:pPr>
            <a:endParaRPr lang="en-US" sz="1600" dirty="0">
              <a:solidFill>
                <a:srgbClr val="333F48"/>
              </a:solidFill>
            </a:endParaRPr>
          </a:p>
          <a:p>
            <a:pPr marL="0" indent="0">
              <a:buNone/>
            </a:pPr>
            <a:endParaRPr lang="en-US" dirty="0"/>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7487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 Message &amp; Privacy Act Notice</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7" name="Content Placeholder 6" descr="Warning Message and Privacy Act Notice window" title="Warning Message and Privacy Act Notice window"/>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720480" y="1460500"/>
            <a:ext cx="4747865" cy="458311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040869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Summary</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892943" y="1460500"/>
            <a:ext cx="10402939" cy="458311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511845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Basic Information </a:t>
            </a:r>
            <a:endParaRPr lang="en-US"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5" name="Content Placeholder 4"/>
          <p:cNvPicPr>
            <a:picLocks noGrp="1" noChangeAspect="1"/>
          </p:cNvPicPr>
          <p:nvPr>
            <p:ph sz="quarter" idx="13"/>
          </p:nvPr>
        </p:nvPicPr>
        <p:blipFill>
          <a:blip r:embed="rId4"/>
          <a:stretch>
            <a:fillRect/>
          </a:stretch>
        </p:blipFill>
        <p:spPr>
          <a:xfrm>
            <a:off x="1062049" y="1460500"/>
            <a:ext cx="10064728" cy="458311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1358277"/>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Expenses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a:extLst>
              <a:ext uri="{FF2B5EF4-FFF2-40B4-BE49-F238E27FC236}">
                <a16:creationId xmlns:a16="http://schemas.microsoft.com/office/drawing/2014/main" id="{A08EC56C-E8BA-4F02-9BA7-3DDFBE0B98B2}"/>
              </a:ext>
            </a:extLst>
          </p:cNvPr>
          <p:cNvPicPr>
            <a:picLocks noChangeAspect="1"/>
          </p:cNvPicPr>
          <p:nvPr/>
        </p:nvPicPr>
        <p:blipFill>
          <a:blip r:embed="rId4"/>
          <a:stretch>
            <a:fillRect/>
          </a:stretch>
        </p:blipFill>
        <p:spPr>
          <a:xfrm>
            <a:off x="1562100" y="1326996"/>
            <a:ext cx="9296400" cy="49156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30212463"/>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View Cost Variance Summary</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a:extLst>
              <a:ext uri="{FF2B5EF4-FFF2-40B4-BE49-F238E27FC236}">
                <a16:creationId xmlns:a16="http://schemas.microsoft.com/office/drawing/2014/main" id="{ACD48974-3B75-4DB9-8AD7-6F801155648F}"/>
              </a:ext>
            </a:extLst>
          </p:cNvPr>
          <p:cNvPicPr>
            <a:picLocks noChangeAspect="1"/>
          </p:cNvPicPr>
          <p:nvPr/>
        </p:nvPicPr>
        <p:blipFill>
          <a:blip r:embed="rId4"/>
          <a:stretch>
            <a:fillRect/>
          </a:stretch>
        </p:blipFill>
        <p:spPr>
          <a:xfrm>
            <a:off x="4724400" y="1865581"/>
            <a:ext cx="5334274" cy="342282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003A8322-D71F-40E5-9384-26131F74F888}"/>
              </a:ext>
            </a:extLst>
          </p:cNvPr>
          <p:cNvSpPr txBox="1"/>
          <p:nvPr/>
        </p:nvSpPr>
        <p:spPr>
          <a:xfrm>
            <a:off x="855937" y="2149409"/>
            <a:ext cx="3505200" cy="3046988"/>
          </a:xfrm>
          <a:prstGeom prst="rect">
            <a:avLst/>
          </a:prstGeom>
          <a:noFill/>
        </p:spPr>
        <p:txBody>
          <a:bodyPr wrap="square">
            <a:spAutoFit/>
          </a:bodyPr>
          <a:lstStyle/>
          <a:p>
            <a:r>
              <a:rPr lang="en-US" sz="2400" b="1" dirty="0"/>
              <a:t>The View Cost Variance Summary under Other Actions can be used to view the overall cost of what was authorized vs what is on the voucher. </a:t>
            </a:r>
            <a:endParaRPr lang="en-US" sz="2400" dirty="0"/>
          </a:p>
        </p:txBody>
      </p:sp>
    </p:spTree>
    <p:custDataLst>
      <p:tags r:id="rId1"/>
    </p:custDataLst>
    <p:extLst>
      <p:ext uri="{BB962C8B-B14F-4D97-AF65-F5344CB8AC3E}">
        <p14:creationId xmlns:p14="http://schemas.microsoft.com/office/powerpoint/2010/main" val="345122351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View Authorization Pay To Field Allocations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Picture 9">
            <a:extLst>
              <a:ext uri="{FF2B5EF4-FFF2-40B4-BE49-F238E27FC236}">
                <a16:creationId xmlns:a16="http://schemas.microsoft.com/office/drawing/2014/main" id="{F522D1C7-C9A1-40BE-94A1-95D7C51A84F5}"/>
              </a:ext>
            </a:extLst>
          </p:cNvPr>
          <p:cNvPicPr>
            <a:picLocks noChangeAspect="1"/>
          </p:cNvPicPr>
          <p:nvPr/>
        </p:nvPicPr>
        <p:blipFill>
          <a:blip r:embed="rId4"/>
          <a:stretch>
            <a:fillRect/>
          </a:stretch>
        </p:blipFill>
        <p:spPr>
          <a:xfrm>
            <a:off x="6553200" y="2419390"/>
            <a:ext cx="4800847" cy="251472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2F33E4C-A3BB-452D-97F1-2A7CFC1BFBB7}"/>
              </a:ext>
            </a:extLst>
          </p:cNvPr>
          <p:cNvPicPr>
            <a:picLocks noChangeAspect="1"/>
          </p:cNvPicPr>
          <p:nvPr/>
        </p:nvPicPr>
        <p:blipFill>
          <a:blip r:embed="rId5"/>
          <a:stretch>
            <a:fillRect/>
          </a:stretch>
        </p:blipFill>
        <p:spPr>
          <a:xfrm>
            <a:off x="588818" y="1638300"/>
            <a:ext cx="5346975" cy="407691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10800339"/>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Accounting </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8" name="Content Placeholder 7"/>
          <p:cNvPicPr>
            <a:picLocks noGrp="1" noChangeAspect="1"/>
          </p:cNvPicPr>
          <p:nvPr>
            <p:ph sz="quarter" idx="13"/>
          </p:nvPr>
        </p:nvPicPr>
        <p:blipFill>
          <a:blip r:embed="rId4"/>
          <a:stretch>
            <a:fillRect/>
          </a:stretch>
        </p:blipFill>
        <p:spPr>
          <a:xfrm>
            <a:off x="500063" y="1896466"/>
            <a:ext cx="11188700" cy="3711181"/>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64115151"/>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a:t>
            </a:r>
            <a:br>
              <a:rPr lang="en-US" dirty="0"/>
            </a:br>
            <a:r>
              <a:rPr lang="en-US" sz="2400" dirty="0">
                <a:solidFill>
                  <a:srgbClr val="7F7F7F"/>
                </a:solidFill>
              </a:rPr>
              <a:t>Reviewing Liquidation</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p:txBody>
          <a:bodyPr/>
          <a:lstStyle/>
          <a:p>
            <a:pPr marL="0" indent="0">
              <a:buNone/>
            </a:pPr>
            <a:endParaRPr lang="en-US" dirty="0"/>
          </a:p>
          <a:p>
            <a:pPr marL="0" indent="0">
              <a:buNone/>
            </a:pPr>
            <a:endParaRPr lang="en-US" dirty="0"/>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4" name="Picture 3"/>
          <p:cNvPicPr>
            <a:picLocks noChangeAspect="1"/>
          </p:cNvPicPr>
          <p:nvPr/>
        </p:nvPicPr>
        <p:blipFill>
          <a:blip r:embed="rId4"/>
          <a:stretch>
            <a:fillRect/>
          </a:stretch>
        </p:blipFill>
        <p:spPr>
          <a:xfrm>
            <a:off x="499994" y="1840781"/>
            <a:ext cx="11224429" cy="3400567"/>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6878982"/>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 </a:t>
            </a:r>
            <a:br>
              <a:rPr lang="en-US" dirty="0"/>
            </a:br>
            <a:r>
              <a:rPr lang="en-US" sz="2400" dirty="0">
                <a:solidFill>
                  <a:srgbClr val="7F7F7F"/>
                </a:solidFill>
              </a:rPr>
              <a:t>Reviewing Remarks </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endParaRPr lang="en-US" sz="1600" b="1" dirty="0">
              <a:solidFill>
                <a:srgbClr val="333F48"/>
              </a:solidFill>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10" name="Picture 9"/>
          <p:cNvPicPr>
            <a:picLocks noChangeAspect="1"/>
          </p:cNvPicPr>
          <p:nvPr/>
        </p:nvPicPr>
        <p:blipFill>
          <a:blip r:embed="rId4"/>
          <a:stretch>
            <a:fillRect/>
          </a:stretch>
        </p:blipFill>
        <p:spPr>
          <a:xfrm>
            <a:off x="791238" y="1714714"/>
            <a:ext cx="10609524" cy="3428571"/>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7529258"/>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 </a:t>
            </a:r>
            <a:br>
              <a:rPr lang="en-US" dirty="0"/>
            </a:br>
            <a:r>
              <a:rPr lang="en-US" sz="2400" dirty="0">
                <a:solidFill>
                  <a:srgbClr val="7F7F7F"/>
                </a:solidFill>
              </a:rPr>
              <a:t>Reviewing Receipts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endParaRPr lang="en-US" sz="1600" b="1" dirty="0">
              <a:solidFill>
                <a:srgbClr val="333F48"/>
              </a:solidFill>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8" name="Picture 7"/>
          <p:cNvPicPr>
            <a:picLocks noChangeAspect="1"/>
          </p:cNvPicPr>
          <p:nvPr/>
        </p:nvPicPr>
        <p:blipFill>
          <a:blip r:embed="rId4"/>
          <a:stretch>
            <a:fillRect/>
          </a:stretch>
        </p:blipFill>
        <p:spPr>
          <a:xfrm>
            <a:off x="914400" y="1752600"/>
            <a:ext cx="10333333" cy="3847619"/>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28014769"/>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Voucher Approval</a:t>
            </a:r>
            <a:br>
              <a:rPr lang="en-US" dirty="0"/>
            </a:br>
            <a:r>
              <a:rPr lang="en-US" sz="2400" dirty="0">
                <a:solidFill>
                  <a:srgbClr val="7F7F7F"/>
                </a:solidFill>
              </a:rPr>
              <a:t>Other Actions </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4" name="Content Placeholder 3"/>
          <p:cNvSpPr>
            <a:spLocks noGrp="1"/>
          </p:cNvSpPr>
          <p:nvPr>
            <p:ph sz="quarter" idx="13"/>
          </p:nvPr>
        </p:nvSpPr>
        <p:spPr>
          <a:xfrm>
            <a:off x="685800" y="1971355"/>
            <a:ext cx="3767206" cy="2915289"/>
          </a:xfrm>
        </p:spPr>
        <p:txBody>
          <a:bodyPr anchor="ctr"/>
          <a:lstStyle/>
          <a:p>
            <a:pPr marL="0" indent="0">
              <a:spcBef>
                <a:spcPts val="1200"/>
              </a:spcBef>
              <a:spcAft>
                <a:spcPts val="1200"/>
              </a:spcAft>
              <a:buNone/>
            </a:pPr>
            <a:r>
              <a:rPr lang="en-US" b="1" dirty="0"/>
              <a:t>The Other Actions section contains links to actions you may want to perform while approving a voucher.  </a:t>
            </a:r>
          </a:p>
          <a:p>
            <a:pPr marL="0" indent="0">
              <a:spcBef>
                <a:spcPts val="1200"/>
              </a:spcBef>
              <a:spcAft>
                <a:spcPts val="1200"/>
              </a:spcAft>
              <a:buNone/>
            </a:pPr>
            <a:r>
              <a:rPr lang="en-US" b="1" dirty="0"/>
              <a:t>It is located in the left navigation pane of the authorization.</a:t>
            </a:r>
            <a:endParaRPr lang="en-US" dirty="0"/>
          </a:p>
        </p:txBody>
      </p:sp>
      <p:graphicFrame>
        <p:nvGraphicFramePr>
          <p:cNvPr id="6" name="Table 5"/>
          <p:cNvGraphicFramePr>
            <a:graphicFrameLocks noGrp="1"/>
          </p:cNvGraphicFramePr>
          <p:nvPr/>
        </p:nvGraphicFramePr>
        <p:xfrm>
          <a:off x="5257800" y="990600"/>
          <a:ext cx="5715000" cy="5522168"/>
        </p:xfrm>
        <a:graphic>
          <a:graphicData uri="http://schemas.openxmlformats.org/drawingml/2006/table">
            <a:tbl>
              <a:tblPr firstRow="1" bandRow="1">
                <a:tableStyleId>{00A15C55-8517-42AA-B614-E9B94910E393}</a:tableStyleId>
              </a:tblPr>
              <a:tblGrid>
                <a:gridCol w="2209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12342">
                <a:tc>
                  <a:txBody>
                    <a:bodyPr/>
                    <a:lstStyle/>
                    <a:p>
                      <a:r>
                        <a:rPr lang="en-US" sz="1400" dirty="0"/>
                        <a:t>Other</a:t>
                      </a:r>
                      <a:r>
                        <a:rPr lang="en-US" sz="1400" baseline="0" dirty="0"/>
                        <a:t> Actions</a:t>
                      </a:r>
                      <a:endParaRPr lang="en-US" sz="1400" b="0" dirty="0">
                        <a:latin typeface="+mn-lt"/>
                        <a:cs typeface="Arial" pitchFamily="34" charset="0"/>
                      </a:endParaRPr>
                    </a:p>
                  </a:txBody>
                  <a:tcPr>
                    <a:lnL w="57150" cap="flat" cmpd="sng" algn="ctr">
                      <a:solidFill>
                        <a:schemeClr val="bg1">
                          <a:lumMod val="50000"/>
                        </a:schemeClr>
                      </a:solidFill>
                      <a:prstDash val="solid"/>
                      <a:round/>
                      <a:headEnd type="none" w="med" len="med"/>
                      <a:tailEnd type="none" w="med" len="med"/>
                    </a:lnL>
                    <a:lnT w="57150" cap="flat" cmpd="sng" algn="ctr">
                      <a:solidFill>
                        <a:schemeClr val="bg1">
                          <a:lumMod val="50000"/>
                        </a:schemeClr>
                      </a:solidFill>
                      <a:prstDash val="solid"/>
                      <a:round/>
                      <a:headEnd type="none" w="med" len="med"/>
                      <a:tailEnd type="none" w="med" len="med"/>
                    </a:lnT>
                  </a:tcPr>
                </a:tc>
                <a:tc>
                  <a:txBody>
                    <a:bodyPr/>
                    <a:lstStyle/>
                    <a:p>
                      <a:r>
                        <a:rPr lang="en-US" sz="1400" dirty="0"/>
                        <a:t>Description</a:t>
                      </a:r>
                      <a:endParaRPr lang="en-US" sz="1400" b="0" dirty="0">
                        <a:latin typeface="+mn-lt"/>
                        <a:cs typeface="Arial" pitchFamily="34" charset="0"/>
                      </a:endParaRPr>
                    </a:p>
                  </a:txBody>
                  <a:tcPr>
                    <a:lnR w="57150" cap="flat" cmpd="sng" algn="ctr">
                      <a:solidFill>
                        <a:schemeClr val="bg1">
                          <a:lumMod val="50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000"/>
                  </a:ext>
                </a:extLst>
              </a:tr>
              <a:tr h="520570">
                <a:tc>
                  <a:txBody>
                    <a:bodyPr/>
                    <a:lstStyle/>
                    <a:p>
                      <a:pPr algn="l"/>
                      <a:r>
                        <a:rPr lang="en-US" sz="1400" dirty="0"/>
                        <a:t>Lock</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Lock the document to take ownership.  Once the document is locked, the Unlock link will display.</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1"/>
                  </a:ext>
                </a:extLst>
              </a:tr>
              <a:tr h="314249">
                <a:tc>
                  <a:txBody>
                    <a:bodyPr/>
                    <a:lstStyle/>
                    <a:p>
                      <a:pPr algn="l"/>
                      <a:r>
                        <a:rPr lang="en-US" sz="1400" dirty="0"/>
                        <a:t>Remarks</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Review or add remarks to voucher.</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2"/>
                  </a:ext>
                </a:extLst>
              </a:tr>
              <a:tr h="520570">
                <a:tc>
                  <a:txBody>
                    <a:bodyPr/>
                    <a:lstStyle/>
                    <a:p>
                      <a:pPr algn="l"/>
                      <a:r>
                        <a:rPr lang="en-US" sz="1400" dirty="0"/>
                        <a:t>Attachments</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or add receipts or other documents to the trip.</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3"/>
                  </a:ext>
                </a:extLst>
              </a:tr>
              <a:tr h="314249">
                <a:tc>
                  <a:txBody>
                    <a:bodyPr/>
                    <a:lstStyle/>
                    <a:p>
                      <a:pPr algn="l"/>
                      <a:r>
                        <a:rPr lang="en-US" sz="1400" dirty="0"/>
                        <a:t>Printable Voucher</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View or print the voucher.</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4"/>
                  </a:ext>
                </a:extLst>
              </a:tr>
              <a:tr h="520570">
                <a:tc>
                  <a:txBody>
                    <a:bodyPr/>
                    <a:lstStyle/>
                    <a:p>
                      <a:pPr algn="l"/>
                      <a:r>
                        <a:rPr lang="en-US" sz="1400" dirty="0"/>
                        <a:t>Compact Printable Voucher </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View or print a compact (typically, one page) version of the authorization. </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5"/>
                  </a:ext>
                </a:extLst>
              </a:tr>
              <a:tr h="520570">
                <a:tc>
                  <a:txBody>
                    <a:bodyPr/>
                    <a:lstStyle/>
                    <a:p>
                      <a:pPr algn="l"/>
                      <a:r>
                        <a:rPr lang="en-US" sz="1400" dirty="0"/>
                        <a:t>View Cost Variance</a:t>
                      </a:r>
                      <a:r>
                        <a:rPr lang="en-US" sz="1400" baseline="0" dirty="0"/>
                        <a:t> Summary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Compare estimated travel expenses with actual expenses by expense type.</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6"/>
                  </a:ext>
                </a:extLst>
              </a:tr>
              <a:tr h="312342">
                <a:tc>
                  <a:txBody>
                    <a:bodyPr/>
                    <a:lstStyle/>
                    <a:p>
                      <a:pPr lvl="0" algn="l"/>
                      <a:r>
                        <a:rPr lang="en-US" sz="1400" dirty="0"/>
                        <a:t>Daily Expense Summary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expense/per diem by day.</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7"/>
                  </a:ext>
                </a:extLst>
              </a:tr>
              <a:tr h="520570">
                <a:tc>
                  <a:txBody>
                    <a:bodyPr/>
                    <a:lstStyle/>
                    <a:p>
                      <a:pPr lvl="0" algn="l"/>
                      <a:r>
                        <a:rPr lang="en-US" sz="1400" dirty="0"/>
                        <a:t>Itinerary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View reservation details, including ticket data (if available). </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8"/>
                  </a:ext>
                </a:extLst>
              </a:tr>
              <a:tr h="312342">
                <a:tc>
                  <a:txBody>
                    <a:bodyPr/>
                    <a:lstStyle/>
                    <a:p>
                      <a:pPr lvl="0" algn="l"/>
                      <a:r>
                        <a:rPr lang="en-US" sz="1400" dirty="0"/>
                        <a:t>Trip History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history for an authorization and a voucher.</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09"/>
                  </a:ext>
                </a:extLst>
              </a:tr>
              <a:tr h="312342">
                <a:tc>
                  <a:txBody>
                    <a:bodyPr/>
                    <a:lstStyle/>
                    <a:p>
                      <a:pPr lvl="0" algn="l"/>
                      <a:r>
                        <a:rPr lang="en-US" sz="1400" dirty="0"/>
                        <a:t>View Advances Details</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View travel advances for the trip.</a:t>
                      </a:r>
                      <a:endParaRPr lang="en-US" sz="14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10"/>
                  </a:ext>
                </a:extLst>
              </a:tr>
              <a:tr h="312342">
                <a:tc>
                  <a:txBody>
                    <a:bodyPr/>
                    <a:lstStyle/>
                    <a:p>
                      <a:pPr lvl="0" algn="l"/>
                      <a:r>
                        <a:rPr lang="en-US" sz="1400" dirty="0"/>
                        <a:t>View Routing</a:t>
                      </a:r>
                      <a:r>
                        <a:rPr lang="en-US" sz="1400" baseline="0" dirty="0"/>
                        <a:t> Path</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the approval path for the document.</a:t>
                      </a:r>
                      <a:endParaRPr lang="en-US" sz="1400" b="0" kern="0" dirty="0">
                        <a:solidFill>
                          <a:srgbClr val="00467F"/>
                        </a:solidFill>
                        <a:latin typeface="+mn-lt"/>
                      </a:endParaRPr>
                    </a:p>
                  </a:txBody>
                  <a:tcPr anchor="ctr">
                    <a:lnR w="571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0011"/>
                  </a:ext>
                </a:extLst>
              </a:tr>
              <a:tr h="312342">
                <a:tc>
                  <a:txBody>
                    <a:bodyPr/>
                    <a:lstStyle/>
                    <a:p>
                      <a:pPr lvl="0" algn="l"/>
                      <a:r>
                        <a:rPr lang="en-US" sz="1400" dirty="0"/>
                        <a:t>View Routing History</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lnB w="5715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the audit trail of routing events.</a:t>
                      </a:r>
                      <a:endParaRPr lang="en-US" sz="1400" b="0" kern="0" dirty="0">
                        <a:solidFill>
                          <a:srgbClr val="00467F"/>
                        </a:solidFill>
                        <a:latin typeface="+mn-lt"/>
                      </a:endParaRPr>
                    </a:p>
                  </a:txBody>
                  <a:tcPr anchor="ctr">
                    <a:lnR w="57150" cap="flat" cmpd="sng" algn="ctr">
                      <a:solidFill>
                        <a:schemeClr val="bg1">
                          <a:lumMod val="50000"/>
                        </a:schemeClr>
                      </a:solidFill>
                      <a:prstDash val="solid"/>
                      <a:round/>
                      <a:headEnd type="none" w="med" len="med"/>
                      <a:tailEnd type="none" w="med" len="med"/>
                    </a:lnR>
                    <a:lnB w="571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Slide Number Placeholder 6"/>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4456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Behavior</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Content Placeholder 5" descr="Rules of Behavior page" title="Rules of Behavior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591601" y="1219200"/>
            <a:ext cx="7008797" cy="490176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126127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 </a:t>
            </a:r>
            <a:br>
              <a:rPr lang="en-US" dirty="0"/>
            </a:br>
            <a:r>
              <a:rPr lang="en-US" sz="2400" dirty="0">
                <a:solidFill>
                  <a:srgbClr val="7F7F7F"/>
                </a:solidFill>
              </a:rPr>
              <a:t>Approving the Voucher</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8" name="Picture 7"/>
          <p:cNvPicPr>
            <a:picLocks noChangeAspect="1"/>
          </p:cNvPicPr>
          <p:nvPr/>
        </p:nvPicPr>
        <p:blipFill>
          <a:blip r:embed="rId4"/>
          <a:stretch>
            <a:fillRect/>
          </a:stretch>
        </p:blipFill>
        <p:spPr>
          <a:xfrm>
            <a:off x="1028700" y="1524000"/>
            <a:ext cx="10134600" cy="4470679"/>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35692329"/>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Voucher Approval </a:t>
            </a:r>
            <a:br>
              <a:rPr lang="en-US" dirty="0"/>
            </a:br>
            <a:r>
              <a:rPr lang="en-US" sz="2400" dirty="0">
                <a:solidFill>
                  <a:srgbClr val="7F7F7F"/>
                </a:solidFill>
              </a:rPr>
              <a:t>Returning the Voucher for Revisions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333F48"/>
                </a:solidFill>
              </a:rPr>
              <a:t>   </a:t>
            </a:r>
          </a:p>
          <a:p>
            <a:pPr>
              <a:spcBef>
                <a:spcPct val="20000"/>
              </a:spcBef>
              <a:buClr>
                <a:srgbClr val="0044AA"/>
              </a:buClr>
              <a:buSzPct val="100000"/>
              <a:defRPr/>
            </a:pPr>
            <a:endParaRPr lang="en-US" b="1" dirty="0">
              <a:solidFill>
                <a:srgbClr val="0044AA"/>
              </a:solidFill>
              <a:latin typeface="Verdana" pitchFamily="34" charset="0"/>
            </a:endParaRPr>
          </a:p>
        </p:txBody>
      </p:sp>
      <p:pic>
        <p:nvPicPr>
          <p:cNvPr id="5" name="Content Placeholder 4"/>
          <p:cNvPicPr>
            <a:picLocks noGrp="1" noChangeAspect="1"/>
          </p:cNvPicPr>
          <p:nvPr>
            <p:ph sz="quarter" idx="13"/>
          </p:nvPr>
        </p:nvPicPr>
        <p:blipFill>
          <a:blip r:embed="rId4"/>
          <a:stretch>
            <a:fillRect/>
          </a:stretch>
        </p:blipFill>
        <p:spPr>
          <a:xfrm>
            <a:off x="2743200" y="1447800"/>
            <a:ext cx="6936647" cy="47879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48862266"/>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Local Travel </a:t>
            </a:r>
            <a:br>
              <a:rPr lang="en-US" sz="8000" dirty="0"/>
            </a:br>
            <a:r>
              <a:rPr lang="en-US" sz="8000" dirty="0"/>
              <a:t>Claims</a:t>
            </a:r>
            <a:endParaRPr lang="en-US" sz="7200" dirty="0"/>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121</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584863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Reviewing &amp; Approving Local Travel Claims</a:t>
            </a:r>
            <a:r>
              <a:rPr lang="en-US" dirty="0"/>
              <a:t>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noAutofit/>
          </a:bodyPr>
          <a:lstStyle/>
          <a:p>
            <a:pPr marL="0" indent="0">
              <a:buNone/>
            </a:pPr>
            <a:r>
              <a:rPr lang="en-US" b="1" dirty="0"/>
              <a:t>A Local Travel Claim is a request for reimbursement for past dated expenses typically incurred within a 50 mile are of the traveler’s homesite.   </a:t>
            </a:r>
          </a:p>
          <a:p>
            <a:pPr marL="0" indent="0">
              <a:buNone/>
            </a:pPr>
            <a:r>
              <a:rPr lang="en-US" b="1" dirty="0"/>
              <a:t>Local Travel Claims can include 60 consecutive days worth of expenses.</a:t>
            </a:r>
          </a:p>
          <a:p>
            <a:pPr marL="0" indent="0">
              <a:buNone/>
            </a:pPr>
            <a:endParaRPr lang="en-US" b="1" dirty="0"/>
          </a:p>
          <a:p>
            <a:pPr marL="0" indent="0">
              <a:buNone/>
            </a:pPr>
            <a:r>
              <a:rPr lang="en-US" b="1" dirty="0"/>
              <a:t>The Approver’s role in E2/ETS:</a:t>
            </a:r>
          </a:p>
          <a:p>
            <a:pPr>
              <a:buClr>
                <a:schemeClr val="accent1"/>
              </a:buClr>
            </a:pPr>
            <a:r>
              <a:rPr lang="en-US" sz="1800" b="1" dirty="0"/>
              <a:t>Ensure the local travel claim is within USCG policy</a:t>
            </a:r>
          </a:p>
          <a:p>
            <a:pPr>
              <a:buClr>
                <a:schemeClr val="accent1"/>
              </a:buClr>
            </a:pPr>
            <a:r>
              <a:rPr lang="en-US" sz="1800" b="1" dirty="0"/>
              <a:t>Verify the expenses are properly documented, to include receipts</a:t>
            </a:r>
          </a:p>
          <a:p>
            <a:pPr>
              <a:buClr>
                <a:schemeClr val="accent1"/>
              </a:buClr>
            </a:pPr>
            <a:r>
              <a:rPr lang="en-US" sz="1800" b="1" dirty="0"/>
              <a:t>Funds Approver will apply the correct POET line for local claim funding (the POET must be added before a claim can be approved by the final approver).  All approvers should review the funding.</a:t>
            </a:r>
          </a:p>
          <a:p>
            <a:pPr marL="0" indent="0">
              <a:buNone/>
            </a:pPr>
            <a:endParaRPr lang="en-US" sz="1800" b="1" dirty="0"/>
          </a:p>
          <a:p>
            <a:pPr marL="0" indent="0">
              <a:spcBef>
                <a:spcPts val="1200"/>
              </a:spcBef>
              <a:spcAft>
                <a:spcPts val="1200"/>
              </a:spcAft>
              <a:buNone/>
            </a:pPr>
            <a:r>
              <a:rPr lang="en-US" b="1" dirty="0"/>
              <a:t>Upon final review, the approver can either approve the document or return it to the traveler/arranger for modifications.</a:t>
            </a:r>
          </a:p>
          <a:p>
            <a:pPr marL="0" indent="0">
              <a:spcBef>
                <a:spcPts val="1200"/>
              </a:spcBef>
              <a:spcAft>
                <a:spcPts val="1200"/>
              </a:spcAft>
              <a:buNone/>
            </a:pPr>
            <a:r>
              <a:rPr lang="en-US" b="1" dirty="0"/>
              <a:t>Final approval of the claim is necessary before payment is disbursed to the traveler.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061972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467F"/>
                </a:solidFill>
              </a:rPr>
              <a:t>Scenario 6</a:t>
            </a:r>
            <a:br>
              <a:rPr lang="en-US" dirty="0">
                <a:solidFill>
                  <a:srgbClr val="00467F"/>
                </a:solidFill>
              </a:rPr>
            </a:br>
            <a:endParaRPr lang="en-US" b="0" dirty="0">
              <a:solidFill>
                <a:srgbClr val="7F7F7F"/>
              </a:solidFill>
            </a:endParaRP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7" name="Content Placeholder 6"/>
          <p:cNvSpPr>
            <a:spLocks noGrp="1"/>
          </p:cNvSpPr>
          <p:nvPr>
            <p:ph sz="quarter" idx="13"/>
          </p:nvPr>
        </p:nvSpPr>
        <p:spPr/>
        <p:txBody>
          <a:bodyPr>
            <a:noAutofit/>
          </a:bodyPr>
          <a:lstStyle/>
          <a:p>
            <a:pPr marL="0" indent="0">
              <a:buNone/>
            </a:pPr>
            <a:r>
              <a:rPr lang="en-US" b="1" dirty="0"/>
              <a:t>Review and Approve a Local Travel Claim</a:t>
            </a:r>
          </a:p>
          <a:p>
            <a:pPr marL="0" indent="0">
              <a:buNone/>
            </a:pPr>
            <a:r>
              <a:rPr lang="en-US" dirty="0">
                <a:solidFill>
                  <a:srgbClr val="333F48"/>
                </a:solidFill>
              </a:rPr>
              <a:t>A local travel claim has been routed to you for approval.  Access the document and review the following:</a:t>
            </a:r>
          </a:p>
          <a:p>
            <a:pPr>
              <a:buFont typeface="Arial" panose="020B0604020202020204" pitchFamily="34" charset="0"/>
              <a:buChar char="•"/>
            </a:pPr>
            <a:r>
              <a:rPr lang="en-US" dirty="0">
                <a:solidFill>
                  <a:srgbClr val="333F48"/>
                </a:solidFill>
              </a:rPr>
              <a:t>Basic information</a:t>
            </a:r>
          </a:p>
          <a:p>
            <a:pPr>
              <a:buFont typeface="Arial" panose="020B0604020202020204" pitchFamily="34" charset="0"/>
              <a:buChar char="•"/>
            </a:pPr>
            <a:r>
              <a:rPr lang="en-US" dirty="0">
                <a:solidFill>
                  <a:srgbClr val="333F48"/>
                </a:solidFill>
              </a:rPr>
              <a:t>Expenses</a:t>
            </a:r>
          </a:p>
          <a:p>
            <a:pPr>
              <a:buFont typeface="Arial" panose="020B0604020202020204" pitchFamily="34" charset="0"/>
              <a:buChar char="•"/>
            </a:pPr>
            <a:r>
              <a:rPr lang="en-US" dirty="0">
                <a:solidFill>
                  <a:srgbClr val="333F48"/>
                </a:solidFill>
              </a:rPr>
              <a:t>Accounting (POET)</a:t>
            </a:r>
          </a:p>
          <a:p>
            <a:pPr>
              <a:buFont typeface="Arial" panose="020B0604020202020204" pitchFamily="34" charset="0"/>
              <a:buChar char="•"/>
            </a:pPr>
            <a:r>
              <a:rPr lang="en-US" dirty="0">
                <a:solidFill>
                  <a:srgbClr val="333F48"/>
                </a:solidFill>
              </a:rPr>
              <a:t>Remarks and Attachments</a:t>
            </a:r>
          </a:p>
          <a:p>
            <a:pPr marL="0" indent="0">
              <a:buNone/>
            </a:pPr>
            <a:endParaRPr lang="en-US" dirty="0">
              <a:solidFill>
                <a:srgbClr val="333F48"/>
              </a:solidFill>
            </a:endParaRPr>
          </a:p>
          <a:p>
            <a:pPr marL="0" indent="0">
              <a:buNone/>
            </a:pPr>
            <a:r>
              <a:rPr lang="en-US" dirty="0">
                <a:solidFill>
                  <a:srgbClr val="333F48"/>
                </a:solidFill>
              </a:rPr>
              <a:t>Add the POET line.</a:t>
            </a:r>
          </a:p>
          <a:p>
            <a:pPr marL="266700" lvl="1" indent="0">
              <a:buNone/>
            </a:pPr>
            <a:r>
              <a:rPr lang="en-US" dirty="0">
                <a:solidFill>
                  <a:srgbClr val="333F48"/>
                </a:solidFill>
              </a:rPr>
              <a:t>For this scenario, use a favorite that has already been saved.</a:t>
            </a:r>
          </a:p>
          <a:p>
            <a:pPr marL="0" indent="0">
              <a:buNone/>
            </a:pPr>
            <a:endParaRPr lang="en-US" dirty="0">
              <a:solidFill>
                <a:srgbClr val="333F48"/>
              </a:solidFill>
            </a:endParaRPr>
          </a:p>
          <a:p>
            <a:pPr marL="0" indent="0">
              <a:buNone/>
            </a:pPr>
            <a:r>
              <a:rPr lang="en-US" dirty="0">
                <a:solidFill>
                  <a:srgbClr val="333F48"/>
                </a:solidFill>
              </a:rPr>
              <a:t>Once reviewed, approve the document.</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10803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Reviewing Summary</a:t>
            </a:r>
          </a:p>
        </p:txBody>
      </p:sp>
      <p:sp>
        <p:nvSpPr>
          <p:cNvPr id="8" name="Footer Placeholder 7"/>
          <p:cNvSpPr>
            <a:spLocks noGrp="1"/>
          </p:cNvSpPr>
          <p:nvPr>
            <p:ph type="ftr" sz="quarter" idx="11"/>
          </p:nvPr>
        </p:nvSpPr>
        <p:spPr/>
        <p:txBody>
          <a:bodyPr/>
          <a:lstStyle/>
          <a:p>
            <a:r>
              <a:rPr lang="en-US" dirty="0"/>
              <a:t>© 2022 CW Government Travel, Inc.                                                     </a:t>
            </a:r>
          </a:p>
        </p:txBody>
      </p:sp>
      <p:pic>
        <p:nvPicPr>
          <p:cNvPr id="6" name="Picture 5"/>
          <p:cNvPicPr>
            <a:picLocks noChangeAspect="1"/>
          </p:cNvPicPr>
          <p:nvPr/>
        </p:nvPicPr>
        <p:blipFill>
          <a:blip r:embed="rId4"/>
          <a:stretch>
            <a:fillRect/>
          </a:stretch>
        </p:blipFill>
        <p:spPr>
          <a:xfrm>
            <a:off x="1752600" y="1524000"/>
            <a:ext cx="8726305" cy="4531924"/>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034043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Reviewing 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Picture 6"/>
          <p:cNvPicPr>
            <a:picLocks noChangeAspect="1"/>
          </p:cNvPicPr>
          <p:nvPr/>
        </p:nvPicPr>
        <p:blipFill>
          <a:blip r:embed="rId4"/>
          <a:stretch>
            <a:fillRect/>
          </a:stretch>
        </p:blipFill>
        <p:spPr>
          <a:xfrm>
            <a:off x="702843" y="1905000"/>
            <a:ext cx="10786314" cy="355253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918319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Reviewing Expenses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2209800" y="1447800"/>
            <a:ext cx="7772400" cy="479966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573645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Reviewing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500063" y="1626770"/>
            <a:ext cx="11188700" cy="425057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839246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Travel Approval</a:t>
            </a:r>
            <a:br>
              <a:rPr lang="en-US" dirty="0"/>
            </a:br>
            <a:r>
              <a:rPr lang="en-US" sz="2400" dirty="0">
                <a:solidFill>
                  <a:srgbClr val="7F7F7F"/>
                </a:solidFill>
              </a:rPr>
              <a:t>Approve</a:t>
            </a:r>
            <a:endParaRPr lang="en-US"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endParaRPr lang="en-US" sz="1600" b="1" dirty="0">
              <a:solidFill>
                <a:srgbClr val="333F48"/>
              </a:solidFill>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5" name="Content Placeholder 4"/>
          <p:cNvPicPr>
            <a:picLocks noGrp="1" noChangeAspect="1"/>
          </p:cNvPicPr>
          <p:nvPr>
            <p:ph sz="quarter" idx="13"/>
          </p:nvPr>
        </p:nvPicPr>
        <p:blipFill>
          <a:blip r:embed="rId4"/>
          <a:stretch>
            <a:fillRect/>
          </a:stretch>
        </p:blipFill>
        <p:spPr>
          <a:xfrm>
            <a:off x="2490420" y="1460500"/>
            <a:ext cx="7207986" cy="458311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203695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Login Complete</a:t>
            </a:r>
          </a:p>
        </p:txBody>
      </p:sp>
      <p:sp>
        <p:nvSpPr>
          <p:cNvPr id="13" name="Footer Placeholder 7"/>
          <p:cNvSpPr>
            <a:spLocks noGrp="1"/>
          </p:cNvSpPr>
          <p:nvPr>
            <p:ph type="ftr" sz="quarter" idx="11"/>
          </p:nvPr>
        </p:nvSpPr>
        <p:spPr/>
        <p:txBody>
          <a:bodyPr/>
          <a:lstStyle/>
          <a:p>
            <a:r>
              <a:rPr lang="en-US" dirty="0"/>
              <a:t>© 2022 CW Government Travel, Inc.                                                     </a:t>
            </a:r>
          </a:p>
        </p:txBody>
      </p:sp>
      <p:pic>
        <p:nvPicPr>
          <p:cNvPr id="12" name="Content Placeholder 11" descr="the My E2 At A Glance tab, after initial login and incomplete profile." title="My E2 At A Glance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11271"/>
            <a:ext cx="11188700" cy="348157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359572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0545161" cy="843519"/>
          </a:xfrm>
        </p:spPr>
        <p:txBody>
          <a:bodyPr/>
          <a:lstStyle/>
          <a:p>
            <a:r>
              <a:rPr lang="en-US" dirty="0"/>
              <a:t>Local Travel Approval</a:t>
            </a:r>
            <a:br>
              <a:rPr lang="en-US" dirty="0"/>
            </a:br>
            <a:r>
              <a:rPr lang="en-US" sz="2400" dirty="0">
                <a:solidFill>
                  <a:srgbClr val="7F7F7F"/>
                </a:solidFill>
              </a:rPr>
              <a:t>Return</a:t>
            </a:r>
            <a:endParaRPr lang="en-US"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609600" y="1219200"/>
            <a:ext cx="9296400" cy="838200"/>
          </a:xfrm>
          <a:prstGeom prst="rect">
            <a:avLst/>
          </a:prstGeom>
        </p:spPr>
        <p:txBody>
          <a:bodyPr vert="horz" lIns="91440" tIns="45720" rIns="91440" bIns="45720" rtlCol="0">
            <a:normAutofit/>
          </a:bodyPr>
          <a:lstStyle/>
          <a:p>
            <a:pPr>
              <a:spcBef>
                <a:spcPct val="20000"/>
              </a:spcBef>
              <a:buClr>
                <a:srgbClr val="0044AA"/>
              </a:buClr>
              <a:buSzPct val="100000"/>
              <a:defRPr/>
            </a:pPr>
            <a:endParaRPr lang="en-US" sz="1600" b="1" dirty="0">
              <a:solidFill>
                <a:srgbClr val="333F48"/>
              </a:solidFill>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5" name="Content Placeholder 4"/>
          <p:cNvPicPr>
            <a:picLocks noGrp="1" noChangeAspect="1"/>
          </p:cNvPicPr>
          <p:nvPr>
            <p:ph sz="quarter" idx="13"/>
          </p:nvPr>
        </p:nvPicPr>
        <p:blipFill>
          <a:blip r:embed="rId4"/>
          <a:stretch>
            <a:fillRect/>
          </a:stretch>
        </p:blipFill>
        <p:spPr>
          <a:xfrm>
            <a:off x="2229625" y="1272239"/>
            <a:ext cx="7732749" cy="4899961"/>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0197214"/>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Approving Vouchers and Local Travel Claims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2" cy="4583377"/>
            <a:chOff x="1008972" y="1539842"/>
            <a:chExt cx="10154004" cy="5254471"/>
          </a:xfrm>
        </p:grpSpPr>
        <p:grpSp>
          <p:nvGrpSpPr>
            <p:cNvPr id="6" name="Group 5"/>
            <p:cNvGrpSpPr/>
            <p:nvPr/>
          </p:nvGrpSpPr>
          <p:grpSpPr>
            <a:xfrm>
              <a:off x="1029025" y="1539842"/>
              <a:ext cx="10133951" cy="1194703"/>
              <a:chOff x="1143000" y="1539842"/>
              <a:chExt cx="10133951"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7"/>
                </a:xfrm>
                <a:prstGeom prst="rect">
                  <a:avLst/>
                </a:prstGeom>
                <a:noFill/>
              </p:spPr>
              <p:txBody>
                <a:bodyPr wrap="square" lIns="0" tIns="0" rIns="0" bIns="0" rtlCol="0" anchor="ctr">
                  <a:noAutofit/>
                </a:bodyPr>
                <a:lstStyle/>
                <a:p>
                  <a:endParaRPr lang="en-US" sz="1600" b="1" dirty="0">
                    <a:solidFill>
                      <a:schemeClr val="bg1"/>
                    </a:solidFill>
                  </a:endParaRPr>
                </a:p>
              </p:txBody>
            </p:sp>
          </p:grpSp>
          <p:sp>
            <p:nvSpPr>
              <p:cNvPr id="13" name="TextBox 12"/>
              <p:cNvSpPr txBox="1"/>
              <p:nvPr/>
            </p:nvSpPr>
            <p:spPr>
              <a:xfrm>
                <a:off x="6532651" y="1539842"/>
                <a:ext cx="4744300" cy="1177394"/>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5" name="Group 14"/>
            <p:cNvGrpSpPr/>
            <p:nvPr/>
          </p:nvGrpSpPr>
          <p:grpSpPr>
            <a:xfrm>
              <a:off x="1029025" y="2893098"/>
              <a:ext cx="10133951" cy="1194704"/>
              <a:chOff x="1143000" y="1539842"/>
              <a:chExt cx="10133951" cy="1194704"/>
            </a:xfrm>
          </p:grpSpPr>
          <p:grpSp>
            <p:nvGrpSpPr>
              <p:cNvPr id="18" name="Group 17"/>
              <p:cNvGrpSpPr/>
              <p:nvPr/>
            </p:nvGrpSpPr>
            <p:grpSpPr>
              <a:xfrm>
                <a:off x="1143000" y="1550488"/>
                <a:ext cx="4727949" cy="1184058"/>
                <a:chOff x="6172200" y="1828799"/>
                <a:chExt cx="4800600" cy="1425497"/>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12172" y="1836821"/>
                  <a:ext cx="4431247" cy="1417475"/>
                </a:xfrm>
                <a:prstGeom prst="rect">
                  <a:avLst/>
                </a:prstGeom>
                <a:noFill/>
              </p:spPr>
              <p:txBody>
                <a:bodyPr wrap="square" lIns="0" tIns="0" rIns="0" bIns="0" rtlCol="0" anchor="ctr">
                  <a:noAutofit/>
                </a:bodyPr>
                <a:lstStyle/>
                <a:p>
                  <a:r>
                    <a:rPr lang="en-US" b="1" dirty="0">
                      <a:solidFill>
                        <a:schemeClr val="bg1"/>
                      </a:solidFill>
                      <a:cs typeface="Arial" pitchFamily="34" charset="0"/>
                    </a:rPr>
                    <a:t>Where can an approver view the receipts that the traveler has attached to their document? </a:t>
                  </a:r>
                </a:p>
              </p:txBody>
            </p:sp>
          </p:grpSp>
          <p:sp>
            <p:nvSpPr>
              <p:cNvPr id="21" name="TextBox 20"/>
              <p:cNvSpPr txBox="1"/>
              <p:nvPr/>
            </p:nvSpPr>
            <p:spPr>
              <a:xfrm>
                <a:off x="6532651" y="1539842"/>
                <a:ext cx="4744300"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4" name="Group 23"/>
            <p:cNvGrpSpPr/>
            <p:nvPr/>
          </p:nvGrpSpPr>
          <p:grpSpPr>
            <a:xfrm>
              <a:off x="1029025" y="4246354"/>
              <a:ext cx="10133951" cy="1194704"/>
              <a:chOff x="1143000" y="1539842"/>
              <a:chExt cx="10133951"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532651" y="1539842"/>
                <a:ext cx="4744300"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1" name="Group 30"/>
            <p:cNvGrpSpPr/>
            <p:nvPr/>
          </p:nvGrpSpPr>
          <p:grpSpPr>
            <a:xfrm>
              <a:off x="1008972" y="5592948"/>
              <a:ext cx="10133949" cy="1201365"/>
              <a:chOff x="1143000" y="1533181"/>
              <a:chExt cx="10133949" cy="1201365"/>
            </a:xfrm>
          </p:grpSpPr>
          <p:grpSp>
            <p:nvGrpSpPr>
              <p:cNvPr id="32" name="Group 31"/>
              <p:cNvGrpSpPr/>
              <p:nvPr/>
            </p:nvGrpSpPr>
            <p:grpSpPr>
              <a:xfrm>
                <a:off x="1143000" y="1533181"/>
                <a:ext cx="4727949" cy="1201365"/>
                <a:chOff x="6172200" y="1807963"/>
                <a:chExt cx="4800600" cy="144633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447223" y="1807963"/>
                  <a:ext cx="4509597" cy="1417476"/>
                </a:xfrm>
                <a:prstGeom prst="rect">
                  <a:avLst/>
                </a:prstGeom>
                <a:noFill/>
              </p:spPr>
              <p:txBody>
                <a:bodyPr wrap="square" lIns="0" tIns="0" rIns="0" bIns="0" rtlCol="0" anchor="ctr">
                  <a:noAutofit/>
                </a:bodyPr>
                <a:lstStyle/>
                <a:p>
                  <a:r>
                    <a:rPr lang="en-US" b="1" dirty="0">
                      <a:solidFill>
                        <a:schemeClr val="bg1"/>
                      </a:solidFill>
                      <a:cs typeface="Arial" pitchFamily="34" charset="0"/>
                    </a:rPr>
                    <a:t>If an approver wants to view vouchers or local claims they already approved, what option can be used?</a:t>
                  </a:r>
                </a:p>
              </p:txBody>
            </p:sp>
          </p:grpSp>
          <p:sp>
            <p:nvSpPr>
              <p:cNvPr id="35" name="TextBox 34"/>
              <p:cNvSpPr txBox="1"/>
              <p:nvPr/>
            </p:nvSpPr>
            <p:spPr>
              <a:xfrm>
                <a:off x="6552702" y="1539842"/>
                <a:ext cx="4724247"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sp>
        <p:nvSpPr>
          <p:cNvPr id="10" name="Rectangle 9"/>
          <p:cNvSpPr/>
          <p:nvPr/>
        </p:nvSpPr>
        <p:spPr>
          <a:xfrm>
            <a:off x="755988" y="1694430"/>
            <a:ext cx="4339904" cy="1077218"/>
          </a:xfrm>
          <a:prstGeom prst="rect">
            <a:avLst/>
          </a:prstGeom>
        </p:spPr>
        <p:txBody>
          <a:bodyPr wrap="square">
            <a:spAutoFit/>
          </a:bodyPr>
          <a:lstStyle/>
          <a:p>
            <a:r>
              <a:rPr lang="en-US" sz="1600" b="1" dirty="0">
                <a:solidFill>
                  <a:schemeClr val="bg1"/>
                </a:solidFill>
                <a:cs typeface="Arial" pitchFamily="34" charset="0"/>
              </a:rPr>
              <a:t>What link does an approver click to view a comparison of what the traveler was authorized to spend vs actual expenses entered on the voucher?</a:t>
            </a:r>
          </a:p>
        </p:txBody>
      </p:sp>
      <p:sp>
        <p:nvSpPr>
          <p:cNvPr id="38" name="TextBox 37"/>
          <p:cNvSpPr txBox="1"/>
          <p:nvPr/>
        </p:nvSpPr>
        <p:spPr>
          <a:xfrm>
            <a:off x="746947" y="4036901"/>
            <a:ext cx="5105226" cy="1027020"/>
          </a:xfrm>
          <a:prstGeom prst="rect">
            <a:avLst/>
          </a:prstGeom>
          <a:noFill/>
        </p:spPr>
        <p:txBody>
          <a:bodyPr wrap="square" lIns="0" tIns="0" rIns="0" bIns="0" rtlCol="0" anchor="ctr">
            <a:noAutofit/>
          </a:bodyPr>
          <a:lstStyle/>
          <a:p>
            <a:r>
              <a:rPr lang="en-US" b="1" dirty="0">
                <a:solidFill>
                  <a:schemeClr val="bg1"/>
                </a:solidFill>
              </a:rPr>
              <a:t>Once an approver accesses My Approvals, how can the local travel claims be easily identified?</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7283031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Approving Vouchers and Local Travel Claims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1" cy="4583377"/>
            <a:chOff x="1008972" y="1539842"/>
            <a:chExt cx="10154003" cy="5254471"/>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7"/>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1" name="Group 10"/>
              <p:cNvGrpSpPr/>
              <p:nvPr/>
            </p:nvGrpSpPr>
            <p:grpSpPr>
              <a:xfrm>
                <a:off x="6415579" y="1539842"/>
                <a:ext cx="4861371" cy="1194703"/>
                <a:chOff x="6172200" y="1815983"/>
                <a:chExt cx="4800602"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8" y="1815983"/>
                  <a:ext cx="4684994" cy="1417475"/>
                </a:xfrm>
                <a:prstGeom prst="rect">
                  <a:avLst/>
                </a:prstGeom>
                <a:noFill/>
              </p:spPr>
              <p:txBody>
                <a:bodyPr wrap="square" lIns="0" tIns="0" rIns="0" bIns="0" rtlCol="0" anchor="ctr">
                  <a:noAutofit/>
                </a:bodyPr>
                <a:lstStyle/>
                <a:p>
                  <a:r>
                    <a:rPr lang="en-US" b="1" dirty="0">
                      <a:solidFill>
                        <a:schemeClr val="bg1"/>
                      </a:solidFill>
                    </a:rPr>
                    <a:t>View Cost Variance Summary</a:t>
                  </a:r>
                </a:p>
              </p:txBody>
            </p:sp>
          </p:grpSp>
        </p:grpSp>
        <p:grpSp>
          <p:nvGrpSpPr>
            <p:cNvPr id="15" name="Group 14"/>
            <p:cNvGrpSpPr/>
            <p:nvPr/>
          </p:nvGrpSpPr>
          <p:grpSpPr>
            <a:xfrm>
              <a:off x="1029025" y="2893098"/>
              <a:ext cx="10133950" cy="1194704"/>
              <a:chOff x="1143000" y="1539842"/>
              <a:chExt cx="10133950" cy="1194704"/>
            </a:xfrm>
          </p:grpSpPr>
          <p:grpSp>
            <p:nvGrpSpPr>
              <p:cNvPr id="18" name="Group 17"/>
              <p:cNvGrpSpPr/>
              <p:nvPr/>
            </p:nvGrpSpPr>
            <p:grpSpPr>
              <a:xfrm>
                <a:off x="1143000" y="1550488"/>
                <a:ext cx="4727949" cy="1184058"/>
                <a:chOff x="6172200" y="1828799"/>
                <a:chExt cx="4800600" cy="1425497"/>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12172" y="1836821"/>
                  <a:ext cx="4431247" cy="1417475"/>
                </a:xfrm>
                <a:prstGeom prst="rect">
                  <a:avLst/>
                </a:prstGeom>
                <a:noFill/>
              </p:spPr>
              <p:txBody>
                <a:bodyPr wrap="square" lIns="0" tIns="0" rIns="0" bIns="0" rtlCol="0" anchor="ctr">
                  <a:noAutofit/>
                </a:bodyPr>
                <a:lstStyle/>
                <a:p>
                  <a:r>
                    <a:rPr lang="en-US" b="1" dirty="0">
                      <a:solidFill>
                        <a:schemeClr val="bg1"/>
                      </a:solidFill>
                      <a:cs typeface="Arial" pitchFamily="34" charset="0"/>
                    </a:rPr>
                    <a:t>Where can an approver view the receipts that the traveler has attached to their document? </a:t>
                  </a: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Receipts and Attachments section</a:t>
                  </a:r>
                </a:p>
              </p:txBody>
            </p:sp>
          </p:grpSp>
        </p:grpSp>
        <p:grpSp>
          <p:nvGrpSpPr>
            <p:cNvPr id="24" name="Group 23"/>
            <p:cNvGrpSpPr/>
            <p:nvPr/>
          </p:nvGrpSpPr>
          <p:grpSpPr>
            <a:xfrm>
              <a:off x="1029025" y="4246354"/>
              <a:ext cx="10133950" cy="1194704"/>
              <a:chOff x="1143000" y="1539842"/>
              <a:chExt cx="10133950"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The Id begins with an LT.  (You can also use the Filter Options to narrow down the list to show only Local Travel Claims.)</a:t>
                  </a:r>
                </a:p>
              </p:txBody>
            </p:sp>
          </p:grpSp>
        </p:grpSp>
        <p:grpSp>
          <p:nvGrpSpPr>
            <p:cNvPr id="31" name="Group 30"/>
            <p:cNvGrpSpPr/>
            <p:nvPr/>
          </p:nvGrpSpPr>
          <p:grpSpPr>
            <a:xfrm>
              <a:off x="1008972" y="5592948"/>
              <a:ext cx="10133949" cy="1201365"/>
              <a:chOff x="1143000" y="1533181"/>
              <a:chExt cx="10133949" cy="1201365"/>
            </a:xfrm>
          </p:grpSpPr>
          <p:grpSp>
            <p:nvGrpSpPr>
              <p:cNvPr id="32" name="Group 31"/>
              <p:cNvGrpSpPr/>
              <p:nvPr/>
            </p:nvGrpSpPr>
            <p:grpSpPr>
              <a:xfrm>
                <a:off x="1143000" y="1533181"/>
                <a:ext cx="4727949" cy="1201365"/>
                <a:chOff x="6172200" y="1807963"/>
                <a:chExt cx="4800600" cy="144633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447223" y="1807963"/>
                  <a:ext cx="4509597" cy="1417476"/>
                </a:xfrm>
                <a:prstGeom prst="rect">
                  <a:avLst/>
                </a:prstGeom>
                <a:noFill/>
              </p:spPr>
              <p:txBody>
                <a:bodyPr wrap="square" lIns="0" tIns="0" rIns="0" bIns="0" rtlCol="0" anchor="ctr">
                  <a:noAutofit/>
                </a:bodyPr>
                <a:lstStyle/>
                <a:p>
                  <a:r>
                    <a:rPr lang="en-US" b="1" dirty="0">
                      <a:solidFill>
                        <a:schemeClr val="bg1"/>
                      </a:solidFill>
                      <a:cs typeface="Arial" pitchFamily="34" charset="0"/>
                    </a:rPr>
                    <a:t>If an approver wants to view vouchers or local claims they already approved, what option can be used?</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Using the Filter Option.</a:t>
                  </a:r>
                </a:p>
              </p:txBody>
            </p:sp>
          </p:grpSp>
        </p:grpSp>
      </p:grpSp>
      <p:sp>
        <p:nvSpPr>
          <p:cNvPr id="10" name="Rectangle 9"/>
          <p:cNvSpPr/>
          <p:nvPr/>
        </p:nvSpPr>
        <p:spPr>
          <a:xfrm>
            <a:off x="755988" y="1694430"/>
            <a:ext cx="4339904" cy="1077218"/>
          </a:xfrm>
          <a:prstGeom prst="rect">
            <a:avLst/>
          </a:prstGeom>
        </p:spPr>
        <p:txBody>
          <a:bodyPr wrap="square">
            <a:spAutoFit/>
          </a:bodyPr>
          <a:lstStyle/>
          <a:p>
            <a:r>
              <a:rPr lang="en-US" sz="1600" b="1" dirty="0">
                <a:solidFill>
                  <a:schemeClr val="bg1"/>
                </a:solidFill>
                <a:cs typeface="Arial" pitchFamily="34" charset="0"/>
              </a:rPr>
              <a:t>What link does an approver click to view a comparison of what the traveler was authorized to spend vs actual expenses entered on the voucher?</a:t>
            </a:r>
          </a:p>
        </p:txBody>
      </p:sp>
      <p:sp>
        <p:nvSpPr>
          <p:cNvPr id="38" name="TextBox 37"/>
          <p:cNvSpPr txBox="1"/>
          <p:nvPr/>
        </p:nvSpPr>
        <p:spPr>
          <a:xfrm>
            <a:off x="746947" y="4036901"/>
            <a:ext cx="5105226" cy="1027020"/>
          </a:xfrm>
          <a:prstGeom prst="rect">
            <a:avLst/>
          </a:prstGeom>
          <a:noFill/>
        </p:spPr>
        <p:txBody>
          <a:bodyPr wrap="square" lIns="0" tIns="0" rIns="0" bIns="0" rtlCol="0" anchor="ctr">
            <a:noAutofit/>
          </a:bodyPr>
          <a:lstStyle/>
          <a:p>
            <a:r>
              <a:rPr lang="en-US" b="1" dirty="0">
                <a:solidFill>
                  <a:schemeClr val="bg1"/>
                </a:solidFill>
              </a:rPr>
              <a:t>Once an approver accesses My Approvals, how can the local travel claims be easily identified?</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907181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sz="8000" dirty="0"/>
              <a:t>Mobile </a:t>
            </a:r>
            <a:br>
              <a:rPr lang="en-US" sz="8000" dirty="0"/>
            </a:br>
            <a:r>
              <a:rPr lang="en-US" sz="8000" dirty="0"/>
              <a:t>Approvals</a:t>
            </a:r>
            <a:br>
              <a:rPr lang="en-US" dirty="0"/>
            </a:br>
            <a:br>
              <a:rPr lang="en-US" dirty="0"/>
            </a:br>
            <a:endParaRPr lang="en-US" dirty="0"/>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132</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06510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2022 CW Government Travel, Inc.                                                     </a:t>
            </a:r>
          </a:p>
        </p:txBody>
      </p:sp>
      <p:sp>
        <p:nvSpPr>
          <p:cNvPr id="2" name="Title 1"/>
          <p:cNvSpPr>
            <a:spLocks noGrp="1"/>
          </p:cNvSpPr>
          <p:nvPr>
            <p:ph type="title"/>
          </p:nvPr>
        </p:nvSpPr>
        <p:spPr>
          <a:xfrm>
            <a:off x="1044169" y="381000"/>
            <a:ext cx="5396617" cy="798443"/>
          </a:xfrm>
        </p:spPr>
        <p:txBody>
          <a:bodyPr/>
          <a:lstStyle/>
          <a:p>
            <a:r>
              <a:rPr lang="en-US" sz="3600" dirty="0"/>
              <a:t>Mobile Approvals</a:t>
            </a:r>
            <a:br>
              <a:rPr lang="en-US" sz="3600" dirty="0"/>
            </a:br>
            <a:r>
              <a:rPr lang="en-US" sz="2400" dirty="0">
                <a:solidFill>
                  <a:srgbClr val="7F7F7F"/>
                </a:solidFill>
              </a:rPr>
              <a:t>Logging In</a:t>
            </a:r>
            <a:endParaRPr lang="en-US" sz="3600" dirty="0">
              <a:solidFill>
                <a:srgbClr val="7F7F7F"/>
              </a:solidFill>
            </a:endParaRPr>
          </a:p>
        </p:txBody>
      </p:sp>
      <p:pic>
        <p:nvPicPr>
          <p:cNvPr id="13" name="Picture Placeholder 12"/>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503" b="7503"/>
          <a:stretch>
            <a:fillRect/>
          </a:stretch>
        </p:blipFill>
        <p:spPr/>
      </p:pic>
      <p:sp>
        <p:nvSpPr>
          <p:cNvPr id="3" name="Content Placeholder 2"/>
          <p:cNvSpPr>
            <a:spLocks noGrp="1"/>
          </p:cNvSpPr>
          <p:nvPr>
            <p:ph sz="quarter" idx="4294967295"/>
          </p:nvPr>
        </p:nvSpPr>
        <p:spPr>
          <a:xfrm>
            <a:off x="1143000" y="1371600"/>
            <a:ext cx="4572000" cy="4572000"/>
          </a:xfrm>
        </p:spPr>
        <p:txBody>
          <a:bodyPr>
            <a:normAutofit/>
          </a:bodyPr>
          <a:lstStyle/>
          <a:p>
            <a:pPr marL="0" indent="0">
              <a:buNone/>
            </a:pPr>
            <a:r>
              <a:rPr lang="en-US" sz="2000" dirty="0"/>
              <a:t>With Mobile Approvals, approvers can perform simple approval functions for travel documents by accessing E2 on a mobile device, such as an Android, Smartphone or iPhone. </a:t>
            </a:r>
          </a:p>
          <a:p>
            <a:pPr marL="0" indent="0">
              <a:buNone/>
            </a:pPr>
            <a:endParaRPr lang="en-US" sz="2000" dirty="0"/>
          </a:p>
          <a:p>
            <a:pPr marL="0" indent="0">
              <a:buNone/>
            </a:pPr>
            <a:r>
              <a:rPr lang="en-US" sz="2000" dirty="0"/>
              <a:t>Navigate to e2.gov.cwtsatotravel.com and login as you would on your desktop.</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942043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2022 CW Government Travel, Inc.                                                     </a:t>
            </a:r>
          </a:p>
        </p:txBody>
      </p:sp>
      <p:sp>
        <p:nvSpPr>
          <p:cNvPr id="2" name="Title 1"/>
          <p:cNvSpPr>
            <a:spLocks noGrp="1"/>
          </p:cNvSpPr>
          <p:nvPr>
            <p:ph type="title"/>
          </p:nvPr>
        </p:nvSpPr>
        <p:spPr>
          <a:xfrm>
            <a:off x="1066800" y="381000"/>
            <a:ext cx="5396617" cy="798443"/>
          </a:xfrm>
        </p:spPr>
        <p:txBody>
          <a:bodyPr/>
          <a:lstStyle/>
          <a:p>
            <a:r>
              <a:rPr lang="en-US" sz="3600" dirty="0"/>
              <a:t>Mobile Approvals</a:t>
            </a:r>
            <a:br>
              <a:rPr lang="en-US" sz="3600" dirty="0"/>
            </a:br>
            <a:r>
              <a:rPr lang="en-US" sz="2400" dirty="0">
                <a:solidFill>
                  <a:srgbClr val="7F7F7F"/>
                </a:solidFill>
              </a:rPr>
              <a:t>My Approvals</a:t>
            </a:r>
          </a:p>
        </p:txBody>
      </p:sp>
      <p:pic>
        <p:nvPicPr>
          <p:cNvPr id="5" name="Picture Placeholder 4"/>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503" b="7503"/>
          <a:stretch>
            <a:fillRect/>
          </a:stretch>
        </p:blipFill>
        <p:spPr/>
      </p:pic>
      <p:sp>
        <p:nvSpPr>
          <p:cNvPr id="3" name="Content Placeholder 2"/>
          <p:cNvSpPr>
            <a:spLocks noGrp="1"/>
          </p:cNvSpPr>
          <p:nvPr>
            <p:ph sz="quarter" idx="4294967295"/>
          </p:nvPr>
        </p:nvSpPr>
        <p:spPr>
          <a:xfrm>
            <a:off x="1143000" y="1371600"/>
            <a:ext cx="4572000" cy="4572000"/>
          </a:xfrm>
        </p:spPr>
        <p:txBody>
          <a:bodyPr>
            <a:normAutofit/>
          </a:bodyPr>
          <a:lstStyle/>
          <a:p>
            <a:pPr marL="0" indent="0">
              <a:buNone/>
            </a:pPr>
            <a:r>
              <a:rPr lang="en-US" sz="2000" dirty="0"/>
              <a:t>E2 detects you are accessing from a mobile device and renders the screens for best viewing.</a:t>
            </a:r>
          </a:p>
          <a:p>
            <a:pPr marL="0" indent="0">
              <a:buNone/>
            </a:pPr>
            <a:r>
              <a:rPr lang="en-US" sz="2000" dirty="0"/>
              <a:t>After accepting the Warning Message and Privacy Act Notice, My Approval appears.  </a:t>
            </a:r>
          </a:p>
          <a:p>
            <a:pPr marL="0" indent="0">
              <a:buNone/>
            </a:pPr>
            <a:r>
              <a:rPr lang="en-US" sz="2000" dirty="0"/>
              <a:t>You are able to view documents by type pending their approval. </a:t>
            </a:r>
          </a:p>
          <a:p>
            <a:pPr marL="0" indent="0">
              <a:buNone/>
            </a:pPr>
            <a:r>
              <a:rPr lang="en-US" sz="2000" dirty="0"/>
              <a:t>Tap a document type to view the list of specific documents of that type pending your approval. </a:t>
            </a:r>
          </a:p>
          <a:p>
            <a:pPr marL="0" indent="0">
              <a:buNone/>
            </a:pPr>
            <a:r>
              <a:rPr lang="en-US" sz="2000" dirty="0"/>
              <a:t>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7513648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2022 CW Government Travel, Inc.                                                     </a:t>
            </a:r>
          </a:p>
        </p:txBody>
      </p:sp>
      <p:sp>
        <p:nvSpPr>
          <p:cNvPr id="2" name="Title 1"/>
          <p:cNvSpPr>
            <a:spLocks noGrp="1"/>
          </p:cNvSpPr>
          <p:nvPr>
            <p:ph type="title"/>
          </p:nvPr>
        </p:nvSpPr>
        <p:spPr>
          <a:xfrm>
            <a:off x="1066800" y="381000"/>
            <a:ext cx="5396617" cy="798443"/>
          </a:xfrm>
        </p:spPr>
        <p:txBody>
          <a:bodyPr/>
          <a:lstStyle/>
          <a:p>
            <a:r>
              <a:rPr lang="en-US" sz="3600" dirty="0"/>
              <a:t>Mobile Approvals</a:t>
            </a:r>
            <a:br>
              <a:rPr lang="en-US" sz="3600" dirty="0"/>
            </a:br>
            <a:r>
              <a:rPr lang="en-US" sz="2400" dirty="0">
                <a:solidFill>
                  <a:srgbClr val="7F7F7F"/>
                </a:solidFill>
              </a:rPr>
              <a:t>Document Summary</a:t>
            </a:r>
          </a:p>
        </p:txBody>
      </p:sp>
      <p:sp>
        <p:nvSpPr>
          <p:cNvPr id="3" name="Content Placeholder 2"/>
          <p:cNvSpPr>
            <a:spLocks noGrp="1"/>
          </p:cNvSpPr>
          <p:nvPr>
            <p:ph sz="quarter" idx="4294967295"/>
          </p:nvPr>
        </p:nvSpPr>
        <p:spPr>
          <a:xfrm>
            <a:off x="1143000" y="1371600"/>
            <a:ext cx="4572000" cy="4572000"/>
          </a:xfrm>
        </p:spPr>
        <p:txBody>
          <a:bodyPr>
            <a:normAutofit/>
          </a:bodyPr>
          <a:lstStyle/>
          <a:p>
            <a:pPr marL="0" indent="0">
              <a:buNone/>
            </a:pPr>
            <a:r>
              <a:rPr lang="en-US" sz="2000" dirty="0"/>
              <a:t>The process to Lock, Unlock, Approve, or Return the document works the same as it does on the standard E2 website.</a:t>
            </a:r>
          </a:p>
          <a:p>
            <a:pPr marL="0" indent="0">
              <a:buNone/>
            </a:pPr>
            <a:endParaRPr lang="en-US" sz="100" dirty="0"/>
          </a:p>
          <a:p>
            <a:pPr marL="0" indent="0">
              <a:buNone/>
            </a:pPr>
            <a:r>
              <a:rPr lang="en-US" sz="2000" dirty="0"/>
              <a:t>If you need to perform an action not available via the mobile screens, you can access the desktop version by clicking on the Go To Traveler Home link.  </a:t>
            </a:r>
          </a:p>
        </p:txBody>
      </p:sp>
      <p:pic>
        <p:nvPicPr>
          <p:cNvPr id="9" name="Picture Placeholder 8"/>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503" b="7503"/>
          <a:stretch>
            <a:fillRect/>
          </a:stretch>
        </p:blipFill>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937305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136</a:t>
            </a:fld>
            <a:endParaRPr lang="en-GB" dirty="0"/>
          </a:p>
        </p:txBody>
      </p:sp>
      <p:sp>
        <p:nvSpPr>
          <p:cNvPr id="7" name="Content Placeholder 6"/>
          <p:cNvSpPr>
            <a:spLocks noGrp="1"/>
          </p:cNvSpPr>
          <p:nvPr>
            <p:ph sz="quarter" idx="13"/>
          </p:nvPr>
        </p:nvSpPr>
        <p:spPr>
          <a:xfrm>
            <a:off x="501615" y="1790565"/>
            <a:ext cx="11188769" cy="4582803"/>
          </a:xfrm>
        </p:spPr>
        <p:txBody>
          <a:bodyPr/>
          <a:lstStyle/>
          <a:p>
            <a:pPr marL="0" indent="0">
              <a:buNone/>
            </a:pPr>
            <a:r>
              <a:rPr lang="en-US" sz="2400" b="1" dirty="0">
                <a:solidFill>
                  <a:srgbClr val="333F48"/>
                </a:solidFill>
              </a:rPr>
              <a:t>To access customized user guides, an FAQ, and additional ETS/E2 details, access the USCG PPC website:</a:t>
            </a:r>
          </a:p>
          <a:p>
            <a:pPr marL="0" indent="0">
              <a:buNone/>
            </a:pPr>
            <a:r>
              <a:rPr lang="en-US" sz="2400" b="1" dirty="0">
                <a:solidFill>
                  <a:srgbClr val="333F48"/>
                </a:solidFill>
                <a:hlinkClick r:id="rId4"/>
              </a:rPr>
              <a:t>https://www.dcms.uscg.mil/ppc/travel/ets/</a:t>
            </a:r>
            <a:endParaRPr lang="en-US" sz="2400" b="1" dirty="0">
              <a:solidFill>
                <a:srgbClr val="333F48"/>
              </a:solidFill>
            </a:endParaRPr>
          </a:p>
          <a:p>
            <a:pPr marL="0" indent="0">
              <a:buNone/>
            </a:pPr>
            <a:endParaRPr lang="en-US" sz="2400" b="1" dirty="0">
              <a:solidFill>
                <a:srgbClr val="333F48"/>
              </a:solidFill>
            </a:endParaRPr>
          </a:p>
          <a:p>
            <a:pPr marL="0" indent="0">
              <a:buNone/>
            </a:pPr>
            <a:r>
              <a:rPr lang="en-US" sz="2400" b="1" dirty="0">
                <a:solidFill>
                  <a:srgbClr val="333F48"/>
                </a:solidFill>
              </a:rPr>
              <a:t>E2 Online Help is also available by clicking on the User Options menu (your name in the upper right corner of E2) and selecting Online Help.</a:t>
            </a:r>
          </a:p>
          <a:p>
            <a:pPr marL="0" indent="0">
              <a:buNone/>
            </a:pPr>
            <a:endParaRPr lang="en-US" sz="1800" b="1" dirty="0">
              <a:solidFill>
                <a:srgbClr val="333F48"/>
              </a:solidFill>
            </a:endParaRPr>
          </a:p>
          <a:p>
            <a:pPr marL="0" indent="0" fontAlgn="t">
              <a:buNone/>
            </a:pPr>
            <a:endParaRPr lang="en-US" b="1" dirty="0">
              <a:solidFill>
                <a:srgbClr val="333F48"/>
              </a:solidFill>
            </a:endParaRPr>
          </a:p>
        </p:txBody>
      </p:sp>
    </p:spTree>
    <p:custDataLst>
      <p:tags r:id="rId1"/>
    </p:custDataLst>
    <p:extLst>
      <p:ext uri="{BB962C8B-B14F-4D97-AF65-F5344CB8AC3E}">
        <p14:creationId xmlns:p14="http://schemas.microsoft.com/office/powerpoint/2010/main" val="6378393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would like your feedback…..</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137</a:t>
            </a:fld>
            <a:endParaRPr lang="en-US" noProof="0" dirty="0"/>
          </a:p>
        </p:txBody>
      </p:sp>
      <p:sp>
        <p:nvSpPr>
          <p:cNvPr id="4" name="Content Placeholder 3"/>
          <p:cNvSpPr>
            <a:spLocks noGrp="1"/>
          </p:cNvSpPr>
          <p:nvPr>
            <p:ph sz="quarter" idx="13"/>
          </p:nvPr>
        </p:nvSpPr>
        <p:spPr/>
        <p:txBody>
          <a:bodyPr/>
          <a:lstStyle/>
          <a:p>
            <a:pPr marL="0" indent="0">
              <a:buNone/>
            </a:pPr>
            <a:r>
              <a:rPr lang="en-US" sz="2000" dirty="0"/>
              <a:t>Thank you for viewing this training recording.  Please type the URL below in your web browser to access a brief survey about your training experience.</a:t>
            </a:r>
          </a:p>
          <a:p>
            <a:pPr marL="0" indent="0">
              <a:buNone/>
            </a:pPr>
            <a:endParaRPr lang="en-US" sz="2000" dirty="0"/>
          </a:p>
          <a:p>
            <a:pPr marL="0" indent="0">
              <a:buNone/>
            </a:pPr>
            <a:endParaRPr lang="en-US" sz="2800" b="1" i="1" dirty="0"/>
          </a:p>
          <a:p>
            <a:pPr marL="0" indent="0">
              <a:buNone/>
            </a:pPr>
            <a:r>
              <a:rPr lang="en-US" sz="2800" b="1" i="1" dirty="0"/>
              <a:t>www.surveymonkey.com/r/DXDGDKF</a:t>
            </a:r>
          </a:p>
          <a:p>
            <a:pPr marL="0" indent="0">
              <a:buNone/>
            </a:pPr>
            <a:endParaRPr lang="en-US" sz="2000" i="1" dirty="0"/>
          </a:p>
          <a:p>
            <a:pPr marL="0" indent="0">
              <a:buNone/>
            </a:pPr>
            <a:endParaRPr lang="en-US" sz="2000" i="1" dirty="0"/>
          </a:p>
          <a:p>
            <a:pPr marL="0" indent="0">
              <a:buNone/>
            </a:pPr>
            <a:r>
              <a:rPr lang="en-US" sz="2000" i="1" dirty="0"/>
              <a:t>	</a:t>
            </a:r>
            <a:endParaRPr lang="en-US" sz="2000" dirty="0"/>
          </a:p>
          <a:p>
            <a:pPr marL="0" indent="0">
              <a:buNone/>
            </a:pPr>
            <a:r>
              <a:rPr lang="en-US" sz="2000" dirty="0"/>
              <a:t>Thank you for your feedback!</a:t>
            </a:r>
          </a:p>
          <a:p>
            <a:pPr marL="0" indent="0">
              <a:buNone/>
            </a:pPr>
            <a:endParaRPr lang="en-US" sz="2000" dirty="0"/>
          </a:p>
        </p:txBody>
      </p:sp>
      <p:sp>
        <p:nvSpPr>
          <p:cNvPr id="5" name="Footer Placeholder 4"/>
          <p:cNvSpPr>
            <a:spLocks noGrp="1"/>
          </p:cNvSpPr>
          <p:nvPr>
            <p:ph type="ftr" sz="quarter" idx="3"/>
          </p:nvPr>
        </p:nvSpPr>
        <p:spPr/>
        <p:txBody>
          <a:bodyPr/>
          <a:lstStyle/>
          <a:p>
            <a:r>
              <a:rPr lang="en-US" dirty="0"/>
              <a:t>© 2022 CW Government Travel, Inc.                                                     </a:t>
            </a:r>
          </a:p>
        </p:txBody>
      </p:sp>
    </p:spTree>
    <p:custDataLst>
      <p:tags r:id="rId1"/>
    </p:custDataLst>
    <p:extLst>
      <p:ext uri="{BB962C8B-B14F-4D97-AF65-F5344CB8AC3E}">
        <p14:creationId xmlns:p14="http://schemas.microsoft.com/office/powerpoint/2010/main" val="17854315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046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solidFill>
              </a:rPr>
              <a:t>Questions?</a:t>
            </a:r>
          </a:p>
        </p:txBody>
      </p:sp>
      <p:sp>
        <p:nvSpPr>
          <p:cNvPr id="4" name="Footer Placeholder 3"/>
          <p:cNvSpPr>
            <a:spLocks noGrp="1"/>
          </p:cNvSpPr>
          <p:nvPr>
            <p:ph type="ftr" sz="quarter" idx="4294967295"/>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138</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7067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0545161" cy="843519"/>
          </a:xfrm>
        </p:spPr>
        <p:txBody>
          <a:bodyPr/>
          <a:lstStyle/>
          <a:p>
            <a:r>
              <a:rPr lang="en-US" dirty="0"/>
              <a:t>Scenario 1</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12" name="Content Placeholder 2"/>
          <p:cNvSpPr>
            <a:spLocks noGrp="1"/>
          </p:cNvSpPr>
          <p:nvPr>
            <p:ph sz="quarter" idx="13"/>
          </p:nvPr>
        </p:nvSpPr>
        <p:spPr>
          <a:xfrm>
            <a:off x="728594" y="1918009"/>
            <a:ext cx="4757805" cy="3339790"/>
          </a:xfrm>
        </p:spPr>
        <p:txBody>
          <a:bodyPr>
            <a:normAutofit/>
          </a:bodyPr>
          <a:lstStyle/>
          <a:p>
            <a:pPr marL="0" indent="0">
              <a:spcAft>
                <a:spcPts val="600"/>
              </a:spcAft>
              <a:buNone/>
            </a:pPr>
            <a:r>
              <a:rPr lang="en-US" sz="2400" b="1" dirty="0">
                <a:solidFill>
                  <a:srgbClr val="00467F"/>
                </a:solidFill>
              </a:rPr>
              <a:t>View and Update User Profile</a:t>
            </a:r>
          </a:p>
          <a:p>
            <a:pPr lvl="1">
              <a:spcAft>
                <a:spcPts val="600"/>
              </a:spcAft>
              <a:buSzPct val="75000"/>
            </a:pPr>
            <a:r>
              <a:rPr lang="en-US" b="1" dirty="0">
                <a:solidFill>
                  <a:srgbClr val="333F48"/>
                </a:solidFill>
              </a:rPr>
              <a:t>Log in as the approver</a:t>
            </a:r>
          </a:p>
          <a:p>
            <a:pPr lvl="1">
              <a:spcAft>
                <a:spcPts val="600"/>
              </a:spcAft>
              <a:buSzPct val="75000"/>
            </a:pPr>
            <a:r>
              <a:rPr lang="en-US" b="1" dirty="0">
                <a:solidFill>
                  <a:srgbClr val="333F48"/>
                </a:solidFill>
              </a:rPr>
              <a:t>Access the profile</a:t>
            </a:r>
          </a:p>
          <a:p>
            <a:pPr lvl="1">
              <a:spcAft>
                <a:spcPts val="600"/>
              </a:spcAft>
              <a:buSzPct val="75000"/>
            </a:pPr>
            <a:r>
              <a:rPr lang="en-US" b="1" dirty="0">
                <a:solidFill>
                  <a:srgbClr val="333F48"/>
                </a:solidFill>
              </a:rPr>
              <a:t>Verify each section of the profile</a:t>
            </a:r>
          </a:p>
          <a:p>
            <a:pPr lvl="1">
              <a:spcAft>
                <a:spcPts val="600"/>
              </a:spcAft>
              <a:buSzPct val="75000"/>
            </a:pPr>
            <a:r>
              <a:rPr lang="en-US" b="1" dirty="0">
                <a:solidFill>
                  <a:srgbClr val="333F48"/>
                </a:solidFill>
              </a:rPr>
              <a:t>Complete any necessary information</a:t>
            </a:r>
          </a:p>
        </p:txBody>
      </p:sp>
      <p:sp>
        <p:nvSpPr>
          <p:cNvPr id="13" name="Content Placeholder 2"/>
          <p:cNvSpPr txBox="1">
            <a:spLocks/>
          </p:cNvSpPr>
          <p:nvPr/>
        </p:nvSpPr>
        <p:spPr>
          <a:xfrm>
            <a:off x="6400800" y="1918010"/>
            <a:ext cx="5257800" cy="3339790"/>
          </a:xfrm>
          <a:prstGeom prst="rect">
            <a:avLst/>
          </a:prstGeom>
        </p:spPr>
        <p:txBody>
          <a:bodyPr vert="horz" lIns="0" tIns="0" rIns="0" bIns="0" rtlCol="0" anchor="t" anchorCtr="0">
            <a:normAutofit/>
          </a:bodyPr>
          <a:lst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20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800" kern="120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600" kern="120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400" kern="120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100" kern="120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None/>
            </a:pPr>
            <a:r>
              <a:rPr lang="en-US" sz="2400" b="1" dirty="0">
                <a:solidFill>
                  <a:srgbClr val="00467F"/>
                </a:solidFill>
              </a:rPr>
              <a:t>Basic Navigation and Online Help</a:t>
            </a:r>
          </a:p>
          <a:p>
            <a:pPr lvl="1">
              <a:spcAft>
                <a:spcPts val="600"/>
              </a:spcAft>
              <a:buSzPct val="75000"/>
            </a:pPr>
            <a:r>
              <a:rPr lang="en-US" b="1" dirty="0">
                <a:solidFill>
                  <a:srgbClr val="333F48"/>
                </a:solidFill>
              </a:rPr>
              <a:t>Navigate the various areas of E2</a:t>
            </a:r>
          </a:p>
          <a:p>
            <a:pPr lvl="1">
              <a:spcAft>
                <a:spcPts val="600"/>
              </a:spcAft>
              <a:buSzPct val="75000"/>
            </a:pPr>
            <a:r>
              <a:rPr lang="en-US" b="1" dirty="0">
                <a:solidFill>
                  <a:srgbClr val="333F48"/>
                </a:solidFill>
              </a:rPr>
              <a:t>Access Online Help to search for keywords</a:t>
            </a:r>
          </a:p>
          <a:p>
            <a:pPr lvl="2">
              <a:spcAft>
                <a:spcPts val="600"/>
              </a:spcAft>
            </a:pPr>
            <a:r>
              <a:rPr lang="en-US" b="1" dirty="0">
                <a:solidFill>
                  <a:srgbClr val="333F48"/>
                </a:solidFill>
              </a:rPr>
              <a:t>USCG Help Desk and TMC contact information</a:t>
            </a:r>
          </a:p>
          <a:p>
            <a:pPr lvl="1">
              <a:spcAft>
                <a:spcPts val="600"/>
              </a:spcAft>
            </a:pPr>
            <a:r>
              <a:rPr lang="en-US" b="1" dirty="0">
                <a:solidFill>
                  <a:srgbClr val="333F48"/>
                </a:solidFill>
              </a:rPr>
              <a:t>Access USCG PPC Travel page to view customized user guides and QRCs</a:t>
            </a:r>
          </a:p>
          <a:p>
            <a:pPr lvl="2">
              <a:spcAft>
                <a:spcPts val="600"/>
              </a:spcAft>
            </a:pPr>
            <a:r>
              <a:rPr lang="en-US" b="1" dirty="0">
                <a:solidFill>
                  <a:srgbClr val="333F48"/>
                </a:solidFill>
                <a:hlinkClick r:id="rId4"/>
              </a:rPr>
              <a:t>https://www.dcms.uscg.mil/ppc/travel/ets/</a:t>
            </a:r>
            <a:endParaRPr lang="en-US" b="1" dirty="0">
              <a:solidFill>
                <a:srgbClr val="333F48"/>
              </a:solidFill>
            </a:endParaRPr>
          </a:p>
          <a:p>
            <a:pPr lvl="2">
              <a:spcAft>
                <a:spcPts val="600"/>
              </a:spcAft>
            </a:pPr>
            <a:endParaRPr lang="en-US" b="1" dirty="0">
              <a:solidFill>
                <a:srgbClr val="333F48"/>
              </a:solidFill>
            </a:endParaRPr>
          </a:p>
          <a:p>
            <a:pPr lvl="1">
              <a:spcAft>
                <a:spcPts val="600"/>
              </a:spcAft>
            </a:pPr>
            <a:endParaRPr lang="en-US" b="1" dirty="0">
              <a:solidFill>
                <a:srgbClr val="333F48"/>
              </a:solidFill>
            </a:endParaRPr>
          </a:p>
        </p:txBody>
      </p:sp>
      <p:cxnSp>
        <p:nvCxnSpPr>
          <p:cNvPr id="14" name="Straight Connector 13"/>
          <p:cNvCxnSpPr/>
          <p:nvPr/>
        </p:nvCxnSpPr>
        <p:spPr>
          <a:xfrm>
            <a:off x="5867400" y="2628898"/>
            <a:ext cx="0" cy="2514600"/>
          </a:xfrm>
          <a:prstGeom prst="line">
            <a:avLst/>
          </a:prstGeom>
        </p:spPr>
        <p:style>
          <a:lnRef idx="3">
            <a:schemeClr val="accent1"/>
          </a:lnRef>
          <a:fillRef idx="0">
            <a:schemeClr val="accent1"/>
          </a:fillRef>
          <a:effectRef idx="2">
            <a:schemeClr val="accent1"/>
          </a:effectRef>
          <a:fontRef idx="minor">
            <a:schemeClr val="tx1"/>
          </a:fontRef>
        </p:style>
      </p:cxn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615421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9598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and Update Profile</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81550"/>
            <a:ext cx="11188700" cy="334101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3968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Profile</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Content Placeholder 6"/>
          <p:cNvSpPr txBox="1">
            <a:spLocks/>
          </p:cNvSpPr>
          <p:nvPr/>
        </p:nvSpPr>
        <p:spPr>
          <a:xfrm>
            <a:off x="1943100" y="1447800"/>
            <a:ext cx="8305800" cy="4495800"/>
          </a:xfrm>
          <a:prstGeom prst="rect">
            <a:avLst/>
          </a:prstGeom>
        </p:spPr>
        <p:txBody>
          <a:bodyPr vert="horz" lIns="0" tIns="0" rIns="0" bIns="0" rtlCol="0">
            <a:norm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4"/>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5"/>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1066800"/>
            <a:ext cx="5334000" cy="47244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1212669"/>
            <a:ext cx="5058760" cy="52578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876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Approver Availability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p:txBody>
          <a:bodyPr/>
          <a:lstStyle/>
          <a:p>
            <a:endParaRPr lang="en-US" dirty="0"/>
          </a:p>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958" y="1460810"/>
            <a:ext cx="9236240" cy="426757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9841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My E2</a:t>
            </a:r>
            <a:endParaRPr lang="en-US" dirty="0">
              <a:solidFill>
                <a:srgbClr val="FF0000"/>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pic>
        <p:nvPicPr>
          <p:cNvPr id="7" name="Content Placeholder 6"/>
          <p:cNvPicPr>
            <a:picLocks noChangeAspect="1"/>
          </p:cNvPicPr>
          <p:nvPr/>
        </p:nvPicPr>
        <p:blipFill>
          <a:blip r:embed="rId4"/>
          <a:stretch>
            <a:fillRect/>
          </a:stretch>
        </p:blipFill>
        <p:spPr>
          <a:xfrm>
            <a:off x="500063" y="1524000"/>
            <a:ext cx="11188700" cy="4236284"/>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7159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Help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xfrm>
            <a:off x="499994" y="1295400"/>
            <a:ext cx="11188769" cy="748990"/>
          </a:xfrm>
        </p:spPr>
        <p:txBody>
          <a:bodyPr>
            <a:normAutofit/>
          </a:bodyPr>
          <a:lstStyle/>
          <a:p>
            <a:pPr marL="0" indent="0">
              <a:lnSpc>
                <a:spcPct val="100000"/>
              </a:lnSpc>
              <a:buNone/>
            </a:pPr>
            <a:r>
              <a:rPr lang="en-US" b="1" dirty="0"/>
              <a:t>Use E2’s knowledge portal to search for answers for questions about E2, and access standard computer-based tutorials, quick reference cards and user guides.</a:t>
            </a:r>
          </a:p>
          <a:p>
            <a:pPr marL="0" indent="0">
              <a:buNone/>
            </a:pPr>
            <a:endParaRPr lang="en-US" dirty="0"/>
          </a:p>
          <a:p>
            <a:endParaRPr lang="en-US" dirty="0"/>
          </a:p>
          <a:p>
            <a:endParaRPr lang="en-US" dirty="0"/>
          </a:p>
          <a:p>
            <a:pPr lvl="1"/>
            <a:endParaRPr lang="en-US" dirty="0"/>
          </a:p>
          <a:p>
            <a:pPr lvl="1"/>
            <a:endParaRPr lang="en-US" dirty="0"/>
          </a:p>
        </p:txBody>
      </p:sp>
      <p:pic>
        <p:nvPicPr>
          <p:cNvPr id="9" name="Picture 8" descr="User Options menu open to Online Help option" title="User Options menu open to Online Help op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17" y="2390276"/>
            <a:ext cx="11377765" cy="338738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8558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Text Placeholder 22"/>
          <p:cNvSpPr txBox="1">
            <a:spLocks/>
          </p:cNvSpPr>
          <p:nvPr/>
        </p:nvSpPr>
        <p:spPr>
          <a:xfrm>
            <a:off x="4727563" y="1198474"/>
            <a:ext cx="40331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rPr>
              <a:t>Training Objectives</a:t>
            </a:r>
            <a:endParaRPr kumimoji="0" lang="en-US" sz="2400" i="0" u="none" strike="noStrike" kern="1200" cap="none" spc="0" normalizeH="0" baseline="0" noProof="0" dirty="0">
              <a:ln>
                <a:noFill/>
              </a:ln>
              <a:solidFill>
                <a:srgbClr val="FF694B"/>
              </a:solidFill>
              <a:effectLst/>
              <a:uLnTx/>
              <a:uFillTx/>
              <a:latin typeface="Arial"/>
            </a:endParaRPr>
          </a:p>
        </p:txBody>
      </p:sp>
      <p:sp>
        <p:nvSpPr>
          <p:cNvPr id="6" name="Text Placeholder 22"/>
          <p:cNvSpPr txBox="1">
            <a:spLocks/>
          </p:cNvSpPr>
          <p:nvPr/>
        </p:nvSpPr>
        <p:spPr>
          <a:xfrm>
            <a:off x="4727562" y="2902415"/>
            <a:ext cx="5905884"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Document Approval Overview </a:t>
            </a:r>
          </a:p>
        </p:txBody>
      </p:sp>
      <p:sp>
        <p:nvSpPr>
          <p:cNvPr id="7" name="Text Placeholder 22"/>
          <p:cNvSpPr txBox="1">
            <a:spLocks/>
          </p:cNvSpPr>
          <p:nvPr/>
        </p:nvSpPr>
        <p:spPr>
          <a:xfrm>
            <a:off x="4771511" y="3715096"/>
            <a:ext cx="7210070"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lang="en-US" sz="2400" b="1" noProof="0" dirty="0">
                <a:solidFill>
                  <a:srgbClr val="FF694B"/>
                </a:solidFill>
                <a:latin typeface="Arial"/>
              </a:rPr>
              <a:t>My Approvals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sp>
        <p:nvSpPr>
          <p:cNvPr id="8" name="Text Placeholder 22"/>
          <p:cNvSpPr txBox="1">
            <a:spLocks/>
          </p:cNvSpPr>
          <p:nvPr/>
        </p:nvSpPr>
        <p:spPr>
          <a:xfrm>
            <a:off x="4727562" y="1953175"/>
            <a:ext cx="5753483"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200"/>
              </a:spcBef>
              <a:spcAft>
                <a:spcPts val="1000"/>
              </a:spcAft>
              <a:buClr>
                <a:srgbClr val="FF694B"/>
              </a:buClr>
              <a:buSzPct val="65000"/>
              <a:buFont typeface="Wingdings" panose="05000000000000000000" pitchFamily="2" charset="2"/>
              <a:buNone/>
              <a:tabLst/>
              <a:defRPr/>
            </a:pPr>
            <a:r>
              <a:rPr lang="en-US" sz="2400" b="1" dirty="0">
                <a:solidFill>
                  <a:srgbClr val="FF694B"/>
                </a:solidFill>
                <a:latin typeface="Arial"/>
              </a:rPr>
              <a:t>Overview &amp; </a:t>
            </a:r>
            <a:r>
              <a:rPr kumimoji="0" lang="en-US" sz="2400" b="1" i="0" u="none" strike="noStrike" kern="1200" cap="none" spc="0" normalizeH="0" baseline="0" noProof="0" dirty="0">
                <a:ln>
                  <a:noFill/>
                </a:ln>
                <a:solidFill>
                  <a:srgbClr val="FF694B"/>
                </a:solidFill>
                <a:effectLst/>
                <a:uLnTx/>
                <a:uFillTx/>
                <a:latin typeface="Arial"/>
                <a:ea typeface="+mn-ea"/>
                <a:cs typeface="+mn-cs"/>
              </a:rPr>
              <a:t>Getting Started</a:t>
            </a:r>
          </a:p>
        </p:txBody>
      </p:sp>
      <p:sp>
        <p:nvSpPr>
          <p:cNvPr id="9" name="Text Placeholder 22"/>
          <p:cNvSpPr txBox="1">
            <a:spLocks/>
          </p:cNvSpPr>
          <p:nvPr/>
        </p:nvSpPr>
        <p:spPr>
          <a:xfrm>
            <a:off x="4727562" y="4522617"/>
            <a:ext cx="6439284" cy="738664"/>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Aft>
                <a:spcPts val="0"/>
              </a:spcAft>
              <a:buClr>
                <a:srgbClr val="FF694B"/>
              </a:buClr>
              <a:buSzPct val="65000"/>
              <a:buFont typeface="Wingdings" panose="05000000000000000000" pitchFamily="2" charset="2"/>
              <a:buNone/>
              <a:tabLst/>
              <a:defRPr/>
            </a:pPr>
            <a:r>
              <a:rPr lang="en-US" sz="2400" b="1" dirty="0">
                <a:solidFill>
                  <a:srgbClr val="FF694B"/>
                </a:solidFill>
                <a:latin typeface="Arial"/>
              </a:rPr>
              <a:t>Reviewing, Approving, and Returning Travel Documents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grpSp>
        <p:nvGrpSpPr>
          <p:cNvPr id="10" name="Group 9"/>
          <p:cNvGrpSpPr>
            <a:grpSpLocks noChangeAspect="1"/>
          </p:cNvGrpSpPr>
          <p:nvPr/>
        </p:nvGrpSpPr>
        <p:grpSpPr>
          <a:xfrm>
            <a:off x="4114800" y="1066800"/>
            <a:ext cx="457200" cy="457200"/>
            <a:chOff x="6815644" y="1535998"/>
            <a:chExt cx="3399996" cy="3399996"/>
          </a:xfrm>
        </p:grpSpPr>
        <p:grpSp>
          <p:nvGrpSpPr>
            <p:cNvPr id="11" name="Group 1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3" name="Oval 1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4" name="Oval 1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TextBox 1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1</a:t>
              </a:r>
            </a:p>
          </p:txBody>
        </p:sp>
      </p:grpSp>
      <p:grpSp>
        <p:nvGrpSpPr>
          <p:cNvPr id="15" name="Group 14"/>
          <p:cNvGrpSpPr>
            <a:grpSpLocks noChangeAspect="1"/>
          </p:cNvGrpSpPr>
          <p:nvPr/>
        </p:nvGrpSpPr>
        <p:grpSpPr>
          <a:xfrm>
            <a:off x="4114800" y="1909241"/>
            <a:ext cx="457200" cy="457200"/>
            <a:chOff x="6815644" y="1535998"/>
            <a:chExt cx="3399996" cy="3399996"/>
          </a:xfrm>
        </p:grpSpPr>
        <p:grpSp>
          <p:nvGrpSpPr>
            <p:cNvPr id="16" name="Group 1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8" name="Oval 1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9" name="Oval 1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7" name="TextBox 2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2</a:t>
              </a:r>
            </a:p>
          </p:txBody>
        </p:sp>
      </p:grpSp>
      <p:grpSp>
        <p:nvGrpSpPr>
          <p:cNvPr id="20" name="Group 19"/>
          <p:cNvGrpSpPr>
            <a:grpSpLocks noChangeAspect="1"/>
          </p:cNvGrpSpPr>
          <p:nvPr/>
        </p:nvGrpSpPr>
        <p:grpSpPr>
          <a:xfrm>
            <a:off x="4114800" y="2753835"/>
            <a:ext cx="457200" cy="457200"/>
            <a:chOff x="6815644" y="1535998"/>
            <a:chExt cx="3399996" cy="3399996"/>
          </a:xfrm>
        </p:grpSpPr>
        <p:grpSp>
          <p:nvGrpSpPr>
            <p:cNvPr id="21" name="Group 2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3" name="Oval 2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4" name="Oval 2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2" name="TextBox 2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3</a:t>
              </a:r>
            </a:p>
          </p:txBody>
        </p:sp>
      </p:grpSp>
      <p:grpSp>
        <p:nvGrpSpPr>
          <p:cNvPr id="25" name="Group 24"/>
          <p:cNvGrpSpPr>
            <a:grpSpLocks noChangeAspect="1"/>
          </p:cNvGrpSpPr>
          <p:nvPr/>
        </p:nvGrpSpPr>
        <p:grpSpPr>
          <a:xfrm>
            <a:off x="4114800" y="3598429"/>
            <a:ext cx="457200" cy="457200"/>
            <a:chOff x="6815644" y="1535998"/>
            <a:chExt cx="3399996" cy="3399996"/>
          </a:xfrm>
        </p:grpSpPr>
        <p:grpSp>
          <p:nvGrpSpPr>
            <p:cNvPr id="26" name="Group 2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8" name="Oval 2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Oval 2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7" name="TextBox 3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4</a:t>
              </a:r>
            </a:p>
          </p:txBody>
        </p:sp>
      </p:grpSp>
      <p:grpSp>
        <p:nvGrpSpPr>
          <p:cNvPr id="30" name="Group 29"/>
          <p:cNvGrpSpPr>
            <a:grpSpLocks noChangeAspect="1"/>
          </p:cNvGrpSpPr>
          <p:nvPr/>
        </p:nvGrpSpPr>
        <p:grpSpPr>
          <a:xfrm>
            <a:off x="4153646" y="4663349"/>
            <a:ext cx="457200" cy="457200"/>
            <a:chOff x="6815644" y="1535998"/>
            <a:chExt cx="3399996" cy="3399996"/>
          </a:xfrm>
        </p:grpSpPr>
        <p:grpSp>
          <p:nvGrpSpPr>
            <p:cNvPr id="31" name="Group 3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3" name="Oval 3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34" name="Oval 3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2" name="TextBox 42"/>
            <p:cNvSpPr txBox="1"/>
            <p:nvPr/>
          </p:nvSpPr>
          <p:spPr>
            <a:xfrm>
              <a:off x="7304367" y="1824886"/>
              <a:ext cx="2434239" cy="2975443"/>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000" dirty="0">
                  <a:solidFill>
                    <a:srgbClr val="333F48"/>
                  </a:solidFill>
                  <a:latin typeface="Arial"/>
                </a:rPr>
                <a:t>5</a:t>
              </a: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41" name="TextBox 40"/>
          <p:cNvSpPr txBox="1"/>
          <p:nvPr/>
        </p:nvSpPr>
        <p:spPr>
          <a:xfrm>
            <a:off x="502920" y="649224"/>
            <a:ext cx="3200400" cy="5029200"/>
          </a:xfrm>
          <a:prstGeom prst="rect">
            <a:avLst/>
          </a:prstGeom>
          <a:noFill/>
        </p:spPr>
        <p:txBody>
          <a:bodyPr wrap="square" lIns="0" tIns="0" rIns="0" bIns="0" rtlCol="0" anchor="ctr">
            <a:noAutofit/>
          </a:bodyPr>
          <a:lstStyle/>
          <a:p>
            <a:r>
              <a:rPr lang="en-US" sz="4000" b="1" dirty="0">
                <a:solidFill>
                  <a:srgbClr val="00467F"/>
                </a:solidFill>
              </a:rPr>
              <a:t>Agenda</a:t>
            </a:r>
          </a:p>
        </p:txBody>
      </p:sp>
      <p:sp>
        <p:nvSpPr>
          <p:cNvPr id="2" name="Slide Number Placeholder 1"/>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1347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US" dirty="0"/>
              <a:t>Online Help</a:t>
            </a:r>
            <a:br>
              <a:rPr lang="en-US" dirty="0"/>
            </a:br>
            <a:r>
              <a:rPr lang="en-US" sz="2400" dirty="0">
                <a:solidFill>
                  <a:srgbClr val="7F7F7F"/>
                </a:solidFill>
              </a:rPr>
              <a:t>Find Your Answer</a:t>
            </a:r>
            <a:endParaRPr lang="en-US" sz="2800"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16" name="Content Placeholder 5" descr="Find Answers create auth example.png"/>
          <p:cNvPicPr>
            <a:picLocks noGrp="1" noChangeAspect="1"/>
          </p:cNvPicPr>
          <p:nvPr>
            <p:ph sz="quarter" idx="13"/>
          </p:nvPr>
        </p:nvPicPr>
        <p:blipFill>
          <a:blip r:embed="rId4" cstate="print"/>
          <a:stretch>
            <a:fillRect/>
          </a:stretch>
        </p:blipFill>
        <p:spPr>
          <a:xfrm>
            <a:off x="3058709" y="1460500"/>
            <a:ext cx="6071408" cy="4583113"/>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760363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Online Help</a:t>
            </a:r>
            <a:br>
              <a:rPr lang="en-US" dirty="0"/>
            </a:br>
            <a:r>
              <a:rPr lang="en-US" sz="2400" dirty="0">
                <a:solidFill>
                  <a:srgbClr val="7F7F7F"/>
                </a:solidFill>
              </a:rPr>
              <a:t>Contact Us Details</a:t>
            </a:r>
            <a:endParaRPr lang="en-US" sz="3600" dirty="0">
              <a:solidFill>
                <a:srgbClr val="7F7F7F"/>
              </a:solidFill>
            </a:endParaRP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Picture 7"/>
          <p:cNvPicPr>
            <a:picLocks noChangeAspect="1"/>
          </p:cNvPicPr>
          <p:nvPr/>
        </p:nvPicPr>
        <p:blipFill>
          <a:blip r:embed="rId4"/>
          <a:stretch>
            <a:fillRect/>
          </a:stretch>
        </p:blipFill>
        <p:spPr>
          <a:xfrm>
            <a:off x="535781" y="2057400"/>
            <a:ext cx="11152381" cy="31714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24686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First Log On, Profile and Navigation</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19" y="1650509"/>
            <a:ext cx="11154763" cy="4583377"/>
            <a:chOff x="1008971" y="1539842"/>
            <a:chExt cx="10154005" cy="5254471"/>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76790" y="1815983"/>
                  <a:ext cx="4366630" cy="1417476"/>
                </a:xfrm>
                <a:prstGeom prst="rect">
                  <a:avLst/>
                </a:prstGeom>
                <a:noFill/>
              </p:spPr>
              <p:txBody>
                <a:bodyPr wrap="square" lIns="0" tIns="0" rIns="0" bIns="0" rtlCol="0" anchor="ctr">
                  <a:noAutofit/>
                </a:bodyPr>
                <a:lstStyle/>
                <a:p>
                  <a:r>
                    <a:rPr lang="en-US" b="1" dirty="0">
                      <a:solidFill>
                        <a:schemeClr val="bg1"/>
                      </a:solidFill>
                    </a:rPr>
                    <a:t>After receiving your new user email, how long do you have to take action on it before it expires?</a:t>
                  </a: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76789" y="1815983"/>
                  <a:ext cx="4366630" cy="1417476"/>
                </a:xfrm>
                <a:prstGeom prst="rect">
                  <a:avLst/>
                </a:prstGeom>
                <a:noFill/>
              </p:spPr>
              <p:txBody>
                <a:bodyPr wrap="square" lIns="0" tIns="0" rIns="0" bIns="0" rtlCol="0" anchor="ctr">
                  <a:noAutofit/>
                </a:bodyPr>
                <a:lstStyle/>
                <a:p>
                  <a:r>
                    <a:rPr lang="en-US" b="1" dirty="0">
                      <a:solidFill>
                        <a:schemeClr val="bg1"/>
                      </a:solidFill>
                    </a:rPr>
                    <a:t>Once you have set up your password, what is the first thing you should do? </a:t>
                  </a: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76789" y="1815983"/>
                  <a:ext cx="4366630" cy="1417476"/>
                </a:xfrm>
                <a:prstGeom prst="rect">
                  <a:avLst/>
                </a:prstGeom>
                <a:noFill/>
              </p:spPr>
              <p:txBody>
                <a:bodyPr wrap="square" lIns="0" tIns="0" rIns="0" bIns="0" rtlCol="0" anchor="ctr">
                  <a:noAutofit/>
                </a:bodyPr>
                <a:lstStyle/>
                <a:p>
                  <a:r>
                    <a:rPr lang="en-US" b="1" dirty="0">
                      <a:solidFill>
                        <a:schemeClr val="bg1"/>
                      </a:solidFill>
                    </a:rPr>
                    <a:t>In your profile, what link should you click to indicate you will be out of the office and not available to approve documents?</a:t>
                  </a: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1" name="Group 30"/>
            <p:cNvGrpSpPr/>
            <p:nvPr/>
          </p:nvGrpSpPr>
          <p:grpSpPr>
            <a:xfrm>
              <a:off x="1008971" y="5599609"/>
              <a:ext cx="10133950" cy="1194704"/>
              <a:chOff x="1142999" y="1539842"/>
              <a:chExt cx="10133950" cy="1194704"/>
            </a:xfrm>
          </p:grpSpPr>
          <p:grpSp>
            <p:nvGrpSpPr>
              <p:cNvPr id="32" name="Group 31"/>
              <p:cNvGrpSpPr/>
              <p:nvPr/>
            </p:nvGrpSpPr>
            <p:grpSpPr>
              <a:xfrm>
                <a:off x="1142999" y="1550488"/>
                <a:ext cx="4792676" cy="1184058"/>
                <a:chOff x="6172200" y="1828799"/>
                <a:chExt cx="4866322" cy="1425497"/>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3642" y="1836820"/>
                  <a:ext cx="4714880" cy="1417476"/>
                </a:xfrm>
                <a:prstGeom prst="rect">
                  <a:avLst/>
                </a:prstGeom>
                <a:noFill/>
              </p:spPr>
              <p:txBody>
                <a:bodyPr wrap="square" lIns="0" tIns="0" rIns="0" bIns="0" rtlCol="0" anchor="ctr">
                  <a:noAutofit/>
                </a:bodyPr>
                <a:lstStyle/>
                <a:p>
                  <a:r>
                    <a:rPr lang="en-US" b="1" dirty="0">
                      <a:solidFill>
                        <a:schemeClr val="bg1"/>
                      </a:solidFill>
                    </a:rPr>
                    <a:t>Where do you go to access the knowledge portal to search for answers and access your Help Desk and TMC contact information?</a:t>
                  </a:r>
                </a:p>
              </p:txBody>
            </p:sp>
          </p:grpSp>
          <p:sp>
            <p:nvSpPr>
              <p:cNvPr id="35" name="TextBox 34"/>
              <p:cNvSpPr txBox="1"/>
              <p:nvPr/>
            </p:nvSpPr>
            <p:spPr>
              <a:xfrm>
                <a:off x="6552702" y="1539842"/>
                <a:ext cx="4724247"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940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First Log On, Profile and Navigation</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19" y="1650509"/>
            <a:ext cx="11154762" cy="4583377"/>
            <a:chOff x="1008971" y="1539842"/>
            <a:chExt cx="10154004" cy="5254471"/>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76790" y="1815983"/>
                  <a:ext cx="4366630" cy="1417476"/>
                </a:xfrm>
                <a:prstGeom prst="rect">
                  <a:avLst/>
                </a:prstGeom>
                <a:noFill/>
              </p:spPr>
              <p:txBody>
                <a:bodyPr wrap="square" lIns="0" tIns="0" rIns="0" bIns="0" rtlCol="0" anchor="ctr">
                  <a:noAutofit/>
                </a:bodyPr>
                <a:lstStyle/>
                <a:p>
                  <a:r>
                    <a:rPr lang="en-US" b="1" dirty="0">
                      <a:solidFill>
                        <a:schemeClr val="bg1"/>
                      </a:solidFill>
                    </a:rPr>
                    <a:t>After receiving your new user email, how long do you have to take action on it before it expires?</a:t>
                  </a: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New User email expires 72 hours after being sent. </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76789" y="1815983"/>
                  <a:ext cx="4366630" cy="1417476"/>
                </a:xfrm>
                <a:prstGeom prst="rect">
                  <a:avLst/>
                </a:prstGeom>
                <a:noFill/>
              </p:spPr>
              <p:txBody>
                <a:bodyPr wrap="square" lIns="0" tIns="0" rIns="0" bIns="0" rtlCol="0" anchor="ctr">
                  <a:noAutofit/>
                </a:bodyPr>
                <a:lstStyle/>
                <a:p>
                  <a:r>
                    <a:rPr lang="en-US" b="1" dirty="0">
                      <a:solidFill>
                        <a:schemeClr val="bg1"/>
                      </a:solidFill>
                    </a:rPr>
                    <a:t>Once you have set up your password, what is the first thing you should do? </a:t>
                  </a: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Access, review, and update your profile.</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76789" y="1815983"/>
                  <a:ext cx="4366630" cy="1417476"/>
                </a:xfrm>
                <a:prstGeom prst="rect">
                  <a:avLst/>
                </a:prstGeom>
                <a:noFill/>
              </p:spPr>
              <p:txBody>
                <a:bodyPr wrap="square" lIns="0" tIns="0" rIns="0" bIns="0" rtlCol="0" anchor="ctr">
                  <a:noAutofit/>
                </a:bodyPr>
                <a:lstStyle/>
                <a:p>
                  <a:r>
                    <a:rPr lang="en-US" b="1" dirty="0">
                      <a:solidFill>
                        <a:schemeClr val="bg1"/>
                      </a:solidFill>
                    </a:rPr>
                    <a:t>In your profile, what link should you click to indicate you will be out of the office and not available to approve documents?</a:t>
                  </a: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Edit Availability</a:t>
                  </a:r>
                </a:p>
              </p:txBody>
            </p:sp>
          </p:grpSp>
        </p:grpSp>
        <p:grpSp>
          <p:nvGrpSpPr>
            <p:cNvPr id="31" name="Group 30"/>
            <p:cNvGrpSpPr/>
            <p:nvPr/>
          </p:nvGrpSpPr>
          <p:grpSpPr>
            <a:xfrm>
              <a:off x="1008971" y="5599609"/>
              <a:ext cx="10133950" cy="1194704"/>
              <a:chOff x="1142999" y="1539842"/>
              <a:chExt cx="10133950" cy="1194704"/>
            </a:xfrm>
          </p:grpSpPr>
          <p:grpSp>
            <p:nvGrpSpPr>
              <p:cNvPr id="32" name="Group 31"/>
              <p:cNvGrpSpPr/>
              <p:nvPr/>
            </p:nvGrpSpPr>
            <p:grpSpPr>
              <a:xfrm>
                <a:off x="1142999" y="1550488"/>
                <a:ext cx="4792676" cy="1184058"/>
                <a:chOff x="6172200" y="1828799"/>
                <a:chExt cx="4866322" cy="1425497"/>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3642" y="1836820"/>
                  <a:ext cx="4714880" cy="1417476"/>
                </a:xfrm>
                <a:prstGeom prst="rect">
                  <a:avLst/>
                </a:prstGeom>
                <a:noFill/>
              </p:spPr>
              <p:txBody>
                <a:bodyPr wrap="square" lIns="0" tIns="0" rIns="0" bIns="0" rtlCol="0" anchor="ctr">
                  <a:noAutofit/>
                </a:bodyPr>
                <a:lstStyle/>
                <a:p>
                  <a:r>
                    <a:rPr lang="en-US" b="1" dirty="0">
                      <a:solidFill>
                        <a:schemeClr val="bg1"/>
                      </a:solidFill>
                    </a:rPr>
                    <a:t>Where do you go to access the knowledge portal to search for answers and access your Help Desk and TMC contact information?</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Online Help or Find Answers</a:t>
                  </a:r>
                </a:p>
              </p:txBody>
            </p:sp>
          </p:grpSp>
        </p:grpSp>
      </p:gr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26103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Approval </a:t>
            </a:r>
            <a:br>
              <a:rPr lang="en-US" sz="8000" dirty="0"/>
            </a:br>
            <a:r>
              <a:rPr lang="en-US" sz="8000" dirty="0"/>
              <a:t>Overview</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708993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462863"/>
            <a:ext cx="9677400" cy="810768"/>
          </a:xfrm>
        </p:spPr>
        <p:txBody>
          <a:bodyPr anchor="ctr"/>
          <a:lstStyle/>
          <a:p>
            <a:r>
              <a:rPr lang="en-US" dirty="0"/>
              <a:t>Approval Routing</a:t>
            </a:r>
            <a:br>
              <a:rPr lang="en-US" sz="2800" dirty="0"/>
            </a:br>
            <a:endParaRPr lang="en-US" sz="2400" b="0"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8" name="TextBox 7"/>
          <p:cNvSpPr txBox="1"/>
          <p:nvPr/>
        </p:nvSpPr>
        <p:spPr>
          <a:xfrm>
            <a:off x="533400" y="1143000"/>
            <a:ext cx="10515600" cy="2334768"/>
          </a:xfrm>
          <a:prstGeom prst="rect">
            <a:avLst/>
          </a:prstGeom>
          <a:noFill/>
        </p:spPr>
        <p:txBody>
          <a:bodyPr wrap="square" lIns="0" tIns="0" rIns="0" bIns="0" rtlCol="0" anchor="ctr">
            <a:noAutofit/>
          </a:bodyPr>
          <a:lstStyle/>
          <a:p>
            <a:pPr marL="342900" indent="-342900">
              <a:spcBef>
                <a:spcPts val="1000"/>
              </a:spcBef>
              <a:spcAft>
                <a:spcPts val="600"/>
              </a:spcAft>
              <a:buClrTx/>
              <a:buFont typeface="Arial" panose="020B0604020202020204" pitchFamily="34" charset="0"/>
              <a:buChar char="•"/>
            </a:pPr>
            <a:r>
              <a:rPr lang="en-US" sz="2200" b="1" dirty="0"/>
              <a:t>Levels or steps of approval are determined when a document is submitted for approval. </a:t>
            </a:r>
          </a:p>
          <a:p>
            <a:pPr marL="342900" indent="-342900">
              <a:spcBef>
                <a:spcPts val="1000"/>
              </a:spcBef>
              <a:spcAft>
                <a:spcPts val="600"/>
              </a:spcAft>
              <a:buClrTx/>
              <a:buFont typeface="Arial" panose="020B0604020202020204" pitchFamily="34" charset="0"/>
              <a:buChar char="•"/>
            </a:pPr>
            <a:r>
              <a:rPr lang="en-US" sz="2200" b="1" dirty="0"/>
              <a:t>Each level of approval is assigned to a group of approvers (routing pool).</a:t>
            </a:r>
          </a:p>
          <a:p>
            <a:pPr marL="342900" indent="-342900">
              <a:spcBef>
                <a:spcPts val="1000"/>
              </a:spcBef>
              <a:spcAft>
                <a:spcPts val="600"/>
              </a:spcAft>
              <a:buClrTx/>
              <a:buFont typeface="Arial" panose="020B0604020202020204" pitchFamily="34" charset="0"/>
              <a:buChar char="•"/>
            </a:pPr>
            <a:r>
              <a:rPr lang="en-US" sz="2200" b="1" dirty="0"/>
              <a:t>Certain travel policy exceptions will cause the trip to route to a 3</a:t>
            </a:r>
            <a:r>
              <a:rPr lang="en-US" sz="2200" b="1" baseline="30000" dirty="0"/>
              <a:t>rd</a:t>
            </a:r>
            <a:r>
              <a:rPr lang="en-US" sz="2200" b="1" dirty="0"/>
              <a:t> level of approval for review by the High Risk with PPC.</a:t>
            </a:r>
          </a:p>
        </p:txBody>
      </p:sp>
      <p:pic>
        <p:nvPicPr>
          <p:cNvPr id="20" name="Picture 19"/>
          <p:cNvPicPr>
            <a:picLocks noChangeAspect="1"/>
          </p:cNvPicPr>
          <p:nvPr/>
        </p:nvPicPr>
        <p:blipFill>
          <a:blip r:embed="rId4"/>
          <a:stretch>
            <a:fillRect/>
          </a:stretch>
        </p:blipFill>
        <p:spPr>
          <a:xfrm>
            <a:off x="696697" y="3886200"/>
            <a:ext cx="10798605" cy="1863046"/>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3450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Routing Pools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Content Placeholder 4"/>
          <p:cNvSpPr>
            <a:spLocks noGrp="1"/>
          </p:cNvSpPr>
          <p:nvPr>
            <p:ph sz="quarter" idx="13"/>
          </p:nvPr>
        </p:nvSpPr>
        <p:spPr>
          <a:xfrm>
            <a:off x="502920" y="1371601"/>
            <a:ext cx="11188769" cy="1676400"/>
          </a:xfrm>
        </p:spPr>
        <p:txBody>
          <a:bodyPr/>
          <a:lstStyle/>
          <a:p>
            <a:pPr marL="0" indent="0">
              <a:spcBef>
                <a:spcPts val="1800"/>
              </a:spcBef>
              <a:spcAft>
                <a:spcPts val="600"/>
              </a:spcAft>
              <a:buClrTx/>
              <a:buNone/>
            </a:pPr>
            <a:r>
              <a:rPr lang="en-US" sz="1800" b="1" dirty="0"/>
              <a:t>As an approver you are assigned to one or more routing pools which can include a primary approver who automatically receives all documents to approve within the pool.  </a:t>
            </a:r>
          </a:p>
          <a:p>
            <a:pPr marL="0" indent="0">
              <a:spcBef>
                <a:spcPts val="1800"/>
              </a:spcBef>
              <a:spcAft>
                <a:spcPts val="600"/>
              </a:spcAft>
              <a:buClrTx/>
              <a:buNone/>
            </a:pPr>
            <a:r>
              <a:rPr lang="en-US" sz="1800" b="1" dirty="0"/>
              <a:t>USCG has elected to create the Funds Approver and AO routing pools without a primary approver designation.  In this configuration, E2 makes the document available to all approvers in the pool until an approver locks the document to prevent another approver from accessing the document.  </a:t>
            </a:r>
          </a:p>
        </p:txBody>
      </p:sp>
      <p:pic>
        <p:nvPicPr>
          <p:cNvPr id="7" name="Picture 6"/>
          <p:cNvPicPr>
            <a:picLocks noChangeAspect="1"/>
          </p:cNvPicPr>
          <p:nvPr/>
        </p:nvPicPr>
        <p:blipFill>
          <a:blip r:embed="rId4"/>
          <a:stretch>
            <a:fillRect/>
          </a:stretch>
        </p:blipFill>
        <p:spPr>
          <a:xfrm>
            <a:off x="1600200" y="3200400"/>
            <a:ext cx="9171428" cy="2952381"/>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11176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Approver Emails</a:t>
            </a:r>
            <a:br>
              <a:rPr lang="en-US" dirty="0"/>
            </a:br>
            <a:r>
              <a:rPr lang="en-US" sz="2400" dirty="0">
                <a:solidFill>
                  <a:srgbClr val="7F7F7F"/>
                </a:solidFill>
              </a:rPr>
              <a:t>Document Pending Approval</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xfrm>
            <a:off x="502920" y="1463040"/>
            <a:ext cx="2773680" cy="4582803"/>
          </a:xfrm>
          <a:ln>
            <a:noFill/>
          </a:ln>
        </p:spPr>
        <p:txBody>
          <a:bodyPr anchor="ctr"/>
          <a:lstStyle/>
          <a:p>
            <a:pPr marL="0" indent="0">
              <a:buNone/>
            </a:pPr>
            <a:r>
              <a:rPr lang="en-US" b="1" dirty="0"/>
              <a:t>Approvers will receive an email when a document is pending their approval.</a:t>
            </a:r>
          </a:p>
          <a:p>
            <a:endParaRPr lang="en-US" b="1" dirty="0"/>
          </a:p>
        </p:txBody>
      </p:sp>
      <p:pic>
        <p:nvPicPr>
          <p:cNvPr id="6" name="Picture 5"/>
          <p:cNvPicPr>
            <a:picLocks noChangeAspect="1"/>
          </p:cNvPicPr>
          <p:nvPr/>
        </p:nvPicPr>
        <p:blipFill>
          <a:blip r:embed="rId4"/>
          <a:stretch>
            <a:fillRect/>
          </a:stretch>
        </p:blipFill>
        <p:spPr>
          <a:xfrm>
            <a:off x="3468768" y="1463040"/>
            <a:ext cx="8305799" cy="481721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7235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Approver Email</a:t>
            </a:r>
            <a:br>
              <a:rPr lang="en-US" dirty="0"/>
            </a:br>
            <a:r>
              <a:rPr lang="en-US" sz="2400" dirty="0">
                <a:solidFill>
                  <a:srgbClr val="7F7F7F"/>
                </a:solidFill>
              </a:rPr>
              <a:t>Recalled Document</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xfrm>
            <a:off x="502921" y="1767840"/>
            <a:ext cx="11183111" cy="975360"/>
          </a:xfrm>
          <a:ln>
            <a:noFill/>
          </a:ln>
        </p:spPr>
        <p:txBody>
          <a:bodyPr/>
          <a:lstStyle/>
          <a:p>
            <a:pPr marL="0" indent="0">
              <a:buNone/>
            </a:pPr>
            <a:r>
              <a:rPr lang="en-US" sz="1800" b="1" dirty="0"/>
              <a:t>If a traveler or arranger needs to change the document after if has been submitted for approval but before it completes the approval process, they can recall it.  Approvers will be sent an email letting you know the document is no longer pending your review.</a:t>
            </a:r>
          </a:p>
        </p:txBody>
      </p:sp>
      <p:pic>
        <p:nvPicPr>
          <p:cNvPr id="4" name="Picture 3"/>
          <p:cNvPicPr>
            <a:picLocks noChangeAspect="1"/>
          </p:cNvPicPr>
          <p:nvPr/>
        </p:nvPicPr>
        <p:blipFill>
          <a:blip r:embed="rId4"/>
          <a:stretch>
            <a:fillRect/>
          </a:stretch>
        </p:blipFill>
        <p:spPr>
          <a:xfrm>
            <a:off x="1038478" y="2953076"/>
            <a:ext cx="10115044" cy="2914324"/>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3955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Real Time Validation / Funds Check</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Content Placeholder 4"/>
          <p:cNvSpPr>
            <a:spLocks noGrp="1"/>
          </p:cNvSpPr>
          <p:nvPr>
            <p:ph sz="quarter" idx="13"/>
          </p:nvPr>
        </p:nvSpPr>
        <p:spPr/>
        <p:txBody>
          <a:bodyPr/>
          <a:lstStyle/>
          <a:p>
            <a:pPr marL="0" indent="0">
              <a:spcBef>
                <a:spcPts val="1800"/>
              </a:spcBef>
              <a:buNone/>
            </a:pPr>
            <a:r>
              <a:rPr lang="en-US" sz="1800" b="1" dirty="0"/>
              <a:t>The Funds Approver is responsible for adding the POET lines to the travel documents.   If you are in a smaller unit and there is not a Funds Approver, the AO will need to add the POET to fund the trip.</a:t>
            </a:r>
          </a:p>
          <a:p>
            <a:pPr marL="0" indent="0">
              <a:spcBef>
                <a:spcPts val="1800"/>
              </a:spcBef>
              <a:buNone/>
            </a:pPr>
            <a:r>
              <a:rPr lang="en-US" sz="1800" b="1" dirty="0"/>
              <a:t>When approving documents in E2, a real-time validation process will check the funding available in FSMS when documents are approved.   If warning messages or errors display, the Funds Approver should correct the POET before proceeding with approval.</a:t>
            </a:r>
          </a:p>
          <a:p>
            <a:pPr marL="0" indent="0">
              <a:spcBef>
                <a:spcPts val="1800"/>
              </a:spcBef>
              <a:buNone/>
            </a:pPr>
            <a:r>
              <a:rPr lang="en-US" sz="1800" b="1" dirty="0"/>
              <a:t>The funds check will take place when the Approver approves the following documents:</a:t>
            </a:r>
          </a:p>
          <a:p>
            <a:pPr>
              <a:spcBef>
                <a:spcPts val="600"/>
              </a:spcBef>
            </a:pPr>
            <a:r>
              <a:rPr lang="en-US" sz="1800" b="1" dirty="0"/>
              <a:t>TDY Authorization</a:t>
            </a:r>
          </a:p>
          <a:p>
            <a:pPr>
              <a:spcBef>
                <a:spcPts val="600"/>
              </a:spcBef>
            </a:pPr>
            <a:r>
              <a:rPr lang="en-US" sz="1800" b="1" dirty="0"/>
              <a:t>TDY Voucher</a:t>
            </a:r>
          </a:p>
          <a:p>
            <a:pPr>
              <a:spcBef>
                <a:spcPts val="600"/>
              </a:spcBef>
            </a:pPr>
            <a:r>
              <a:rPr lang="en-US" sz="1800" b="1" dirty="0"/>
              <a:t>Local Travel Claim</a:t>
            </a:r>
          </a:p>
          <a:p>
            <a:pPr>
              <a:spcBef>
                <a:spcPts val="600"/>
              </a:spcBef>
            </a:pPr>
            <a:r>
              <a:rPr lang="en-US" sz="1800" b="1" dirty="0"/>
              <a:t>Travel Advance</a:t>
            </a:r>
          </a:p>
          <a:p>
            <a:pPr>
              <a:spcBef>
                <a:spcPts val="600"/>
              </a:spcBef>
              <a:spcAft>
                <a:spcPts val="1800"/>
              </a:spcAft>
            </a:pPr>
            <a:r>
              <a:rPr lang="en-US" sz="1800" b="1" dirty="0"/>
              <a:t>Open Authorization</a:t>
            </a:r>
          </a:p>
          <a:p>
            <a:pPr marL="0" indent="0">
              <a:spcBef>
                <a:spcPts val="1800"/>
              </a:spcBef>
              <a:buNone/>
            </a:pPr>
            <a:r>
              <a:rPr lang="en-US" sz="1800" b="1" dirty="0"/>
              <a:t>At this time Group Authorizations will not be obligated in FSMS.</a:t>
            </a:r>
            <a:endParaRPr lang="en-US" dirty="0"/>
          </a:p>
        </p:txBody>
      </p:sp>
    </p:spTree>
    <p:custDataLst>
      <p:tags r:id="rId1"/>
    </p:custDataLst>
    <p:extLst>
      <p:ext uri="{BB962C8B-B14F-4D97-AF65-F5344CB8AC3E}">
        <p14:creationId xmlns:p14="http://schemas.microsoft.com/office/powerpoint/2010/main" val="186678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a:r>
              <a:rPr lang="en-US" noProof="0" dirty="0"/>
              <a:t>© 2022 CW Government Travel, Inc.                                                     </a:t>
            </a:r>
          </a:p>
        </p:txBody>
      </p:sp>
      <p:sp>
        <p:nvSpPr>
          <p:cNvPr id="28" name="Rectangle 27"/>
          <p:cNvSpPr/>
          <p:nvPr/>
        </p:nvSpPr>
        <p:spPr>
          <a:xfrm>
            <a:off x="0" y="2366444"/>
            <a:ext cx="12192000" cy="173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nvGrpSpPr>
          <p:cNvPr id="21" name="Group 20"/>
          <p:cNvGrpSpPr/>
          <p:nvPr/>
        </p:nvGrpSpPr>
        <p:grpSpPr>
          <a:xfrm>
            <a:off x="159233" y="1333814"/>
            <a:ext cx="3510113" cy="3657600"/>
            <a:chOff x="1339831" y="419100"/>
            <a:chExt cx="5486400" cy="5486400"/>
          </a:xfrm>
        </p:grpSpPr>
        <p:sp>
          <p:nvSpPr>
            <p:cNvPr id="20" name="Oval 19"/>
            <p:cNvSpPr/>
            <p:nvPr/>
          </p:nvSpPr>
          <p:spPr>
            <a:xfrm>
              <a:off x="1339831" y="419100"/>
              <a:ext cx="5486400" cy="548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5" name="Oval 14"/>
            <p:cNvSpPr/>
            <p:nvPr/>
          </p:nvSpPr>
          <p:spPr>
            <a:xfrm>
              <a:off x="1797031" y="876300"/>
              <a:ext cx="4572000" cy="457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7" name="Oval 16"/>
            <p:cNvSpPr/>
            <p:nvPr/>
          </p:nvSpPr>
          <p:spPr>
            <a:xfrm>
              <a:off x="2254231" y="1333500"/>
              <a:ext cx="3657600" cy="3657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8" name="Oval 17"/>
            <p:cNvSpPr/>
            <p:nvPr/>
          </p:nvSpPr>
          <p:spPr>
            <a:xfrm>
              <a:off x="2711431" y="1790700"/>
              <a:ext cx="2743200" cy="274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9" name="Oval 18"/>
            <p:cNvSpPr/>
            <p:nvPr/>
          </p:nvSpPr>
          <p:spPr>
            <a:xfrm>
              <a:off x="3168631" y="2247900"/>
              <a:ext cx="1828800" cy="1828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4" name="Oval 13"/>
            <p:cNvSpPr/>
            <p:nvPr/>
          </p:nvSpPr>
          <p:spPr>
            <a:xfrm>
              <a:off x="3625831" y="2705100"/>
              <a:ext cx="914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6" name="Oval 15"/>
            <p:cNvSpPr/>
            <p:nvPr/>
          </p:nvSpPr>
          <p:spPr>
            <a:xfrm>
              <a:off x="1339831" y="419100"/>
              <a:ext cx="5486400" cy="5486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grpSp>
        <p:nvGrpSpPr>
          <p:cNvPr id="26" name="Group 25"/>
          <p:cNvGrpSpPr/>
          <p:nvPr/>
        </p:nvGrpSpPr>
        <p:grpSpPr>
          <a:xfrm rot="2121731" flipH="1">
            <a:off x="0" y="2352330"/>
            <a:ext cx="2164793" cy="385814"/>
            <a:chOff x="5181600" y="685799"/>
            <a:chExt cx="3223196" cy="549783"/>
          </a:xfrm>
        </p:grpSpPr>
        <p:sp>
          <p:nvSpPr>
            <p:cNvPr id="22" name="Rounded Rectangle 21"/>
            <p:cNvSpPr/>
            <p:nvPr/>
          </p:nvSpPr>
          <p:spPr>
            <a:xfrm>
              <a:off x="5181600" y="851912"/>
              <a:ext cx="3200400" cy="211833"/>
            </a:xfrm>
            <a:prstGeom prst="roundRect">
              <a:avLst>
                <a:gd name="adj" fmla="val 50000"/>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3" name="Parallelogram 22"/>
            <p:cNvSpPr/>
            <p:nvPr/>
          </p:nvSpPr>
          <p:spPr>
            <a:xfrm>
              <a:off x="7332406" y="685799"/>
              <a:ext cx="1049594" cy="182880"/>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5" name="Parallelogram 24"/>
            <p:cNvSpPr/>
            <p:nvPr/>
          </p:nvSpPr>
          <p:spPr>
            <a:xfrm flipV="1">
              <a:off x="7355202" y="1052703"/>
              <a:ext cx="1049594" cy="182879"/>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sp>
        <p:nvSpPr>
          <p:cNvPr id="30" name="TextBox 29"/>
          <p:cNvSpPr txBox="1"/>
          <p:nvPr/>
        </p:nvSpPr>
        <p:spPr>
          <a:xfrm>
            <a:off x="3720695" y="1745310"/>
            <a:ext cx="3581400" cy="472614"/>
          </a:xfrm>
          <a:prstGeom prst="rect">
            <a:avLst/>
          </a:prstGeom>
          <a:noFill/>
        </p:spPr>
        <p:txBody>
          <a:bodyPr wrap="square" lIns="0" tIns="0" rIns="0" bIns="0" rtlCol="0">
            <a:noAutofit/>
          </a:bodyPr>
          <a:lstStyle/>
          <a:p>
            <a:r>
              <a:rPr lang="en-US" sz="4000" b="1" dirty="0">
                <a:solidFill>
                  <a:schemeClr val="accent4"/>
                </a:solidFill>
              </a:rPr>
              <a:t>Objectives</a:t>
            </a:r>
            <a:endParaRPr lang="en-US" sz="4400" b="1" dirty="0">
              <a:solidFill>
                <a:schemeClr val="accent4"/>
              </a:solidFill>
            </a:endParaRPr>
          </a:p>
        </p:txBody>
      </p:sp>
      <p:grpSp>
        <p:nvGrpSpPr>
          <p:cNvPr id="40" name="Group 39"/>
          <p:cNvGrpSpPr/>
          <p:nvPr/>
        </p:nvGrpSpPr>
        <p:grpSpPr>
          <a:xfrm>
            <a:off x="4124774" y="4253065"/>
            <a:ext cx="2081849" cy="2216174"/>
            <a:chOff x="4284330" y="4253065"/>
            <a:chExt cx="2514600" cy="2621156"/>
          </a:xfrm>
        </p:grpSpPr>
        <p:sp>
          <p:nvSpPr>
            <p:cNvPr id="34" name="TextBox 33"/>
            <p:cNvSpPr txBox="1"/>
            <p:nvPr/>
          </p:nvSpPr>
          <p:spPr>
            <a:xfrm>
              <a:off x="4284330" y="4253065"/>
              <a:ext cx="2514600" cy="390583"/>
            </a:xfrm>
            <a:prstGeom prst="rect">
              <a:avLst/>
            </a:prstGeom>
            <a:noFill/>
          </p:spPr>
          <p:txBody>
            <a:bodyPr wrap="square" lIns="0" tIns="0" rIns="0" bIns="0" rtlCol="0">
              <a:noAutofit/>
            </a:bodyPr>
            <a:lstStyle/>
            <a:p>
              <a:r>
                <a:rPr lang="en-US" sz="2000" b="1" dirty="0">
                  <a:solidFill>
                    <a:schemeClr val="accent4"/>
                  </a:solidFill>
                </a:rPr>
                <a:t>Overview</a:t>
              </a:r>
            </a:p>
          </p:txBody>
        </p:sp>
        <p:sp>
          <p:nvSpPr>
            <p:cNvPr id="35" name="TextBox 34"/>
            <p:cNvSpPr txBox="1"/>
            <p:nvPr/>
          </p:nvSpPr>
          <p:spPr>
            <a:xfrm>
              <a:off x="4284330" y="5317864"/>
              <a:ext cx="2130552" cy="1556357"/>
            </a:xfrm>
            <a:prstGeom prst="rect">
              <a:avLst/>
            </a:prstGeom>
            <a:noFill/>
          </p:spPr>
          <p:txBody>
            <a:bodyPr wrap="square" lIns="0" tIns="0" rIns="0" bIns="0" rtlCol="0">
              <a:noAutofit/>
            </a:bodyPr>
            <a:lstStyle/>
            <a:p>
              <a:r>
                <a:rPr lang="en-US" sz="1300" dirty="0">
                  <a:solidFill>
                    <a:schemeClr val="accent4"/>
                  </a:solidFill>
                </a:rPr>
                <a:t>Understanding E2 Solutions and the different document types and their processes</a:t>
              </a:r>
            </a:p>
          </p:txBody>
        </p:sp>
      </p:grpSp>
      <p:grpSp>
        <p:nvGrpSpPr>
          <p:cNvPr id="48" name="Group 47"/>
          <p:cNvGrpSpPr/>
          <p:nvPr/>
        </p:nvGrpSpPr>
        <p:grpSpPr>
          <a:xfrm>
            <a:off x="9448800" y="4237263"/>
            <a:ext cx="1905000" cy="1934937"/>
            <a:chOff x="4267200" y="4292627"/>
            <a:chExt cx="2514600" cy="2968350"/>
          </a:xfrm>
        </p:grpSpPr>
        <p:sp>
          <p:nvSpPr>
            <p:cNvPr id="50" name="TextBox 49"/>
            <p:cNvSpPr txBox="1"/>
            <p:nvPr/>
          </p:nvSpPr>
          <p:spPr>
            <a:xfrm>
              <a:off x="4267200" y="4292627"/>
              <a:ext cx="2514600" cy="429043"/>
            </a:xfrm>
            <a:prstGeom prst="rect">
              <a:avLst/>
            </a:prstGeom>
            <a:noFill/>
          </p:spPr>
          <p:txBody>
            <a:bodyPr wrap="square" lIns="0" tIns="0" rIns="0" bIns="0" rtlCol="0">
              <a:noAutofit/>
            </a:bodyPr>
            <a:lstStyle/>
            <a:p>
              <a:r>
                <a:rPr lang="en-US" sz="2000" b="1" dirty="0">
                  <a:solidFill>
                    <a:schemeClr val="accent4"/>
                  </a:solidFill>
                </a:rPr>
                <a:t>Approving Documents</a:t>
              </a:r>
            </a:p>
          </p:txBody>
        </p:sp>
        <p:sp>
          <p:nvSpPr>
            <p:cNvPr id="51" name="TextBox 50"/>
            <p:cNvSpPr txBox="1"/>
            <p:nvPr/>
          </p:nvSpPr>
          <p:spPr>
            <a:xfrm>
              <a:off x="4267200" y="5704619"/>
              <a:ext cx="2514600" cy="1556358"/>
            </a:xfrm>
            <a:prstGeom prst="rect">
              <a:avLst/>
            </a:prstGeom>
            <a:noFill/>
          </p:spPr>
          <p:txBody>
            <a:bodyPr wrap="square" lIns="0" tIns="0" rIns="0" bIns="0" rtlCol="0">
              <a:noAutofit/>
            </a:bodyPr>
            <a:lstStyle/>
            <a:p>
              <a:r>
                <a:rPr lang="en-US" sz="1300" dirty="0">
                  <a:solidFill>
                    <a:schemeClr val="accent4"/>
                  </a:solidFill>
                </a:rPr>
                <a:t>Accessing documents pending your approval, adding POET funding information, approving documents, and returning documents for correction </a:t>
              </a:r>
            </a:p>
          </p:txBody>
        </p:sp>
      </p:grpSp>
      <p:grpSp>
        <p:nvGrpSpPr>
          <p:cNvPr id="56" name="Group 55">
            <a:extLst>
              <a:ext uri="{FF2B5EF4-FFF2-40B4-BE49-F238E27FC236}">
                <a16:creationId xmlns:a16="http://schemas.microsoft.com/office/drawing/2014/main" id="{54CC0DE4-02BC-B24C-A571-D171D6724168}"/>
              </a:ext>
            </a:extLst>
          </p:cNvPr>
          <p:cNvGrpSpPr/>
          <p:nvPr/>
        </p:nvGrpSpPr>
        <p:grpSpPr>
          <a:xfrm>
            <a:off x="6812280" y="2864211"/>
            <a:ext cx="731520" cy="731520"/>
            <a:chOff x="7753798" y="4087699"/>
            <a:chExt cx="413050" cy="440477"/>
          </a:xfrm>
          <a:solidFill>
            <a:schemeClr val="tx1"/>
          </a:solidFill>
        </p:grpSpPr>
        <p:sp>
          <p:nvSpPr>
            <p:cNvPr id="60" name="Freeform 59">
              <a:extLst>
                <a:ext uri="{FF2B5EF4-FFF2-40B4-BE49-F238E27FC236}">
                  <a16:creationId xmlns:a16="http://schemas.microsoft.com/office/drawing/2014/main" id="{16D2451B-1A57-AB4D-950D-6BC5188A9539}"/>
                </a:ext>
              </a:extLst>
            </p:cNvPr>
            <p:cNvSpPr>
              <a:spLocks noChangeArrowheads="1"/>
            </p:cNvSpPr>
            <p:nvPr/>
          </p:nvSpPr>
          <p:spPr bwMode="auto">
            <a:xfrm>
              <a:off x="7753798" y="4126339"/>
              <a:ext cx="413050" cy="401837"/>
            </a:xfrm>
            <a:custGeom>
              <a:avLst/>
              <a:gdLst>
                <a:gd name="T0" fmla="*/ 937 w 1365"/>
                <a:gd name="T1" fmla="*/ 15 h 1323"/>
                <a:gd name="T2" fmla="*/ 862 w 1365"/>
                <a:gd name="T3" fmla="*/ 46 h 1323"/>
                <a:gd name="T4" fmla="*/ 895 w 1365"/>
                <a:gd name="T5" fmla="*/ 123 h 1323"/>
                <a:gd name="T6" fmla="*/ 1241 w 1365"/>
                <a:gd name="T7" fmla="*/ 643 h 1323"/>
                <a:gd name="T8" fmla="*/ 679 w 1365"/>
                <a:gd name="T9" fmla="*/ 1204 h 1323"/>
                <a:gd name="T10" fmla="*/ 116 w 1365"/>
                <a:gd name="T11" fmla="*/ 643 h 1323"/>
                <a:gd name="T12" fmla="*/ 458 w 1365"/>
                <a:gd name="T13" fmla="*/ 123 h 1323"/>
                <a:gd name="T14" fmla="*/ 487 w 1365"/>
                <a:gd name="T15" fmla="*/ 46 h 1323"/>
                <a:gd name="T16" fmla="*/ 412 w 1365"/>
                <a:gd name="T17" fmla="*/ 20 h 1323"/>
                <a:gd name="T18" fmla="*/ 3 w 1365"/>
                <a:gd name="T19" fmla="*/ 643 h 1323"/>
                <a:gd name="T20" fmla="*/ 684 w 1365"/>
                <a:gd name="T21" fmla="*/ 1322 h 1323"/>
                <a:gd name="T22" fmla="*/ 1364 w 1365"/>
                <a:gd name="T23" fmla="*/ 643 h 1323"/>
                <a:gd name="T24" fmla="*/ 937 w 1365"/>
                <a:gd name="T25" fmla="*/ 15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5" h="1323">
                  <a:moveTo>
                    <a:pt x="937" y="15"/>
                  </a:moveTo>
                  <a:cubicBezTo>
                    <a:pt x="909" y="0"/>
                    <a:pt x="875" y="15"/>
                    <a:pt x="862" y="46"/>
                  </a:cubicBezTo>
                  <a:cubicBezTo>
                    <a:pt x="847" y="74"/>
                    <a:pt x="862" y="113"/>
                    <a:pt x="895" y="123"/>
                  </a:cubicBezTo>
                  <a:cubicBezTo>
                    <a:pt x="1106" y="211"/>
                    <a:pt x="1241" y="413"/>
                    <a:pt x="1241" y="643"/>
                  </a:cubicBezTo>
                  <a:cubicBezTo>
                    <a:pt x="1241" y="952"/>
                    <a:pt x="988" y="1204"/>
                    <a:pt x="679" y="1204"/>
                  </a:cubicBezTo>
                  <a:cubicBezTo>
                    <a:pt x="370" y="1204"/>
                    <a:pt x="116" y="952"/>
                    <a:pt x="116" y="643"/>
                  </a:cubicBezTo>
                  <a:cubicBezTo>
                    <a:pt x="116" y="417"/>
                    <a:pt x="248" y="216"/>
                    <a:pt x="458" y="123"/>
                  </a:cubicBezTo>
                  <a:cubicBezTo>
                    <a:pt x="487" y="108"/>
                    <a:pt x="501" y="74"/>
                    <a:pt x="487" y="46"/>
                  </a:cubicBezTo>
                  <a:cubicBezTo>
                    <a:pt x="473" y="19"/>
                    <a:pt x="440" y="5"/>
                    <a:pt x="412" y="20"/>
                  </a:cubicBezTo>
                  <a:cubicBezTo>
                    <a:pt x="163" y="126"/>
                    <a:pt x="0" y="370"/>
                    <a:pt x="3" y="643"/>
                  </a:cubicBezTo>
                  <a:cubicBezTo>
                    <a:pt x="3" y="1018"/>
                    <a:pt x="310" y="1322"/>
                    <a:pt x="684" y="1322"/>
                  </a:cubicBezTo>
                  <a:cubicBezTo>
                    <a:pt x="1059" y="1322"/>
                    <a:pt x="1364" y="1018"/>
                    <a:pt x="1364" y="643"/>
                  </a:cubicBezTo>
                  <a:cubicBezTo>
                    <a:pt x="1354" y="365"/>
                    <a:pt x="1189" y="123"/>
                    <a:pt x="937" y="1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1" name="Freeform 60">
              <a:extLst>
                <a:ext uri="{FF2B5EF4-FFF2-40B4-BE49-F238E27FC236}">
                  <a16:creationId xmlns:a16="http://schemas.microsoft.com/office/drawing/2014/main" id="{BD3F7D97-FA33-344A-8105-D8DDE383692D}"/>
                </a:ext>
              </a:extLst>
            </p:cNvPr>
            <p:cNvSpPr>
              <a:spLocks noChangeArrowheads="1"/>
            </p:cNvSpPr>
            <p:nvPr/>
          </p:nvSpPr>
          <p:spPr bwMode="auto">
            <a:xfrm>
              <a:off x="7940337" y="4087699"/>
              <a:ext cx="34643" cy="165220"/>
            </a:xfrm>
            <a:custGeom>
              <a:avLst/>
              <a:gdLst>
                <a:gd name="T0" fmla="*/ 56 w 114"/>
                <a:gd name="T1" fmla="*/ 544 h 545"/>
                <a:gd name="T2" fmla="*/ 113 w 114"/>
                <a:gd name="T3" fmla="*/ 489 h 545"/>
                <a:gd name="T4" fmla="*/ 113 w 114"/>
                <a:gd name="T5" fmla="*/ 57 h 545"/>
                <a:gd name="T6" fmla="*/ 56 w 114"/>
                <a:gd name="T7" fmla="*/ 0 h 545"/>
                <a:gd name="T8" fmla="*/ 0 w 114"/>
                <a:gd name="T9" fmla="*/ 57 h 545"/>
                <a:gd name="T10" fmla="*/ 0 w 114"/>
                <a:gd name="T11" fmla="*/ 489 h 545"/>
                <a:gd name="T12" fmla="*/ 56 w 114"/>
                <a:gd name="T13" fmla="*/ 544 h 545"/>
              </a:gdLst>
              <a:ahLst/>
              <a:cxnLst>
                <a:cxn ang="0">
                  <a:pos x="T0" y="T1"/>
                </a:cxn>
                <a:cxn ang="0">
                  <a:pos x="T2" y="T3"/>
                </a:cxn>
                <a:cxn ang="0">
                  <a:pos x="T4" y="T5"/>
                </a:cxn>
                <a:cxn ang="0">
                  <a:pos x="T6" y="T7"/>
                </a:cxn>
                <a:cxn ang="0">
                  <a:pos x="T8" y="T9"/>
                </a:cxn>
                <a:cxn ang="0">
                  <a:pos x="T10" y="T11"/>
                </a:cxn>
                <a:cxn ang="0">
                  <a:pos x="T12" y="T13"/>
                </a:cxn>
              </a:cxnLst>
              <a:rect l="0" t="0" r="r" b="b"/>
              <a:pathLst>
                <a:path w="114" h="545">
                  <a:moveTo>
                    <a:pt x="56" y="544"/>
                  </a:moveTo>
                  <a:cubicBezTo>
                    <a:pt x="90" y="544"/>
                    <a:pt x="113" y="515"/>
                    <a:pt x="113" y="489"/>
                  </a:cubicBezTo>
                  <a:lnTo>
                    <a:pt x="113" y="57"/>
                  </a:lnTo>
                  <a:cubicBezTo>
                    <a:pt x="113" y="24"/>
                    <a:pt x="85" y="0"/>
                    <a:pt x="56" y="0"/>
                  </a:cubicBezTo>
                  <a:cubicBezTo>
                    <a:pt x="23" y="0"/>
                    <a:pt x="0" y="29"/>
                    <a:pt x="0" y="57"/>
                  </a:cubicBezTo>
                  <a:lnTo>
                    <a:pt x="0" y="489"/>
                  </a:lnTo>
                  <a:cubicBezTo>
                    <a:pt x="0" y="520"/>
                    <a:pt x="23" y="544"/>
                    <a:pt x="56" y="54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
        <p:nvSpPr>
          <p:cNvPr id="57" name="TextBox 56"/>
          <p:cNvSpPr txBox="1"/>
          <p:nvPr/>
        </p:nvSpPr>
        <p:spPr>
          <a:xfrm>
            <a:off x="6781800" y="4242378"/>
            <a:ext cx="2514600" cy="429042"/>
          </a:xfrm>
          <a:prstGeom prst="rect">
            <a:avLst/>
          </a:prstGeom>
          <a:noFill/>
        </p:spPr>
        <p:txBody>
          <a:bodyPr wrap="square" lIns="0" tIns="0" rIns="0" bIns="0" rtlCol="0">
            <a:noAutofit/>
          </a:bodyPr>
          <a:lstStyle/>
          <a:p>
            <a:r>
              <a:rPr lang="en-US" sz="2000" b="1" dirty="0">
                <a:solidFill>
                  <a:schemeClr val="accent4"/>
                </a:solidFill>
              </a:rPr>
              <a:t>Getting </a:t>
            </a:r>
          </a:p>
          <a:p>
            <a:r>
              <a:rPr lang="en-US" sz="2000" b="1" dirty="0">
                <a:solidFill>
                  <a:schemeClr val="accent4"/>
                </a:solidFill>
              </a:rPr>
              <a:t>Started</a:t>
            </a:r>
          </a:p>
        </p:txBody>
      </p:sp>
      <p:sp>
        <p:nvSpPr>
          <p:cNvPr id="58" name="TextBox 57"/>
          <p:cNvSpPr txBox="1"/>
          <p:nvPr/>
        </p:nvSpPr>
        <p:spPr>
          <a:xfrm>
            <a:off x="6781800" y="5157680"/>
            <a:ext cx="1752600" cy="1399720"/>
          </a:xfrm>
          <a:prstGeom prst="rect">
            <a:avLst/>
          </a:prstGeom>
          <a:noFill/>
        </p:spPr>
        <p:txBody>
          <a:bodyPr wrap="square" lIns="0" tIns="0" rIns="0" bIns="0" rtlCol="0">
            <a:noAutofit/>
          </a:bodyPr>
          <a:lstStyle/>
          <a:p>
            <a:r>
              <a:rPr lang="en-US" sz="1300" dirty="0">
                <a:solidFill>
                  <a:schemeClr val="accent4"/>
                </a:solidFill>
              </a:rPr>
              <a:t>Setting up your password, logging in for the first time, updating your profile, and general system navigation</a:t>
            </a:r>
          </a:p>
        </p:txBody>
      </p:sp>
      <p:cxnSp>
        <p:nvCxnSpPr>
          <p:cNvPr id="59" name="Straight Connector 58"/>
          <p:cNvCxnSpPr/>
          <p:nvPr/>
        </p:nvCxnSpPr>
        <p:spPr>
          <a:xfrm>
            <a:off x="6822604" y="4991414"/>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A2D767D-233A-B244-BEF4-DBF9406CFE74}"/>
              </a:ext>
            </a:extLst>
          </p:cNvPr>
          <p:cNvGrpSpPr/>
          <p:nvPr/>
        </p:nvGrpSpPr>
        <p:grpSpPr>
          <a:xfrm>
            <a:off x="9448800" y="2928382"/>
            <a:ext cx="548640" cy="640080"/>
            <a:chOff x="7796435" y="1989138"/>
            <a:chExt cx="323779" cy="415715"/>
          </a:xfrm>
          <a:solidFill>
            <a:schemeClr val="accent1"/>
          </a:solidFill>
        </p:grpSpPr>
        <p:sp>
          <p:nvSpPr>
            <p:cNvPr id="64" name="Freeform 63">
              <a:extLst>
                <a:ext uri="{FF2B5EF4-FFF2-40B4-BE49-F238E27FC236}">
                  <a16:creationId xmlns:a16="http://schemas.microsoft.com/office/drawing/2014/main" id="{A9093F5F-0A10-E247-BFE7-739B5C102F43}"/>
                </a:ext>
              </a:extLst>
            </p:cNvPr>
            <p:cNvSpPr>
              <a:spLocks noChangeArrowheads="1"/>
            </p:cNvSpPr>
            <p:nvPr/>
          </p:nvSpPr>
          <p:spPr bwMode="auto">
            <a:xfrm>
              <a:off x="7796435" y="1989138"/>
              <a:ext cx="323779" cy="415715"/>
            </a:xfrm>
            <a:custGeom>
              <a:avLst/>
              <a:gdLst>
                <a:gd name="T0" fmla="*/ 1049 w 1070"/>
                <a:gd name="T1" fmla="*/ 332 h 1375"/>
                <a:gd name="T2" fmla="*/ 732 w 1070"/>
                <a:gd name="T3" fmla="*/ 18 h 1375"/>
                <a:gd name="T4" fmla="*/ 689 w 1070"/>
                <a:gd name="T5" fmla="*/ 0 h 1375"/>
                <a:gd name="T6" fmla="*/ 56 w 1070"/>
                <a:gd name="T7" fmla="*/ 0 h 1375"/>
                <a:gd name="T8" fmla="*/ 0 w 1070"/>
                <a:gd name="T9" fmla="*/ 56 h 1375"/>
                <a:gd name="T10" fmla="*/ 0 w 1070"/>
                <a:gd name="T11" fmla="*/ 1317 h 1375"/>
                <a:gd name="T12" fmla="*/ 56 w 1070"/>
                <a:gd name="T13" fmla="*/ 1374 h 1375"/>
                <a:gd name="T14" fmla="*/ 1008 w 1070"/>
                <a:gd name="T15" fmla="*/ 1374 h 1375"/>
                <a:gd name="T16" fmla="*/ 1064 w 1070"/>
                <a:gd name="T17" fmla="*/ 1317 h 1375"/>
                <a:gd name="T18" fmla="*/ 1064 w 1070"/>
                <a:gd name="T19" fmla="*/ 375 h 1375"/>
                <a:gd name="T20" fmla="*/ 1049 w 1070"/>
                <a:gd name="T21" fmla="*/ 332 h 1375"/>
                <a:gd name="T22" fmla="*/ 951 w 1070"/>
                <a:gd name="T23" fmla="*/ 1261 h 1375"/>
                <a:gd name="T24" fmla="*/ 117 w 1070"/>
                <a:gd name="T25" fmla="*/ 1261 h 1375"/>
                <a:gd name="T26" fmla="*/ 117 w 1070"/>
                <a:gd name="T27" fmla="*/ 116 h 1375"/>
                <a:gd name="T28" fmla="*/ 671 w 1070"/>
                <a:gd name="T29" fmla="*/ 116 h 1375"/>
                <a:gd name="T30" fmla="*/ 956 w 1070"/>
                <a:gd name="T31" fmla="*/ 399 h 1375"/>
                <a:gd name="T32" fmla="*/ 956 w 1070"/>
                <a:gd name="T33" fmla="*/ 1261 h 1375"/>
                <a:gd name="T34" fmla="*/ 951 w 1070"/>
                <a:gd name="T35" fmla="*/ 126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0" h="1375">
                  <a:moveTo>
                    <a:pt x="1049" y="332"/>
                  </a:moveTo>
                  <a:lnTo>
                    <a:pt x="732" y="18"/>
                  </a:lnTo>
                  <a:cubicBezTo>
                    <a:pt x="722" y="10"/>
                    <a:pt x="707" y="0"/>
                    <a:pt x="689" y="0"/>
                  </a:cubicBezTo>
                  <a:lnTo>
                    <a:pt x="56" y="0"/>
                  </a:lnTo>
                  <a:cubicBezTo>
                    <a:pt x="23" y="0"/>
                    <a:pt x="0" y="28"/>
                    <a:pt x="0" y="56"/>
                  </a:cubicBezTo>
                  <a:lnTo>
                    <a:pt x="0" y="1317"/>
                  </a:lnTo>
                  <a:cubicBezTo>
                    <a:pt x="0" y="1350"/>
                    <a:pt x="28" y="1374"/>
                    <a:pt x="56" y="1374"/>
                  </a:cubicBezTo>
                  <a:lnTo>
                    <a:pt x="1008" y="1374"/>
                  </a:lnTo>
                  <a:cubicBezTo>
                    <a:pt x="1041" y="1374"/>
                    <a:pt x="1064" y="1350"/>
                    <a:pt x="1064" y="1317"/>
                  </a:cubicBezTo>
                  <a:lnTo>
                    <a:pt x="1064" y="375"/>
                  </a:lnTo>
                  <a:cubicBezTo>
                    <a:pt x="1069" y="360"/>
                    <a:pt x="1059" y="347"/>
                    <a:pt x="1049" y="332"/>
                  </a:cubicBezTo>
                  <a:close/>
                  <a:moveTo>
                    <a:pt x="951" y="1261"/>
                  </a:moveTo>
                  <a:lnTo>
                    <a:pt x="117" y="1261"/>
                  </a:lnTo>
                  <a:lnTo>
                    <a:pt x="117" y="116"/>
                  </a:lnTo>
                  <a:lnTo>
                    <a:pt x="671" y="116"/>
                  </a:lnTo>
                  <a:lnTo>
                    <a:pt x="956" y="399"/>
                  </a:lnTo>
                  <a:lnTo>
                    <a:pt x="956" y="1261"/>
                  </a:lnTo>
                  <a:lnTo>
                    <a:pt x="951" y="12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5" name="Freeform 64">
              <a:extLst>
                <a:ext uri="{FF2B5EF4-FFF2-40B4-BE49-F238E27FC236}">
                  <a16:creationId xmlns:a16="http://schemas.microsoft.com/office/drawing/2014/main" id="{872A0A5F-12BB-B14A-A6FA-EF5E3B576049}"/>
                </a:ext>
              </a:extLst>
            </p:cNvPr>
            <p:cNvSpPr>
              <a:spLocks noChangeArrowheads="1"/>
            </p:cNvSpPr>
            <p:nvPr/>
          </p:nvSpPr>
          <p:spPr bwMode="auto">
            <a:xfrm>
              <a:off x="7851065" y="2121047"/>
              <a:ext cx="209190" cy="34643"/>
            </a:xfrm>
            <a:custGeom>
              <a:avLst/>
              <a:gdLst>
                <a:gd name="T0" fmla="*/ 0 w 691"/>
                <a:gd name="T1" fmla="*/ 57 h 114"/>
                <a:gd name="T2" fmla="*/ 57 w 691"/>
                <a:gd name="T3" fmla="*/ 113 h 114"/>
                <a:gd name="T4" fmla="*/ 633 w 691"/>
                <a:gd name="T5" fmla="*/ 113 h 114"/>
                <a:gd name="T6" fmla="*/ 690 w 691"/>
                <a:gd name="T7" fmla="*/ 57 h 114"/>
                <a:gd name="T8" fmla="*/ 633 w 691"/>
                <a:gd name="T9" fmla="*/ 0 h 114"/>
                <a:gd name="T10" fmla="*/ 57 w 691"/>
                <a:gd name="T11" fmla="*/ 0 h 114"/>
                <a:gd name="T12" fmla="*/ 0 w 691"/>
                <a:gd name="T13" fmla="*/ 57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0" y="57"/>
                  </a:moveTo>
                  <a:cubicBezTo>
                    <a:pt x="0" y="90"/>
                    <a:pt x="29" y="113"/>
                    <a:pt x="57" y="113"/>
                  </a:cubicBezTo>
                  <a:lnTo>
                    <a:pt x="633" y="113"/>
                  </a:lnTo>
                  <a:cubicBezTo>
                    <a:pt x="666" y="113"/>
                    <a:pt x="690" y="85"/>
                    <a:pt x="690" y="57"/>
                  </a:cubicBezTo>
                  <a:cubicBezTo>
                    <a:pt x="690" y="23"/>
                    <a:pt x="661" y="0"/>
                    <a:pt x="633" y="0"/>
                  </a:cubicBezTo>
                  <a:lnTo>
                    <a:pt x="57" y="0"/>
                  </a:lnTo>
                  <a:cubicBezTo>
                    <a:pt x="29" y="0"/>
                    <a:pt x="0" y="23"/>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6" name="Freeform 65">
              <a:extLst>
                <a:ext uri="{FF2B5EF4-FFF2-40B4-BE49-F238E27FC236}">
                  <a16:creationId xmlns:a16="http://schemas.microsoft.com/office/drawing/2014/main" id="{D6E565A0-7482-914C-AFB7-5BA386828EE4}"/>
                </a:ext>
              </a:extLst>
            </p:cNvPr>
            <p:cNvSpPr>
              <a:spLocks noChangeArrowheads="1"/>
            </p:cNvSpPr>
            <p:nvPr/>
          </p:nvSpPr>
          <p:spPr bwMode="auto">
            <a:xfrm>
              <a:off x="7851065" y="2062421"/>
              <a:ext cx="129244" cy="33311"/>
            </a:xfrm>
            <a:custGeom>
              <a:avLst/>
              <a:gdLst>
                <a:gd name="T0" fmla="*/ 62 w 428"/>
                <a:gd name="T1" fmla="*/ 111 h 112"/>
                <a:gd name="T2" fmla="*/ 371 w 428"/>
                <a:gd name="T3" fmla="*/ 111 h 112"/>
                <a:gd name="T4" fmla="*/ 427 w 428"/>
                <a:gd name="T5" fmla="*/ 57 h 112"/>
                <a:gd name="T6" fmla="*/ 371 w 428"/>
                <a:gd name="T7" fmla="*/ 0 h 112"/>
                <a:gd name="T8" fmla="*/ 62 w 428"/>
                <a:gd name="T9" fmla="*/ 0 h 112"/>
                <a:gd name="T10" fmla="*/ 5 w 428"/>
                <a:gd name="T11" fmla="*/ 57 h 112"/>
                <a:gd name="T12" fmla="*/ 62 w 428"/>
                <a:gd name="T13" fmla="*/ 111 h 112"/>
              </a:gdLst>
              <a:ahLst/>
              <a:cxnLst>
                <a:cxn ang="0">
                  <a:pos x="T0" y="T1"/>
                </a:cxn>
                <a:cxn ang="0">
                  <a:pos x="T2" y="T3"/>
                </a:cxn>
                <a:cxn ang="0">
                  <a:pos x="T4" y="T5"/>
                </a:cxn>
                <a:cxn ang="0">
                  <a:pos x="T6" y="T7"/>
                </a:cxn>
                <a:cxn ang="0">
                  <a:pos x="T8" y="T9"/>
                </a:cxn>
                <a:cxn ang="0">
                  <a:pos x="T10" y="T11"/>
                </a:cxn>
                <a:cxn ang="0">
                  <a:pos x="T12" y="T13"/>
                </a:cxn>
              </a:cxnLst>
              <a:rect l="0" t="0" r="r" b="b"/>
              <a:pathLst>
                <a:path w="428" h="112">
                  <a:moveTo>
                    <a:pt x="62" y="111"/>
                  </a:moveTo>
                  <a:lnTo>
                    <a:pt x="371" y="111"/>
                  </a:lnTo>
                  <a:cubicBezTo>
                    <a:pt x="404" y="111"/>
                    <a:pt x="427" y="83"/>
                    <a:pt x="427" y="57"/>
                  </a:cubicBezTo>
                  <a:cubicBezTo>
                    <a:pt x="427" y="23"/>
                    <a:pt x="399" y="0"/>
                    <a:pt x="371" y="0"/>
                  </a:cubicBezTo>
                  <a:lnTo>
                    <a:pt x="62" y="0"/>
                  </a:lnTo>
                  <a:cubicBezTo>
                    <a:pt x="29" y="0"/>
                    <a:pt x="5" y="28"/>
                    <a:pt x="5" y="57"/>
                  </a:cubicBezTo>
                  <a:cubicBezTo>
                    <a:pt x="0" y="83"/>
                    <a:pt x="29" y="111"/>
                    <a:pt x="62" y="1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7" name="Freeform 66">
              <a:extLst>
                <a:ext uri="{FF2B5EF4-FFF2-40B4-BE49-F238E27FC236}">
                  <a16:creationId xmlns:a16="http://schemas.microsoft.com/office/drawing/2014/main" id="{FD299B07-0857-2B40-930A-75F8129F13C6}"/>
                </a:ext>
              </a:extLst>
            </p:cNvPr>
            <p:cNvSpPr>
              <a:spLocks noChangeArrowheads="1"/>
            </p:cNvSpPr>
            <p:nvPr/>
          </p:nvSpPr>
          <p:spPr bwMode="auto">
            <a:xfrm>
              <a:off x="7852397" y="2179674"/>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8" name="Freeform 67">
              <a:extLst>
                <a:ext uri="{FF2B5EF4-FFF2-40B4-BE49-F238E27FC236}">
                  <a16:creationId xmlns:a16="http://schemas.microsoft.com/office/drawing/2014/main" id="{0F42A7F4-DB0E-B045-8135-2BE7DDB0A33C}"/>
                </a:ext>
              </a:extLst>
            </p:cNvPr>
            <p:cNvSpPr>
              <a:spLocks noChangeArrowheads="1"/>
            </p:cNvSpPr>
            <p:nvPr/>
          </p:nvSpPr>
          <p:spPr bwMode="auto">
            <a:xfrm>
              <a:off x="7852397" y="2239633"/>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5"/>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A737FF34-5A42-654A-A675-A82D2A8FBAF4}"/>
                </a:ext>
              </a:extLst>
            </p:cNvPr>
            <p:cNvSpPr>
              <a:spLocks noChangeArrowheads="1"/>
            </p:cNvSpPr>
            <p:nvPr/>
          </p:nvSpPr>
          <p:spPr bwMode="auto">
            <a:xfrm>
              <a:off x="7852397" y="2296927"/>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89"/>
                    <a:pt x="28" y="113"/>
                    <a:pt x="57" y="113"/>
                  </a:cubicBezTo>
                  <a:lnTo>
                    <a:pt x="633" y="113"/>
                  </a:lnTo>
                  <a:cubicBezTo>
                    <a:pt x="666" y="113"/>
                    <a:pt x="690" y="84"/>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grpSp>
        <p:nvGrpSpPr>
          <p:cNvPr id="70" name="Group 69">
            <a:extLst>
              <a:ext uri="{FF2B5EF4-FFF2-40B4-BE49-F238E27FC236}">
                <a16:creationId xmlns:a16="http://schemas.microsoft.com/office/drawing/2014/main" id="{C678FB60-42B3-1C46-A32F-2426CAF2F2A3}"/>
              </a:ext>
            </a:extLst>
          </p:cNvPr>
          <p:cNvGrpSpPr>
            <a:grpSpLocks noChangeAspect="1"/>
          </p:cNvGrpSpPr>
          <p:nvPr/>
        </p:nvGrpSpPr>
        <p:grpSpPr bwMode="auto">
          <a:xfrm>
            <a:off x="4090351" y="2899956"/>
            <a:ext cx="862649" cy="731520"/>
            <a:chOff x="4473612" y="5668169"/>
            <a:chExt cx="396875" cy="338137"/>
          </a:xfrm>
          <a:solidFill>
            <a:schemeClr val="accent1"/>
          </a:solidFill>
        </p:grpSpPr>
        <p:sp>
          <p:nvSpPr>
            <p:cNvPr id="71" name="Freeform 70">
              <a:extLst>
                <a:ext uri="{FF2B5EF4-FFF2-40B4-BE49-F238E27FC236}">
                  <a16:creationId xmlns:a16="http://schemas.microsoft.com/office/drawing/2014/main" id="{5E75716E-D073-4E48-9CE1-5BB4CB6566BD}"/>
                </a:ext>
              </a:extLst>
            </p:cNvPr>
            <p:cNvSpPr>
              <a:spLocks noChangeArrowheads="1"/>
            </p:cNvSpPr>
            <p:nvPr/>
          </p:nvSpPr>
          <p:spPr bwMode="auto">
            <a:xfrm>
              <a:off x="4637125" y="5668169"/>
              <a:ext cx="73025" cy="115887"/>
            </a:xfrm>
            <a:custGeom>
              <a:avLst/>
              <a:gdLst>
                <a:gd name="T0" fmla="*/ 13067479 w 201"/>
                <a:gd name="T1" fmla="*/ 0 h 322"/>
                <a:gd name="T2" fmla="*/ 26398719 w 201"/>
                <a:gd name="T3" fmla="*/ 13082275 h 322"/>
                <a:gd name="T4" fmla="*/ 15971040 w 201"/>
                <a:gd name="T5" fmla="*/ 25516734 h 322"/>
                <a:gd name="T6" fmla="*/ 15971040 w 201"/>
                <a:gd name="T7" fmla="*/ 38339882 h 322"/>
                <a:gd name="T8" fmla="*/ 12671472 w 201"/>
                <a:gd name="T9" fmla="*/ 41577880 h 322"/>
                <a:gd name="T10" fmla="*/ 9371542 w 201"/>
                <a:gd name="T11" fmla="*/ 38339882 h 322"/>
                <a:gd name="T12" fmla="*/ 9371542 w 201"/>
                <a:gd name="T13" fmla="*/ 25128045 h 322"/>
                <a:gd name="T14" fmla="*/ 0 w 201"/>
                <a:gd name="T15" fmla="*/ 12693585 h 322"/>
                <a:gd name="T16" fmla="*/ 13067479 w 201"/>
                <a:gd name="T17" fmla="*/ 0 h 322"/>
                <a:gd name="T18" fmla="*/ 13067479 w 201"/>
                <a:gd name="T19" fmla="*/ 18910815 h 322"/>
                <a:gd name="T20" fmla="*/ 19402851 w 201"/>
                <a:gd name="T21" fmla="*/ 12693585 h 322"/>
                <a:gd name="T22" fmla="*/ 13067479 w 201"/>
                <a:gd name="T23" fmla="*/ 6476356 h 322"/>
                <a:gd name="T24" fmla="*/ 6731742 w 201"/>
                <a:gd name="T25" fmla="*/ 12693585 h 322"/>
                <a:gd name="T26" fmla="*/ 13067479 w 201"/>
                <a:gd name="T27" fmla="*/ 18910815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 h="322">
                  <a:moveTo>
                    <a:pt x="99" y="0"/>
                  </a:moveTo>
                  <a:cubicBezTo>
                    <a:pt x="152" y="0"/>
                    <a:pt x="198" y="45"/>
                    <a:pt x="200" y="101"/>
                  </a:cubicBezTo>
                  <a:cubicBezTo>
                    <a:pt x="200" y="146"/>
                    <a:pt x="166" y="186"/>
                    <a:pt x="121" y="197"/>
                  </a:cubicBezTo>
                  <a:lnTo>
                    <a:pt x="121" y="296"/>
                  </a:lnTo>
                  <a:cubicBezTo>
                    <a:pt x="121" y="310"/>
                    <a:pt x="110" y="321"/>
                    <a:pt x="96" y="321"/>
                  </a:cubicBezTo>
                  <a:cubicBezTo>
                    <a:pt x="82" y="321"/>
                    <a:pt x="71" y="310"/>
                    <a:pt x="71" y="296"/>
                  </a:cubicBezTo>
                  <a:lnTo>
                    <a:pt x="71" y="194"/>
                  </a:lnTo>
                  <a:cubicBezTo>
                    <a:pt x="28" y="180"/>
                    <a:pt x="0" y="144"/>
                    <a:pt x="0" y="98"/>
                  </a:cubicBezTo>
                  <a:cubicBezTo>
                    <a:pt x="0" y="45"/>
                    <a:pt x="42" y="0"/>
                    <a:pt x="99" y="0"/>
                  </a:cubicBezTo>
                  <a:close/>
                  <a:moveTo>
                    <a:pt x="99" y="146"/>
                  </a:moveTo>
                  <a:cubicBezTo>
                    <a:pt x="124" y="146"/>
                    <a:pt x="147" y="124"/>
                    <a:pt x="147" y="98"/>
                  </a:cubicBezTo>
                  <a:cubicBezTo>
                    <a:pt x="147" y="73"/>
                    <a:pt x="125" y="50"/>
                    <a:pt x="99" y="50"/>
                  </a:cubicBezTo>
                  <a:cubicBezTo>
                    <a:pt x="74" y="50"/>
                    <a:pt x="51" y="73"/>
                    <a:pt x="51" y="98"/>
                  </a:cubicBezTo>
                  <a:cubicBezTo>
                    <a:pt x="51" y="124"/>
                    <a:pt x="73" y="146"/>
                    <a:pt x="99" y="14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2" name="Freeform 71">
              <a:extLst>
                <a:ext uri="{FF2B5EF4-FFF2-40B4-BE49-F238E27FC236}">
                  <a16:creationId xmlns:a16="http://schemas.microsoft.com/office/drawing/2014/main" id="{62AC559B-EC2E-7941-BA34-D4E069B43431}"/>
                </a:ext>
              </a:extLst>
            </p:cNvPr>
            <p:cNvSpPr>
              <a:spLocks noChangeArrowheads="1"/>
            </p:cNvSpPr>
            <p:nvPr/>
          </p:nvSpPr>
          <p:spPr bwMode="auto">
            <a:xfrm>
              <a:off x="4473612" y="5831681"/>
              <a:ext cx="114300" cy="71438"/>
            </a:xfrm>
            <a:custGeom>
              <a:avLst/>
              <a:gdLst>
                <a:gd name="T0" fmla="*/ 37312640 w 317"/>
                <a:gd name="T1" fmla="*/ 9794186 h 199"/>
                <a:gd name="T2" fmla="*/ 41082737 w 317"/>
                <a:gd name="T3" fmla="*/ 13144592 h 199"/>
                <a:gd name="T4" fmla="*/ 37702774 w 317"/>
                <a:gd name="T5" fmla="*/ 16366482 h 199"/>
                <a:gd name="T6" fmla="*/ 25221719 w 317"/>
                <a:gd name="T7" fmla="*/ 16366482 h 199"/>
                <a:gd name="T8" fmla="*/ 12741025 w 317"/>
                <a:gd name="T9" fmla="*/ 25516289 h 199"/>
                <a:gd name="T10" fmla="*/ 0 w 317"/>
                <a:gd name="T11" fmla="*/ 12758324 h 199"/>
                <a:gd name="T12" fmla="*/ 12741025 w 317"/>
                <a:gd name="T13" fmla="*/ 0 h 199"/>
                <a:gd name="T14" fmla="*/ 25221719 w 317"/>
                <a:gd name="T15" fmla="*/ 9794186 h 199"/>
                <a:gd name="T16" fmla="*/ 37312640 w 317"/>
                <a:gd name="T17" fmla="*/ 9794186 h 199"/>
                <a:gd name="T18" fmla="*/ 12741025 w 317"/>
                <a:gd name="T19" fmla="*/ 18557367 h 199"/>
                <a:gd name="T20" fmla="*/ 18981372 w 317"/>
                <a:gd name="T21" fmla="*/ 12371697 h 199"/>
                <a:gd name="T22" fmla="*/ 12741025 w 317"/>
                <a:gd name="T23" fmla="*/ 6185669 h 199"/>
                <a:gd name="T24" fmla="*/ 6500317 w 317"/>
                <a:gd name="T25" fmla="*/ 12371697 h 199"/>
                <a:gd name="T26" fmla="*/ 12741025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87" y="76"/>
                  </a:moveTo>
                  <a:cubicBezTo>
                    <a:pt x="302" y="76"/>
                    <a:pt x="313" y="88"/>
                    <a:pt x="316" y="102"/>
                  </a:cubicBezTo>
                  <a:cubicBezTo>
                    <a:pt x="316" y="116"/>
                    <a:pt x="304" y="127"/>
                    <a:pt x="290" y="127"/>
                  </a:cubicBezTo>
                  <a:lnTo>
                    <a:pt x="194" y="127"/>
                  </a:lnTo>
                  <a:cubicBezTo>
                    <a:pt x="183" y="167"/>
                    <a:pt x="144" y="198"/>
                    <a:pt x="98" y="198"/>
                  </a:cubicBezTo>
                  <a:cubicBezTo>
                    <a:pt x="45" y="198"/>
                    <a:pt x="0" y="153"/>
                    <a:pt x="0" y="99"/>
                  </a:cubicBezTo>
                  <a:cubicBezTo>
                    <a:pt x="0" y="46"/>
                    <a:pt x="42" y="0"/>
                    <a:pt x="98" y="0"/>
                  </a:cubicBezTo>
                  <a:cubicBezTo>
                    <a:pt x="144" y="0"/>
                    <a:pt x="183" y="34"/>
                    <a:pt x="194" y="76"/>
                  </a:cubicBezTo>
                  <a:lnTo>
                    <a:pt x="287" y="76"/>
                  </a:lnTo>
                  <a:close/>
                  <a:moveTo>
                    <a:pt x="98" y="144"/>
                  </a:moveTo>
                  <a:cubicBezTo>
                    <a:pt x="124" y="144"/>
                    <a:pt x="146" y="121"/>
                    <a:pt x="146" y="96"/>
                  </a:cubicBezTo>
                  <a:cubicBezTo>
                    <a:pt x="146" y="71"/>
                    <a:pt x="124" y="48"/>
                    <a:pt x="98" y="48"/>
                  </a:cubicBezTo>
                  <a:cubicBezTo>
                    <a:pt x="73" y="48"/>
                    <a:pt x="50" y="71"/>
                    <a:pt x="50" y="96"/>
                  </a:cubicBezTo>
                  <a:cubicBezTo>
                    <a:pt x="50" y="121"/>
                    <a:pt x="73" y="144"/>
                    <a:pt x="98"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3" name="Freeform 72">
              <a:extLst>
                <a:ext uri="{FF2B5EF4-FFF2-40B4-BE49-F238E27FC236}">
                  <a16:creationId xmlns:a16="http://schemas.microsoft.com/office/drawing/2014/main" id="{E3759504-81AE-D443-95D2-546364BD3E7C}"/>
                </a:ext>
              </a:extLst>
            </p:cNvPr>
            <p:cNvSpPr>
              <a:spLocks noChangeArrowheads="1"/>
            </p:cNvSpPr>
            <p:nvPr/>
          </p:nvSpPr>
          <p:spPr bwMode="auto">
            <a:xfrm>
              <a:off x="4756187" y="5831681"/>
              <a:ext cx="114300" cy="71438"/>
            </a:xfrm>
            <a:custGeom>
              <a:avLst/>
              <a:gdLst>
                <a:gd name="T0" fmla="*/ 28211908 w 317"/>
                <a:gd name="T1" fmla="*/ 0 h 199"/>
                <a:gd name="T2" fmla="*/ 41082737 w 317"/>
                <a:gd name="T3" fmla="*/ 12758324 h 199"/>
                <a:gd name="T4" fmla="*/ 28211908 w 317"/>
                <a:gd name="T5" fmla="*/ 25516289 h 199"/>
                <a:gd name="T6" fmla="*/ 15731214 w 317"/>
                <a:gd name="T7" fmla="*/ 16366482 h 199"/>
                <a:gd name="T8" fmla="*/ 3250158 w 317"/>
                <a:gd name="T9" fmla="*/ 16366482 h 199"/>
                <a:gd name="T10" fmla="*/ 0 w 317"/>
                <a:gd name="T11" fmla="*/ 13144592 h 199"/>
                <a:gd name="T12" fmla="*/ 3250158 w 317"/>
                <a:gd name="T13" fmla="*/ 9794186 h 199"/>
                <a:gd name="T14" fmla="*/ 15731214 w 317"/>
                <a:gd name="T15" fmla="*/ 9794186 h 199"/>
                <a:gd name="T16" fmla="*/ 28211908 w 317"/>
                <a:gd name="T17" fmla="*/ 0 h 199"/>
                <a:gd name="T18" fmla="*/ 28211908 w 317"/>
                <a:gd name="T19" fmla="*/ 18557367 h 199"/>
                <a:gd name="T20" fmla="*/ 34452256 w 317"/>
                <a:gd name="T21" fmla="*/ 12371697 h 199"/>
                <a:gd name="T22" fmla="*/ 28211908 w 317"/>
                <a:gd name="T23" fmla="*/ 6185669 h 199"/>
                <a:gd name="T24" fmla="*/ 21971561 w 317"/>
                <a:gd name="T25" fmla="*/ 12371697 h 199"/>
                <a:gd name="T26" fmla="*/ 28211908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17" y="0"/>
                  </a:moveTo>
                  <a:cubicBezTo>
                    <a:pt x="271" y="0"/>
                    <a:pt x="316" y="42"/>
                    <a:pt x="316" y="99"/>
                  </a:cubicBezTo>
                  <a:cubicBezTo>
                    <a:pt x="316" y="152"/>
                    <a:pt x="274" y="198"/>
                    <a:pt x="217" y="198"/>
                  </a:cubicBezTo>
                  <a:cubicBezTo>
                    <a:pt x="172" y="198"/>
                    <a:pt x="135" y="169"/>
                    <a:pt x="121" y="127"/>
                  </a:cubicBezTo>
                  <a:lnTo>
                    <a:pt x="25" y="127"/>
                  </a:lnTo>
                  <a:cubicBezTo>
                    <a:pt x="11" y="127"/>
                    <a:pt x="0" y="116"/>
                    <a:pt x="0" y="102"/>
                  </a:cubicBezTo>
                  <a:cubicBezTo>
                    <a:pt x="0" y="88"/>
                    <a:pt x="11" y="76"/>
                    <a:pt x="25" y="76"/>
                  </a:cubicBezTo>
                  <a:lnTo>
                    <a:pt x="121" y="76"/>
                  </a:lnTo>
                  <a:cubicBezTo>
                    <a:pt x="133" y="34"/>
                    <a:pt x="169" y="0"/>
                    <a:pt x="217" y="0"/>
                  </a:cubicBezTo>
                  <a:close/>
                  <a:moveTo>
                    <a:pt x="217" y="144"/>
                  </a:moveTo>
                  <a:cubicBezTo>
                    <a:pt x="243" y="144"/>
                    <a:pt x="262" y="124"/>
                    <a:pt x="265" y="96"/>
                  </a:cubicBezTo>
                  <a:cubicBezTo>
                    <a:pt x="265" y="71"/>
                    <a:pt x="243" y="48"/>
                    <a:pt x="217" y="48"/>
                  </a:cubicBezTo>
                  <a:cubicBezTo>
                    <a:pt x="192" y="48"/>
                    <a:pt x="169" y="71"/>
                    <a:pt x="169" y="96"/>
                  </a:cubicBezTo>
                  <a:cubicBezTo>
                    <a:pt x="169" y="121"/>
                    <a:pt x="192" y="144"/>
                    <a:pt x="217"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4" name="Freeform 73">
              <a:extLst>
                <a:ext uri="{FF2B5EF4-FFF2-40B4-BE49-F238E27FC236}">
                  <a16:creationId xmlns:a16="http://schemas.microsoft.com/office/drawing/2014/main" id="{9AE894A4-3BC8-6245-B274-EA552151F80E}"/>
                </a:ext>
              </a:extLst>
            </p:cNvPr>
            <p:cNvSpPr>
              <a:spLocks noChangeArrowheads="1"/>
            </p:cNvSpPr>
            <p:nvPr/>
          </p:nvSpPr>
          <p:spPr bwMode="auto">
            <a:xfrm>
              <a:off x="4516475" y="5711031"/>
              <a:ext cx="98425" cy="98425"/>
            </a:xfrm>
            <a:custGeom>
              <a:avLst/>
              <a:gdLst>
                <a:gd name="T0" fmla="*/ 33561851 w 275"/>
                <a:gd name="T1" fmla="*/ 29334587 h 275"/>
                <a:gd name="T2" fmla="*/ 33561851 w 275"/>
                <a:gd name="T3" fmla="*/ 33946246 h 275"/>
                <a:gd name="T4" fmla="*/ 31128069 w 275"/>
                <a:gd name="T5" fmla="*/ 35099071 h 275"/>
                <a:gd name="T6" fmla="*/ 28566156 w 275"/>
                <a:gd name="T7" fmla="*/ 33946246 h 275"/>
                <a:gd name="T8" fmla="*/ 19855365 w 275"/>
                <a:gd name="T9" fmla="*/ 25363586 h 275"/>
                <a:gd name="T10" fmla="*/ 13706487 w 275"/>
                <a:gd name="T11" fmla="*/ 27157068 h 275"/>
                <a:gd name="T12" fmla="*/ 4995695 w 275"/>
                <a:gd name="T13" fmla="*/ 23186067 h 275"/>
                <a:gd name="T14" fmla="*/ 4995695 w 275"/>
                <a:gd name="T15" fmla="*/ 5123827 h 275"/>
                <a:gd name="T16" fmla="*/ 23186067 w 275"/>
                <a:gd name="T17" fmla="*/ 5123827 h 275"/>
                <a:gd name="T18" fmla="*/ 24979191 w 275"/>
                <a:gd name="T19" fmla="*/ 20623796 h 275"/>
                <a:gd name="T20" fmla="*/ 33561851 w 275"/>
                <a:gd name="T21" fmla="*/ 29334587 h 275"/>
                <a:gd name="T22" fmla="*/ 18446277 w 275"/>
                <a:gd name="T23" fmla="*/ 18446277 h 275"/>
                <a:gd name="T24" fmla="*/ 18446277 w 275"/>
                <a:gd name="T25" fmla="*/ 9735485 h 275"/>
                <a:gd name="T26" fmla="*/ 14090881 w 275"/>
                <a:gd name="T27" fmla="*/ 7942003 h 275"/>
                <a:gd name="T28" fmla="*/ 9735485 w 275"/>
                <a:gd name="T29" fmla="*/ 9735485 h 275"/>
                <a:gd name="T30" fmla="*/ 9735485 w 275"/>
                <a:gd name="T31" fmla="*/ 18446277 h 275"/>
                <a:gd name="T32" fmla="*/ 14090881 w 275"/>
                <a:gd name="T33" fmla="*/ 20239759 h 275"/>
                <a:gd name="T34" fmla="*/ 18446277 w 275"/>
                <a:gd name="T35" fmla="*/ 18446277 h 2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5" h="275">
                  <a:moveTo>
                    <a:pt x="262" y="229"/>
                  </a:moveTo>
                  <a:cubicBezTo>
                    <a:pt x="274" y="240"/>
                    <a:pt x="274" y="257"/>
                    <a:pt x="262" y="265"/>
                  </a:cubicBezTo>
                  <a:cubicBezTo>
                    <a:pt x="257" y="271"/>
                    <a:pt x="252" y="274"/>
                    <a:pt x="243" y="274"/>
                  </a:cubicBezTo>
                  <a:cubicBezTo>
                    <a:pt x="235" y="274"/>
                    <a:pt x="229" y="271"/>
                    <a:pt x="223" y="265"/>
                  </a:cubicBezTo>
                  <a:lnTo>
                    <a:pt x="155" y="198"/>
                  </a:lnTo>
                  <a:cubicBezTo>
                    <a:pt x="141" y="206"/>
                    <a:pt x="124" y="212"/>
                    <a:pt x="107" y="212"/>
                  </a:cubicBezTo>
                  <a:cubicBezTo>
                    <a:pt x="82" y="212"/>
                    <a:pt x="56" y="200"/>
                    <a:pt x="39" y="181"/>
                  </a:cubicBezTo>
                  <a:cubicBezTo>
                    <a:pt x="0" y="141"/>
                    <a:pt x="0" y="80"/>
                    <a:pt x="39" y="40"/>
                  </a:cubicBezTo>
                  <a:cubicBezTo>
                    <a:pt x="79" y="1"/>
                    <a:pt x="141" y="0"/>
                    <a:pt x="181" y="40"/>
                  </a:cubicBezTo>
                  <a:cubicBezTo>
                    <a:pt x="214" y="73"/>
                    <a:pt x="217" y="121"/>
                    <a:pt x="195" y="161"/>
                  </a:cubicBezTo>
                  <a:lnTo>
                    <a:pt x="262" y="229"/>
                  </a:lnTo>
                  <a:close/>
                  <a:moveTo>
                    <a:pt x="144" y="144"/>
                  </a:moveTo>
                  <a:cubicBezTo>
                    <a:pt x="165" y="125"/>
                    <a:pt x="165" y="96"/>
                    <a:pt x="144" y="76"/>
                  </a:cubicBezTo>
                  <a:cubicBezTo>
                    <a:pt x="136" y="68"/>
                    <a:pt x="121" y="62"/>
                    <a:pt x="110" y="62"/>
                  </a:cubicBezTo>
                  <a:cubicBezTo>
                    <a:pt x="99" y="62"/>
                    <a:pt x="87" y="65"/>
                    <a:pt x="76" y="76"/>
                  </a:cubicBezTo>
                  <a:cubicBezTo>
                    <a:pt x="56" y="96"/>
                    <a:pt x="56" y="125"/>
                    <a:pt x="76" y="144"/>
                  </a:cubicBezTo>
                  <a:cubicBezTo>
                    <a:pt x="85" y="153"/>
                    <a:pt x="99" y="158"/>
                    <a:pt x="110" y="158"/>
                  </a:cubicBezTo>
                  <a:cubicBezTo>
                    <a:pt x="121" y="158"/>
                    <a:pt x="136" y="153"/>
                    <a:pt x="144"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5" name="Freeform 74">
              <a:extLst>
                <a:ext uri="{FF2B5EF4-FFF2-40B4-BE49-F238E27FC236}">
                  <a16:creationId xmlns:a16="http://schemas.microsoft.com/office/drawing/2014/main" id="{43E1E5C1-4D47-3740-A4FD-B63F72429873}"/>
                </a:ext>
              </a:extLst>
            </p:cNvPr>
            <p:cNvSpPr>
              <a:spLocks noChangeArrowheads="1"/>
            </p:cNvSpPr>
            <p:nvPr/>
          </p:nvSpPr>
          <p:spPr bwMode="auto">
            <a:xfrm>
              <a:off x="4726025" y="5712619"/>
              <a:ext cx="100012" cy="95250"/>
            </a:xfrm>
            <a:custGeom>
              <a:avLst/>
              <a:gdLst>
                <a:gd name="T0" fmla="*/ 30673465 w 278"/>
                <a:gd name="T1" fmla="*/ 5000625 h 266"/>
                <a:gd name="T2" fmla="*/ 31450176 w 278"/>
                <a:gd name="T3" fmla="*/ 22823834 h 266"/>
                <a:gd name="T4" fmla="*/ 22260944 w 278"/>
                <a:gd name="T5" fmla="*/ 26413971 h 266"/>
                <a:gd name="T6" fmla="*/ 15401488 w 278"/>
                <a:gd name="T7" fmla="*/ 24234321 h 266"/>
                <a:gd name="T8" fmla="*/ 6600792 w 278"/>
                <a:gd name="T9" fmla="*/ 32953277 h 266"/>
                <a:gd name="T10" fmla="*/ 4011992 w 278"/>
                <a:gd name="T11" fmla="*/ 33979184 h 266"/>
                <a:gd name="T12" fmla="*/ 1553064 w 278"/>
                <a:gd name="T13" fmla="*/ 33209664 h 266"/>
                <a:gd name="T14" fmla="*/ 1553064 w 278"/>
                <a:gd name="T15" fmla="*/ 28593620 h 266"/>
                <a:gd name="T16" fmla="*/ 10224608 w 278"/>
                <a:gd name="T17" fmla="*/ 19874664 h 266"/>
                <a:gd name="T18" fmla="*/ 12424872 w 278"/>
                <a:gd name="T19" fmla="*/ 5000625 h 266"/>
                <a:gd name="T20" fmla="*/ 30673465 w 278"/>
                <a:gd name="T21" fmla="*/ 5000625 h 266"/>
                <a:gd name="T22" fmla="*/ 26014272 w 278"/>
                <a:gd name="T23" fmla="*/ 18079596 h 266"/>
                <a:gd name="T24" fmla="*/ 26402448 w 278"/>
                <a:gd name="T25" fmla="*/ 9360282 h 266"/>
                <a:gd name="T26" fmla="*/ 17601752 w 278"/>
                <a:gd name="T27" fmla="*/ 9360282 h 266"/>
                <a:gd name="T28" fmla="*/ 17213216 w 278"/>
                <a:gd name="T29" fmla="*/ 18079596 h 266"/>
                <a:gd name="T30" fmla="*/ 21613744 w 278"/>
                <a:gd name="T31" fmla="*/ 19874664 h 266"/>
                <a:gd name="T32" fmla="*/ 26014272 w 278"/>
                <a:gd name="T33" fmla="*/ 1807959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8" h="266">
                  <a:moveTo>
                    <a:pt x="237" y="39"/>
                  </a:moveTo>
                  <a:cubicBezTo>
                    <a:pt x="277" y="76"/>
                    <a:pt x="277" y="141"/>
                    <a:pt x="243" y="178"/>
                  </a:cubicBezTo>
                  <a:cubicBezTo>
                    <a:pt x="223" y="195"/>
                    <a:pt x="201" y="206"/>
                    <a:pt x="172" y="206"/>
                  </a:cubicBezTo>
                  <a:cubicBezTo>
                    <a:pt x="153" y="206"/>
                    <a:pt x="136" y="200"/>
                    <a:pt x="119" y="189"/>
                  </a:cubicBezTo>
                  <a:lnTo>
                    <a:pt x="51" y="257"/>
                  </a:lnTo>
                  <a:cubicBezTo>
                    <a:pt x="45" y="262"/>
                    <a:pt x="40" y="265"/>
                    <a:pt x="31" y="265"/>
                  </a:cubicBezTo>
                  <a:cubicBezTo>
                    <a:pt x="26" y="265"/>
                    <a:pt x="17" y="265"/>
                    <a:pt x="12" y="259"/>
                  </a:cubicBezTo>
                  <a:cubicBezTo>
                    <a:pt x="0" y="251"/>
                    <a:pt x="0" y="234"/>
                    <a:pt x="12" y="223"/>
                  </a:cubicBezTo>
                  <a:lnTo>
                    <a:pt x="79" y="155"/>
                  </a:lnTo>
                  <a:cubicBezTo>
                    <a:pt x="60" y="118"/>
                    <a:pt x="65" y="70"/>
                    <a:pt x="96" y="39"/>
                  </a:cubicBezTo>
                  <a:cubicBezTo>
                    <a:pt x="136" y="0"/>
                    <a:pt x="198" y="0"/>
                    <a:pt x="237" y="39"/>
                  </a:cubicBezTo>
                  <a:close/>
                  <a:moveTo>
                    <a:pt x="201" y="141"/>
                  </a:moveTo>
                  <a:cubicBezTo>
                    <a:pt x="221" y="122"/>
                    <a:pt x="220" y="93"/>
                    <a:pt x="204" y="73"/>
                  </a:cubicBezTo>
                  <a:cubicBezTo>
                    <a:pt x="184" y="53"/>
                    <a:pt x="156" y="53"/>
                    <a:pt x="136" y="73"/>
                  </a:cubicBezTo>
                  <a:cubicBezTo>
                    <a:pt x="116" y="93"/>
                    <a:pt x="116" y="121"/>
                    <a:pt x="133" y="141"/>
                  </a:cubicBezTo>
                  <a:cubicBezTo>
                    <a:pt x="141" y="149"/>
                    <a:pt x="156" y="155"/>
                    <a:pt x="167" y="155"/>
                  </a:cubicBezTo>
                  <a:cubicBezTo>
                    <a:pt x="178" y="155"/>
                    <a:pt x="193" y="150"/>
                    <a:pt x="201" y="14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6" name="Freeform 75">
              <a:extLst>
                <a:ext uri="{FF2B5EF4-FFF2-40B4-BE49-F238E27FC236}">
                  <a16:creationId xmlns:a16="http://schemas.microsoft.com/office/drawing/2014/main" id="{BA85C778-702F-AC44-912C-FF5DD20E52B5}"/>
                </a:ext>
              </a:extLst>
            </p:cNvPr>
            <p:cNvSpPr>
              <a:spLocks noChangeArrowheads="1"/>
            </p:cNvSpPr>
            <p:nvPr/>
          </p:nvSpPr>
          <p:spPr bwMode="auto">
            <a:xfrm>
              <a:off x="4567275" y="5804694"/>
              <a:ext cx="214312" cy="201612"/>
            </a:xfrm>
            <a:custGeom>
              <a:avLst/>
              <a:gdLst>
                <a:gd name="T0" fmla="*/ 65464957 w 597"/>
                <a:gd name="T1" fmla="*/ 53022162 h 562"/>
                <a:gd name="T2" fmla="*/ 76805185 w 597"/>
                <a:gd name="T3" fmla="*/ 68980362 h 562"/>
                <a:gd name="T4" fmla="*/ 73454451 w 597"/>
                <a:gd name="T5" fmla="*/ 72197544 h 562"/>
                <a:gd name="T6" fmla="*/ 73068187 w 597"/>
                <a:gd name="T7" fmla="*/ 72197544 h 562"/>
                <a:gd name="T8" fmla="*/ 69846327 w 597"/>
                <a:gd name="T9" fmla="*/ 68594357 h 562"/>
                <a:gd name="T10" fmla="*/ 65851580 w 597"/>
                <a:gd name="T11" fmla="*/ 59456886 h 562"/>
                <a:gd name="T12" fmla="*/ 44072886 w 597"/>
                <a:gd name="T13" fmla="*/ 47488236 h 562"/>
                <a:gd name="T14" fmla="*/ 39304534 w 597"/>
                <a:gd name="T15" fmla="*/ 48260603 h 562"/>
                <a:gd name="T16" fmla="*/ 38917910 w 597"/>
                <a:gd name="T17" fmla="*/ 48260603 h 562"/>
                <a:gd name="T18" fmla="*/ 38531287 w 597"/>
                <a:gd name="T19" fmla="*/ 48260603 h 562"/>
                <a:gd name="T20" fmla="*/ 38145023 w 597"/>
                <a:gd name="T21" fmla="*/ 48260603 h 562"/>
                <a:gd name="T22" fmla="*/ 37887274 w 597"/>
                <a:gd name="T23" fmla="*/ 48260603 h 562"/>
                <a:gd name="T24" fmla="*/ 33505545 w 597"/>
                <a:gd name="T25" fmla="*/ 47488236 h 562"/>
                <a:gd name="T26" fmla="*/ 11597977 w 597"/>
                <a:gd name="T27" fmla="*/ 59456886 h 562"/>
                <a:gd name="T28" fmla="*/ 7603230 w 597"/>
                <a:gd name="T29" fmla="*/ 68594357 h 562"/>
                <a:gd name="T30" fmla="*/ 4381370 w 597"/>
                <a:gd name="T31" fmla="*/ 72197544 h 562"/>
                <a:gd name="T32" fmla="*/ 3994747 w 597"/>
                <a:gd name="T33" fmla="*/ 72197544 h 562"/>
                <a:gd name="T34" fmla="*/ 773246 w 597"/>
                <a:gd name="T35" fmla="*/ 68980362 h 562"/>
                <a:gd name="T36" fmla="*/ 9407471 w 597"/>
                <a:gd name="T37" fmla="*/ 53022162 h 562"/>
                <a:gd name="T38" fmla="*/ 26546687 w 597"/>
                <a:gd name="T39" fmla="*/ 44657058 h 562"/>
                <a:gd name="T40" fmla="*/ 23969559 w 597"/>
                <a:gd name="T41" fmla="*/ 42083097 h 562"/>
                <a:gd name="T42" fmla="*/ 18170211 w 597"/>
                <a:gd name="T43" fmla="*/ 19561745 h 562"/>
                <a:gd name="T44" fmla="*/ 37114028 w 597"/>
                <a:gd name="T45" fmla="*/ 257217 h 562"/>
                <a:gd name="T46" fmla="*/ 56057486 w 597"/>
                <a:gd name="T47" fmla="*/ 19561745 h 562"/>
                <a:gd name="T48" fmla="*/ 50258497 w 597"/>
                <a:gd name="T49" fmla="*/ 42083097 h 562"/>
                <a:gd name="T50" fmla="*/ 48067633 w 597"/>
                <a:gd name="T51" fmla="*/ 44271054 h 562"/>
                <a:gd name="T52" fmla="*/ 65464957 w 597"/>
                <a:gd name="T53" fmla="*/ 53022162 h 562"/>
                <a:gd name="T54" fmla="*/ 37114028 w 597"/>
                <a:gd name="T55" fmla="*/ 41311088 h 562"/>
                <a:gd name="T56" fmla="*/ 45876768 w 597"/>
                <a:gd name="T57" fmla="*/ 37707543 h 562"/>
                <a:gd name="T58" fmla="*/ 49871874 w 597"/>
                <a:gd name="T59" fmla="*/ 20333754 h 562"/>
                <a:gd name="T60" fmla="*/ 49871874 w 597"/>
                <a:gd name="T61" fmla="*/ 19947750 h 562"/>
                <a:gd name="T62" fmla="*/ 37500651 w 597"/>
                <a:gd name="T63" fmla="*/ 6820728 h 562"/>
                <a:gd name="T64" fmla="*/ 37114028 w 597"/>
                <a:gd name="T65" fmla="*/ 6820728 h 562"/>
                <a:gd name="T66" fmla="*/ 36727405 w 597"/>
                <a:gd name="T67" fmla="*/ 6820728 h 562"/>
                <a:gd name="T68" fmla="*/ 24742446 w 597"/>
                <a:gd name="T69" fmla="*/ 19947750 h 562"/>
                <a:gd name="T70" fmla="*/ 24742446 w 597"/>
                <a:gd name="T71" fmla="*/ 20333754 h 562"/>
                <a:gd name="T72" fmla="*/ 28737552 w 597"/>
                <a:gd name="T73" fmla="*/ 37707543 h 562"/>
                <a:gd name="T74" fmla="*/ 37114028 w 597"/>
                <a:gd name="T75" fmla="*/ 41311088 h 562"/>
                <a:gd name="T76" fmla="*/ 37114028 w 597"/>
                <a:gd name="T77" fmla="*/ 41311088 h 5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 h="562">
                  <a:moveTo>
                    <a:pt x="508" y="412"/>
                  </a:moveTo>
                  <a:cubicBezTo>
                    <a:pt x="556" y="423"/>
                    <a:pt x="581" y="468"/>
                    <a:pt x="596" y="536"/>
                  </a:cubicBezTo>
                  <a:cubicBezTo>
                    <a:pt x="596" y="550"/>
                    <a:pt x="584" y="561"/>
                    <a:pt x="570" y="561"/>
                  </a:cubicBezTo>
                  <a:lnTo>
                    <a:pt x="567" y="561"/>
                  </a:lnTo>
                  <a:cubicBezTo>
                    <a:pt x="553" y="561"/>
                    <a:pt x="539" y="547"/>
                    <a:pt x="542" y="533"/>
                  </a:cubicBezTo>
                  <a:cubicBezTo>
                    <a:pt x="542" y="510"/>
                    <a:pt x="542" y="471"/>
                    <a:pt x="511" y="462"/>
                  </a:cubicBezTo>
                  <a:cubicBezTo>
                    <a:pt x="401" y="434"/>
                    <a:pt x="358" y="398"/>
                    <a:pt x="342" y="369"/>
                  </a:cubicBezTo>
                  <a:cubicBezTo>
                    <a:pt x="330" y="372"/>
                    <a:pt x="319" y="375"/>
                    <a:pt x="305" y="375"/>
                  </a:cubicBezTo>
                  <a:lnTo>
                    <a:pt x="302" y="375"/>
                  </a:lnTo>
                  <a:lnTo>
                    <a:pt x="299" y="375"/>
                  </a:lnTo>
                  <a:lnTo>
                    <a:pt x="296" y="375"/>
                  </a:lnTo>
                  <a:lnTo>
                    <a:pt x="294" y="375"/>
                  </a:lnTo>
                  <a:cubicBezTo>
                    <a:pt x="282" y="375"/>
                    <a:pt x="271" y="372"/>
                    <a:pt x="260" y="369"/>
                  </a:cubicBezTo>
                  <a:cubicBezTo>
                    <a:pt x="243" y="398"/>
                    <a:pt x="200" y="434"/>
                    <a:pt x="90" y="462"/>
                  </a:cubicBezTo>
                  <a:cubicBezTo>
                    <a:pt x="59" y="471"/>
                    <a:pt x="57" y="510"/>
                    <a:pt x="59" y="533"/>
                  </a:cubicBezTo>
                  <a:cubicBezTo>
                    <a:pt x="59" y="547"/>
                    <a:pt x="48" y="558"/>
                    <a:pt x="34" y="561"/>
                  </a:cubicBezTo>
                  <a:lnTo>
                    <a:pt x="31" y="561"/>
                  </a:lnTo>
                  <a:cubicBezTo>
                    <a:pt x="20" y="561"/>
                    <a:pt x="9" y="550"/>
                    <a:pt x="6" y="536"/>
                  </a:cubicBezTo>
                  <a:cubicBezTo>
                    <a:pt x="0" y="468"/>
                    <a:pt x="25" y="426"/>
                    <a:pt x="73" y="412"/>
                  </a:cubicBezTo>
                  <a:cubicBezTo>
                    <a:pt x="161" y="389"/>
                    <a:pt x="195" y="361"/>
                    <a:pt x="206" y="347"/>
                  </a:cubicBezTo>
                  <a:cubicBezTo>
                    <a:pt x="200" y="341"/>
                    <a:pt x="192" y="335"/>
                    <a:pt x="186" y="327"/>
                  </a:cubicBezTo>
                  <a:cubicBezTo>
                    <a:pt x="130" y="265"/>
                    <a:pt x="138" y="163"/>
                    <a:pt x="141" y="152"/>
                  </a:cubicBezTo>
                  <a:cubicBezTo>
                    <a:pt x="147" y="31"/>
                    <a:pt x="234" y="0"/>
                    <a:pt x="288" y="2"/>
                  </a:cubicBezTo>
                  <a:cubicBezTo>
                    <a:pt x="339" y="2"/>
                    <a:pt x="429" y="31"/>
                    <a:pt x="435" y="152"/>
                  </a:cubicBezTo>
                  <a:cubicBezTo>
                    <a:pt x="435" y="163"/>
                    <a:pt x="443" y="265"/>
                    <a:pt x="390" y="327"/>
                  </a:cubicBezTo>
                  <a:cubicBezTo>
                    <a:pt x="384" y="333"/>
                    <a:pt x="378" y="338"/>
                    <a:pt x="373" y="344"/>
                  </a:cubicBezTo>
                  <a:cubicBezTo>
                    <a:pt x="384" y="361"/>
                    <a:pt x="421" y="389"/>
                    <a:pt x="508" y="412"/>
                  </a:cubicBezTo>
                  <a:close/>
                  <a:moveTo>
                    <a:pt x="288" y="321"/>
                  </a:moveTo>
                  <a:cubicBezTo>
                    <a:pt x="316" y="321"/>
                    <a:pt x="336" y="313"/>
                    <a:pt x="356" y="293"/>
                  </a:cubicBezTo>
                  <a:cubicBezTo>
                    <a:pt x="395" y="248"/>
                    <a:pt x="387" y="161"/>
                    <a:pt x="387" y="158"/>
                  </a:cubicBezTo>
                  <a:lnTo>
                    <a:pt x="387" y="155"/>
                  </a:lnTo>
                  <a:cubicBezTo>
                    <a:pt x="381" y="56"/>
                    <a:pt x="308" y="53"/>
                    <a:pt x="291" y="53"/>
                  </a:cubicBezTo>
                  <a:lnTo>
                    <a:pt x="288" y="53"/>
                  </a:lnTo>
                  <a:cubicBezTo>
                    <a:pt x="288" y="53"/>
                    <a:pt x="288" y="53"/>
                    <a:pt x="285" y="53"/>
                  </a:cubicBezTo>
                  <a:cubicBezTo>
                    <a:pt x="265" y="53"/>
                    <a:pt x="198" y="62"/>
                    <a:pt x="192" y="155"/>
                  </a:cubicBezTo>
                  <a:lnTo>
                    <a:pt x="192" y="158"/>
                  </a:lnTo>
                  <a:cubicBezTo>
                    <a:pt x="192" y="158"/>
                    <a:pt x="184" y="248"/>
                    <a:pt x="223" y="293"/>
                  </a:cubicBezTo>
                  <a:cubicBezTo>
                    <a:pt x="237" y="313"/>
                    <a:pt x="260" y="321"/>
                    <a:pt x="288" y="32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cxnSp>
        <p:nvCxnSpPr>
          <p:cNvPr id="53" name="Straight Connector 52"/>
          <p:cNvCxnSpPr/>
          <p:nvPr/>
        </p:nvCxnSpPr>
        <p:spPr>
          <a:xfrm>
            <a:off x="4110592" y="4991414"/>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448800" y="5010249"/>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0042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My Approvals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16454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 </a:t>
            </a:r>
            <a:br>
              <a:rPr lang="en-US" dirty="0"/>
            </a:b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10" name="Content Placeholder 6"/>
          <p:cNvSpPr>
            <a:spLocks noGrp="1"/>
          </p:cNvSpPr>
          <p:nvPr>
            <p:ph sz="quarter" idx="13"/>
          </p:nvPr>
        </p:nvSpPr>
        <p:spPr>
          <a:xfrm>
            <a:off x="499994" y="1295400"/>
            <a:ext cx="11188769" cy="42148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dirty="0">
                <a:solidFill>
                  <a:srgbClr val="333F48"/>
                </a:solidFill>
                <a:latin typeface="+mn-lt"/>
              </a:rPr>
              <a:t>As an approver, you should be familiar with where to go to access documents pending your or your approval group’s review.  </a:t>
            </a:r>
          </a:p>
          <a:p>
            <a:pPr marL="0" indent="0">
              <a:buNone/>
            </a:pPr>
            <a:endParaRPr lang="en-US" b="0" dirty="0">
              <a:solidFill>
                <a:srgbClr val="333F48"/>
              </a:solidFill>
              <a:latin typeface="+mn-lt"/>
            </a:endParaRPr>
          </a:p>
          <a:p>
            <a:pPr marL="0" indent="0">
              <a:buNone/>
            </a:pPr>
            <a:r>
              <a:rPr lang="en-US" dirty="0">
                <a:solidFill>
                  <a:srgbClr val="333F48"/>
                </a:solidFill>
                <a:latin typeface="+mn-lt"/>
              </a:rPr>
              <a:t>Access My Approvals</a:t>
            </a:r>
          </a:p>
          <a:p>
            <a:pPr marL="0" indent="0">
              <a:buNone/>
            </a:pPr>
            <a:endParaRPr lang="en-US" b="0" dirty="0">
              <a:solidFill>
                <a:srgbClr val="333F48"/>
              </a:solidFill>
              <a:latin typeface="+mn-lt"/>
            </a:endParaRPr>
          </a:p>
          <a:p>
            <a:pPr marL="0" indent="0">
              <a:buNone/>
            </a:pPr>
            <a:r>
              <a:rPr lang="en-US" dirty="0">
                <a:solidFill>
                  <a:srgbClr val="333F48"/>
                </a:solidFill>
                <a:latin typeface="+mn-lt"/>
              </a:rPr>
              <a:t>Complete the tasks to become familiar with My Approvals and various approver functions applicable across all document types. </a:t>
            </a:r>
          </a:p>
          <a:p>
            <a:pPr>
              <a:buNone/>
            </a:pPr>
            <a:endParaRPr lang="en-US" sz="1400" dirty="0">
              <a:solidFill>
                <a:srgbClr val="333F48"/>
              </a:solidFill>
              <a:latin typeface="+mn-lt"/>
            </a:endParaRPr>
          </a:p>
          <a:p>
            <a:pPr>
              <a:buSzPct val="100000"/>
              <a:buAutoNum type="arabicPeriod"/>
            </a:pPr>
            <a:r>
              <a:rPr lang="en-US" b="0" dirty="0">
                <a:solidFill>
                  <a:srgbClr val="333F48"/>
                </a:solidFill>
                <a:latin typeface="+mn-lt"/>
              </a:rPr>
              <a:t>Review list of documents pending approval.</a:t>
            </a:r>
          </a:p>
          <a:p>
            <a:pPr>
              <a:buSzPct val="100000"/>
              <a:buAutoNum type="arabicPeriod"/>
            </a:pPr>
            <a:r>
              <a:rPr lang="en-US" b="0" dirty="0">
                <a:solidFill>
                  <a:srgbClr val="333F48"/>
                </a:solidFill>
                <a:latin typeface="+mn-lt"/>
              </a:rPr>
              <a:t>Select Filter Options and view available selections.</a:t>
            </a:r>
          </a:p>
          <a:p>
            <a:pPr>
              <a:buSzPct val="100000"/>
              <a:buAutoNum type="arabicPeriod"/>
            </a:pPr>
            <a:r>
              <a:rPr lang="en-US" b="0" dirty="0">
                <a:solidFill>
                  <a:srgbClr val="333F48"/>
                </a:solidFill>
                <a:latin typeface="+mn-lt"/>
              </a:rPr>
              <a:t>Open a pending trip and determine if it is locked to you.  If not, lock the document.</a:t>
            </a:r>
          </a:p>
          <a:p>
            <a:pPr>
              <a:buSzPct val="100000"/>
              <a:buAutoNum type="arabicPeriod"/>
            </a:pPr>
            <a:r>
              <a:rPr lang="en-US" b="0" dirty="0">
                <a:solidFill>
                  <a:srgbClr val="333F48"/>
                </a:solidFill>
                <a:latin typeface="+mn-lt"/>
              </a:rPr>
              <a:t>View the trip history to determine the minor customer the trip is associated to and if                                                        the traveler is traveling under the JTR or FTR.</a:t>
            </a:r>
          </a:p>
          <a:p>
            <a:pPr>
              <a:buNone/>
            </a:pPr>
            <a:endParaRPr lang="en-US" sz="1400" dirty="0">
              <a:solidFill>
                <a:srgbClr val="333F48"/>
              </a:solidFill>
              <a:latin typeface="+mn-lt"/>
            </a:endParaRPr>
          </a:p>
          <a:p>
            <a:pPr>
              <a:buNone/>
            </a:pPr>
            <a:endParaRPr lang="en-US" sz="1400" dirty="0">
              <a:solidFill>
                <a:srgbClr val="333F48"/>
              </a:solidFill>
              <a:latin typeface="+mn-lt"/>
            </a:endParaRP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80720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Approvals</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p:txBody>
          <a:bodyPr/>
          <a:lstStyle/>
          <a:p>
            <a:pPr marL="0" indent="0">
              <a:buNone/>
            </a:pPr>
            <a:r>
              <a:rPr lang="en-US" dirty="0"/>
              <a:t>E2 provides access to approver functions through the My Approvals tab on the taskbar.   </a:t>
            </a:r>
          </a:p>
          <a:p>
            <a:endParaRPr lang="en-US" dirty="0"/>
          </a:p>
          <a:p>
            <a:endParaRPr lang="en-US" dirty="0"/>
          </a:p>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04" y="2133600"/>
            <a:ext cx="10820400" cy="38862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79957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Summary</a:t>
            </a:r>
            <a:br>
              <a:rPr lang="en-US" dirty="0"/>
            </a:br>
            <a:r>
              <a:rPr lang="en-US" sz="2400" dirty="0">
                <a:solidFill>
                  <a:srgbClr val="7F7F7F"/>
                </a:solidFill>
              </a:rPr>
              <a:t>Locking and Unlocking a document</a:t>
            </a:r>
            <a:endParaRPr lang="en-US" dirty="0">
              <a:solidFill>
                <a:srgbClr val="7F7F7F"/>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lstStyle/>
          <a:p>
            <a:pPr marL="0" indent="0">
              <a:buNone/>
            </a:pPr>
            <a:r>
              <a:rPr lang="en-US" sz="1800" b="1" dirty="0"/>
              <a:t>When an approver opens a travel document, the Summary page appears.  The approver will need to lock the document if it is not already locked to them to take any action.</a:t>
            </a:r>
          </a:p>
          <a:p>
            <a:pPr marL="0" indent="0">
              <a:buNone/>
            </a:pPr>
            <a:r>
              <a:rPr lang="en-US" dirty="0"/>
              <a:t>   </a:t>
            </a:r>
          </a:p>
          <a:p>
            <a:pPr marL="0" indent="0">
              <a:buNone/>
            </a:pPr>
            <a:endParaRPr lang="en-US" dirty="0"/>
          </a:p>
          <a:p>
            <a:pPr marL="0" indent="0">
              <a:buNone/>
            </a:pPr>
            <a:endParaRPr lang="en-US" b="1" dirty="0"/>
          </a:p>
          <a:p>
            <a:endParaRPr lang="en-US"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593" y="2239907"/>
            <a:ext cx="9632607" cy="380593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77176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Document Summary</a:t>
            </a:r>
            <a:br>
              <a:rPr lang="en-US" dirty="0"/>
            </a:br>
            <a:r>
              <a:rPr lang="en-US" sz="2400" dirty="0">
                <a:solidFill>
                  <a:srgbClr val="7F7F7F"/>
                </a:solidFill>
              </a:rPr>
              <a:t>Locking and Unlocking a document</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794886"/>
            <a:ext cx="11188700" cy="4072514"/>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20428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Trip History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474068" y="1600200"/>
            <a:ext cx="11285714" cy="445714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82720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57450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TDY Authorization Workflow</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76" y="1326995"/>
            <a:ext cx="10598802" cy="5093858"/>
          </a:xfrm>
          <a:prstGeom prst="rect">
            <a:avLst/>
          </a:prstGeom>
        </p:spPr>
      </p:pic>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70345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&amp; Approving Authorizations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noAutofit/>
          </a:bodyPr>
          <a:lstStyle/>
          <a:p>
            <a:pPr marL="0" indent="0">
              <a:buNone/>
            </a:pPr>
            <a:r>
              <a:rPr lang="en-US" b="1" dirty="0"/>
              <a:t>The Approver’s role in E2/ETS:</a:t>
            </a:r>
          </a:p>
          <a:p>
            <a:pPr>
              <a:buClr>
                <a:schemeClr val="accent1"/>
              </a:buClr>
            </a:pPr>
            <a:r>
              <a:rPr lang="en-US" b="1" dirty="0"/>
              <a:t>Review trip information to ensure validity</a:t>
            </a:r>
          </a:p>
          <a:p>
            <a:pPr>
              <a:buClr>
                <a:schemeClr val="accent1"/>
              </a:buClr>
            </a:pPr>
            <a:r>
              <a:rPr lang="en-US" b="1" dirty="0"/>
              <a:t>Review policy justifications exceptions </a:t>
            </a:r>
          </a:p>
          <a:p>
            <a:pPr>
              <a:buClr>
                <a:schemeClr val="accent1"/>
              </a:buClr>
            </a:pPr>
            <a:r>
              <a:rPr lang="en-US" b="1" dirty="0"/>
              <a:t>Review estimated expenses and requested reimbursement types are valid</a:t>
            </a:r>
          </a:p>
          <a:p>
            <a:pPr>
              <a:buClr>
                <a:schemeClr val="accent1"/>
              </a:buClr>
            </a:pPr>
            <a:r>
              <a:rPr lang="en-US" b="1" dirty="0"/>
              <a:t>Funds Approver will apply the correct POET line for trip funding (the POET must be added before an authorization can be approved by the final approver).  All approvers should review the funding details.</a:t>
            </a:r>
          </a:p>
          <a:p>
            <a:pPr>
              <a:buClr>
                <a:schemeClr val="accent1"/>
              </a:buClr>
            </a:pPr>
            <a:endParaRPr lang="en-US" b="1" dirty="0"/>
          </a:p>
          <a:p>
            <a:pPr marL="0" indent="0">
              <a:buClr>
                <a:schemeClr val="accent1"/>
              </a:buClr>
              <a:buNone/>
            </a:pPr>
            <a:r>
              <a:rPr lang="en-US" b="1" dirty="0"/>
              <a:t>Upon final review, the approver can either approve the document or return it to the traveler/arranger for modifications.</a:t>
            </a:r>
          </a:p>
          <a:p>
            <a:pPr marL="0" indent="0">
              <a:spcBef>
                <a:spcPts val="1800"/>
              </a:spcBef>
              <a:spcAft>
                <a:spcPts val="1200"/>
              </a:spcAft>
              <a:buNone/>
            </a:pPr>
            <a:r>
              <a:rPr lang="en-US" b="1" dirty="0"/>
              <a:t>At time of final approval, the funding information is automatically sent to the TMC so that tickets can be issued.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57583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10" name="Content Placeholder 6"/>
          <p:cNvSpPr>
            <a:spLocks noGrp="1"/>
          </p:cNvSpPr>
          <p:nvPr>
            <p:ph sz="quarter" idx="13"/>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333F48"/>
                </a:solidFill>
                <a:latin typeface="+mn-lt"/>
              </a:rPr>
              <a:t>Review and Approve an Authorization</a:t>
            </a:r>
          </a:p>
          <a:p>
            <a:pPr marL="0" indent="0">
              <a:spcBef>
                <a:spcPts val="1800"/>
              </a:spcBef>
              <a:buNone/>
            </a:pPr>
            <a:r>
              <a:rPr lang="en-US" sz="1800" dirty="0">
                <a:solidFill>
                  <a:srgbClr val="333F48"/>
                </a:solidFill>
                <a:latin typeface="+mn-lt"/>
              </a:rPr>
              <a:t>An authorization has been routed to you for approval.  Access the document and review the following:</a:t>
            </a:r>
          </a:p>
          <a:p>
            <a:pPr lvl="1">
              <a:buFont typeface="Arial" panose="020B0604020202020204" pitchFamily="34" charset="0"/>
              <a:buChar char="•"/>
            </a:pPr>
            <a:r>
              <a:rPr lang="en-US" sz="1800" b="0" dirty="0">
                <a:solidFill>
                  <a:srgbClr val="333F48"/>
                </a:solidFill>
                <a:latin typeface="+mn-lt"/>
              </a:rPr>
              <a:t>Basic information</a:t>
            </a:r>
          </a:p>
          <a:p>
            <a:pPr lvl="1">
              <a:buFont typeface="Arial" panose="020B0604020202020204" pitchFamily="34" charset="0"/>
              <a:buChar char="•"/>
            </a:pPr>
            <a:r>
              <a:rPr lang="en-US" sz="1800" b="0" dirty="0">
                <a:solidFill>
                  <a:srgbClr val="333F48"/>
                </a:solidFill>
                <a:latin typeface="+mn-lt"/>
              </a:rPr>
              <a:t>Site details</a:t>
            </a:r>
          </a:p>
          <a:p>
            <a:pPr lvl="1">
              <a:buFont typeface="Arial" panose="020B0604020202020204" pitchFamily="34" charset="0"/>
              <a:buChar char="•"/>
            </a:pPr>
            <a:r>
              <a:rPr lang="en-US" sz="1800" b="0" dirty="0">
                <a:solidFill>
                  <a:srgbClr val="333F48"/>
                </a:solidFill>
                <a:latin typeface="+mn-lt"/>
              </a:rPr>
              <a:t>Reservations   </a:t>
            </a:r>
          </a:p>
          <a:p>
            <a:pPr lvl="1">
              <a:buFont typeface="Arial" panose="020B0604020202020204" pitchFamily="34" charset="0"/>
              <a:buChar char="•"/>
            </a:pPr>
            <a:r>
              <a:rPr lang="en-US" sz="1800" b="0" dirty="0">
                <a:solidFill>
                  <a:srgbClr val="333F48"/>
                </a:solidFill>
                <a:latin typeface="+mn-lt"/>
              </a:rPr>
              <a:t>Expenses, to include requested reimbursement types and Pay To field Travel policy exceptions</a:t>
            </a:r>
          </a:p>
          <a:p>
            <a:pPr lvl="1">
              <a:buFont typeface="Arial" panose="020B0604020202020204" pitchFamily="34" charset="0"/>
              <a:buChar char="•"/>
            </a:pPr>
            <a:r>
              <a:rPr lang="en-US" sz="1800" b="0" dirty="0">
                <a:solidFill>
                  <a:srgbClr val="333F48"/>
                </a:solidFill>
                <a:latin typeface="+mn-lt"/>
              </a:rPr>
              <a:t>Remarks and Attachments</a:t>
            </a:r>
          </a:p>
          <a:p>
            <a:pPr marL="0" indent="0">
              <a:spcBef>
                <a:spcPts val="1800"/>
              </a:spcBef>
              <a:buNone/>
            </a:pPr>
            <a:r>
              <a:rPr lang="en-US" sz="1800" dirty="0">
                <a:solidFill>
                  <a:srgbClr val="333F48"/>
                </a:solidFill>
                <a:latin typeface="+mn-lt"/>
              </a:rPr>
              <a:t>Funds approver will add the POET.   All approvers should view the funding details.</a:t>
            </a:r>
          </a:p>
          <a:p>
            <a:pPr marL="400050" lvl="1" indent="0">
              <a:buNone/>
            </a:pPr>
            <a:r>
              <a:rPr lang="en-US" sz="1800" b="0" dirty="0">
                <a:solidFill>
                  <a:srgbClr val="333F48"/>
                </a:solidFill>
                <a:latin typeface="+mn-lt"/>
              </a:rPr>
              <a:t>Review all account code functionality including adding, deleting, adding and using favorites and using trip templates. </a:t>
            </a:r>
          </a:p>
          <a:p>
            <a:pPr marL="0" indent="0">
              <a:spcBef>
                <a:spcPts val="1800"/>
              </a:spcBef>
              <a:buNone/>
            </a:pPr>
            <a:r>
              <a:rPr lang="en-US" sz="1800" dirty="0">
                <a:solidFill>
                  <a:srgbClr val="333F48"/>
                </a:solidFill>
                <a:latin typeface="+mn-lt"/>
              </a:rPr>
              <a:t>Approve the authorization.</a:t>
            </a:r>
          </a:p>
          <a:p>
            <a:pPr marL="0" indent="0">
              <a:buClr>
                <a:schemeClr val="accent1"/>
              </a:buClr>
              <a:buNone/>
            </a:pPr>
            <a:endParaRPr lang="en-US" sz="1400" dirty="0">
              <a:solidFill>
                <a:srgbClr val="333F48"/>
              </a:solidFill>
              <a:latin typeface="+mn-lt"/>
            </a:endParaRPr>
          </a:p>
          <a:p>
            <a:pPr>
              <a:buNone/>
            </a:pPr>
            <a:endParaRPr lang="en-US" sz="1400" dirty="0">
              <a:solidFill>
                <a:srgbClr val="333F48"/>
              </a:solidFill>
              <a:latin typeface="+mn-lt"/>
            </a:endParaRP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5856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Title 5"/>
          <p:cNvSpPr>
            <a:spLocks noGrp="1"/>
          </p:cNvSpPr>
          <p:nvPr>
            <p:ph type="title"/>
          </p:nvPr>
        </p:nvSpPr>
        <p:spPr/>
        <p:txBody>
          <a:bodyPr/>
          <a:lstStyle/>
          <a:p>
            <a:r>
              <a:rPr lang="en-US" sz="2800" dirty="0"/>
              <a:t>Icons are used in this presentation to help identify the type of information being delivered.</a:t>
            </a:r>
            <a:br>
              <a:rPr lang="en-US" sz="2800" dirty="0"/>
            </a:br>
            <a:br>
              <a:rPr lang="en-US" sz="2800" dirty="0"/>
            </a:br>
            <a:r>
              <a:rPr lang="en-US" sz="2800" b="0" dirty="0"/>
              <a:t>They are found in the upper left corner of applicable slides.</a:t>
            </a:r>
            <a:endParaRPr lang="en-US" sz="3600" b="0" dirty="0"/>
          </a:p>
        </p:txBody>
      </p:sp>
      <p:sp>
        <p:nvSpPr>
          <p:cNvPr id="8" name="Text Placeholder 7"/>
          <p:cNvSpPr>
            <a:spLocks noGrp="1"/>
          </p:cNvSpPr>
          <p:nvPr>
            <p:ph type="body" sz="quarter" idx="18"/>
          </p:nvPr>
        </p:nvSpPr>
        <p:spPr>
          <a:xfrm>
            <a:off x="5326324" y="649358"/>
            <a:ext cx="6361838" cy="5365916"/>
          </a:xfrm>
        </p:spPr>
        <p:txBody>
          <a:bodyPr/>
          <a:lstStyle/>
          <a:p>
            <a:pPr>
              <a:lnSpc>
                <a:spcPct val="100000"/>
              </a:lnSpc>
              <a:spcBef>
                <a:spcPts val="1200"/>
              </a:spcBef>
            </a:pPr>
            <a:r>
              <a:rPr lang="en-US" sz="4400" dirty="0"/>
              <a:t>	</a:t>
            </a:r>
            <a:r>
              <a:rPr lang="en-US" sz="4400" dirty="0">
                <a:solidFill>
                  <a:schemeClr val="accent1"/>
                </a:solidFill>
              </a:rPr>
              <a:t>New information</a:t>
            </a:r>
          </a:p>
          <a:p>
            <a:pPr>
              <a:lnSpc>
                <a:spcPct val="100000"/>
              </a:lnSpc>
              <a:spcBef>
                <a:spcPts val="1200"/>
              </a:spcBef>
            </a:pPr>
            <a:r>
              <a:rPr lang="en-US" sz="4400" dirty="0">
                <a:solidFill>
                  <a:schemeClr val="accent1"/>
                </a:solidFill>
              </a:rPr>
              <a:t>	Scenarios</a:t>
            </a:r>
          </a:p>
          <a:p>
            <a:pPr>
              <a:lnSpc>
                <a:spcPct val="100000"/>
              </a:lnSpc>
              <a:spcBef>
                <a:spcPts val="1200"/>
              </a:spcBef>
            </a:pPr>
            <a:r>
              <a:rPr lang="en-US" sz="4400" dirty="0">
                <a:solidFill>
                  <a:schemeClr val="accent1"/>
                </a:solidFill>
              </a:rPr>
              <a:t>	Information recap</a:t>
            </a:r>
          </a:p>
          <a:p>
            <a:pPr>
              <a:lnSpc>
                <a:spcPct val="100000"/>
              </a:lnSpc>
              <a:spcBef>
                <a:spcPts val="1200"/>
              </a:spcBef>
            </a:pPr>
            <a:r>
              <a:rPr lang="en-US" sz="4400" dirty="0">
                <a:solidFill>
                  <a:schemeClr val="accent1"/>
                </a:solidFill>
              </a:rPr>
              <a:t>	Knowledge reviews</a:t>
            </a:r>
          </a:p>
        </p:txBody>
      </p:sp>
      <p:sp>
        <p:nvSpPr>
          <p:cNvPr id="9" name="Freeform 8">
            <a:extLst>
              <a:ext uri="{FF2B5EF4-FFF2-40B4-BE49-F238E27FC236}">
                <a16:creationId xmlns:a16="http://schemas.microsoft.com/office/drawing/2014/main" id="{EE28D7A3-7EA0-464E-9BAB-5A19562E646C}"/>
              </a:ext>
            </a:extLst>
          </p:cNvPr>
          <p:cNvSpPr>
            <a:spLocks noChangeAspect="1" noChangeArrowheads="1"/>
          </p:cNvSpPr>
          <p:nvPr/>
        </p:nvSpPr>
        <p:spPr bwMode="auto">
          <a:xfrm>
            <a:off x="5348735" y="1371600"/>
            <a:ext cx="722582" cy="64008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chemeClr val="accent4"/>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solidFill>
                <a:schemeClr val="accent4"/>
              </a:solidFill>
            </a:endParaRPr>
          </a:p>
        </p:txBody>
      </p:sp>
      <p:grpSp>
        <p:nvGrpSpPr>
          <p:cNvPr id="10" name="Group 9">
            <a:extLst>
              <a:ext uri="{FF2B5EF4-FFF2-40B4-BE49-F238E27FC236}">
                <a16:creationId xmlns:a16="http://schemas.microsoft.com/office/drawing/2014/main" id="{B87C6881-D933-8A45-8B91-40DA51AF773B}"/>
              </a:ext>
            </a:extLst>
          </p:cNvPr>
          <p:cNvGrpSpPr>
            <a:grpSpLocks noChangeAspect="1"/>
          </p:cNvGrpSpPr>
          <p:nvPr/>
        </p:nvGrpSpPr>
        <p:grpSpPr>
          <a:xfrm>
            <a:off x="5334000" y="3642360"/>
            <a:ext cx="741926" cy="548640"/>
            <a:chOff x="3234632" y="3036931"/>
            <a:chExt cx="536408" cy="450671"/>
          </a:xfrm>
          <a:solidFill>
            <a:schemeClr val="accent4"/>
          </a:solidFill>
        </p:grpSpPr>
        <p:sp>
          <p:nvSpPr>
            <p:cNvPr id="11" name="Freeform 10">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sp>
          <p:nvSpPr>
            <p:cNvPr id="12" name="Freeform 11">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grpSp>
      <p:grpSp>
        <p:nvGrpSpPr>
          <p:cNvPr id="13" name="Group 12">
            <a:extLst>
              <a:ext uri="{FF2B5EF4-FFF2-40B4-BE49-F238E27FC236}">
                <a16:creationId xmlns:a16="http://schemas.microsoft.com/office/drawing/2014/main" id="{44EF764C-1CE5-0944-940B-C7C78FC555B5}"/>
              </a:ext>
            </a:extLst>
          </p:cNvPr>
          <p:cNvGrpSpPr>
            <a:grpSpLocks noChangeAspect="1"/>
          </p:cNvGrpSpPr>
          <p:nvPr/>
        </p:nvGrpSpPr>
        <p:grpSpPr bwMode="auto">
          <a:xfrm>
            <a:off x="5334000" y="2438400"/>
            <a:ext cx="744143" cy="640080"/>
            <a:chOff x="1429" y="3280"/>
            <a:chExt cx="220" cy="215"/>
          </a:xfrm>
          <a:solidFill>
            <a:schemeClr val="accent4"/>
          </a:solidFill>
        </p:grpSpPr>
        <p:sp>
          <p:nvSpPr>
            <p:cNvPr id="14" name="Freeform 13">
              <a:extLst>
                <a:ext uri="{FF2B5EF4-FFF2-40B4-BE49-F238E27FC236}">
                  <a16:creationId xmlns:a16="http://schemas.microsoft.com/office/drawing/2014/main" id="{822D2835-D126-A04A-9988-5A4E5F7ABFE6}"/>
                </a:ext>
              </a:extLst>
            </p:cNvPr>
            <p:cNvSpPr>
              <a:spLocks noChangeArrowheads="1"/>
            </p:cNvSpPr>
            <p:nvPr/>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5" name="Freeform 14">
              <a:extLst>
                <a:ext uri="{FF2B5EF4-FFF2-40B4-BE49-F238E27FC236}">
                  <a16:creationId xmlns:a16="http://schemas.microsoft.com/office/drawing/2014/main" id="{6F256138-2DA9-4443-86B4-854236E50C84}"/>
                </a:ext>
              </a:extLst>
            </p:cNvPr>
            <p:cNvSpPr>
              <a:spLocks noChangeArrowheads="1"/>
            </p:cNvSpPr>
            <p:nvPr/>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6" name="Freeform 15">
              <a:extLst>
                <a:ext uri="{FF2B5EF4-FFF2-40B4-BE49-F238E27FC236}">
                  <a16:creationId xmlns:a16="http://schemas.microsoft.com/office/drawing/2014/main" id="{0F5A4EBC-9882-3C40-A8A2-504EA08C4857}"/>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7" name="Freeform 16">
              <a:extLst>
                <a:ext uri="{FF2B5EF4-FFF2-40B4-BE49-F238E27FC236}">
                  <a16:creationId xmlns:a16="http://schemas.microsoft.com/office/drawing/2014/main" id="{CE816A8A-EE3F-6B43-9793-80D0E41FD046}"/>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grpSp>
      <p:grpSp>
        <p:nvGrpSpPr>
          <p:cNvPr id="18" name="Group 17">
            <a:extLst>
              <a:ext uri="{FF2B5EF4-FFF2-40B4-BE49-F238E27FC236}">
                <a16:creationId xmlns:a16="http://schemas.microsoft.com/office/drawing/2014/main" id="{B8ED08B2-B2F7-0C4B-A454-E4CE8A381A49}"/>
              </a:ext>
            </a:extLst>
          </p:cNvPr>
          <p:cNvGrpSpPr>
            <a:grpSpLocks noChangeAspect="1"/>
          </p:cNvGrpSpPr>
          <p:nvPr/>
        </p:nvGrpSpPr>
        <p:grpSpPr bwMode="auto">
          <a:xfrm>
            <a:off x="5392651" y="4693920"/>
            <a:ext cx="627149" cy="640080"/>
            <a:chOff x="6659563" y="3071813"/>
            <a:chExt cx="298450" cy="346075"/>
          </a:xfrm>
          <a:solidFill>
            <a:schemeClr val="accent4"/>
          </a:solidFill>
        </p:grpSpPr>
        <p:sp>
          <p:nvSpPr>
            <p:cNvPr id="19" name="Freeform 18">
              <a:extLst>
                <a:ext uri="{FF2B5EF4-FFF2-40B4-BE49-F238E27FC236}">
                  <a16:creationId xmlns:a16="http://schemas.microsoft.com/office/drawing/2014/main" id="{50AC6809-7CDA-0A43-AB59-5D869E970262}"/>
                </a:ext>
              </a:extLst>
            </p:cNvPr>
            <p:cNvSpPr>
              <a:spLocks noChangeArrowheads="1"/>
            </p:cNvSpPr>
            <p:nvPr/>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0" name="Freeform 19">
              <a:extLst>
                <a:ext uri="{FF2B5EF4-FFF2-40B4-BE49-F238E27FC236}">
                  <a16:creationId xmlns:a16="http://schemas.microsoft.com/office/drawing/2014/main" id="{F1DCADF0-6FAB-714F-B2C2-1FC2F919EE0E}"/>
                </a:ext>
              </a:extLst>
            </p:cNvPr>
            <p:cNvSpPr>
              <a:spLocks noChangeArrowheads="1"/>
            </p:cNvSpPr>
            <p:nvPr/>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1" name="Freeform 20">
              <a:extLst>
                <a:ext uri="{FF2B5EF4-FFF2-40B4-BE49-F238E27FC236}">
                  <a16:creationId xmlns:a16="http://schemas.microsoft.com/office/drawing/2014/main" id="{AB094986-9C63-BF4F-85AB-592297AB5A4F}"/>
                </a:ext>
              </a:extLst>
            </p:cNvPr>
            <p:cNvSpPr>
              <a:spLocks noChangeArrowheads="1"/>
            </p:cNvSpPr>
            <p:nvPr/>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2" name="Freeform 21">
              <a:extLst>
                <a:ext uri="{FF2B5EF4-FFF2-40B4-BE49-F238E27FC236}">
                  <a16:creationId xmlns:a16="http://schemas.microsoft.com/office/drawing/2014/main" id="{68EEAA82-FAC5-1C4D-8025-23E38D382640}"/>
                </a:ext>
              </a:extLst>
            </p:cNvPr>
            <p:cNvSpPr>
              <a:spLocks noChangeArrowheads="1"/>
            </p:cNvSpPr>
            <p:nvPr/>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gr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76956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Opening the document for review</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585428" y="1371600"/>
            <a:ext cx="8853972" cy="4805481"/>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746178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Basic Information</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133600" y="1524001"/>
            <a:ext cx="7931036" cy="45888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9666999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Reservations</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559795" y="1460500"/>
            <a:ext cx="7069236" cy="4583113"/>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62397267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 </a:t>
            </a:r>
            <a:br>
              <a:rPr lang="en-US" dirty="0"/>
            </a:br>
            <a:r>
              <a:rPr lang="en-US" sz="2400" dirty="0">
                <a:solidFill>
                  <a:srgbClr val="7F7F7F"/>
                </a:solidFill>
              </a:rPr>
              <a:t>Reviewing Site Details </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a:extLst>
              <a:ext uri="{FF2B5EF4-FFF2-40B4-BE49-F238E27FC236}">
                <a16:creationId xmlns:a16="http://schemas.microsoft.com/office/drawing/2014/main" id="{335A9E4B-BF87-48CA-A34B-60D24E42B445}"/>
              </a:ext>
            </a:extLst>
          </p:cNvPr>
          <p:cNvPicPr>
            <a:picLocks noGrp="1" noChangeAspect="1"/>
          </p:cNvPicPr>
          <p:nvPr>
            <p:ph sz="quarter" idx="13"/>
          </p:nvPr>
        </p:nvPicPr>
        <p:blipFill>
          <a:blip r:embed="rId4"/>
          <a:stretch>
            <a:fillRect/>
          </a:stretch>
        </p:blipFill>
        <p:spPr>
          <a:xfrm>
            <a:off x="4896194" y="1524000"/>
            <a:ext cx="6000406" cy="458311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FD30B474-D31C-4554-A7C8-63F5D970D00B}"/>
              </a:ext>
            </a:extLst>
          </p:cNvPr>
          <p:cNvSpPr txBox="1"/>
          <p:nvPr/>
        </p:nvSpPr>
        <p:spPr>
          <a:xfrm>
            <a:off x="762000" y="2280672"/>
            <a:ext cx="3052154" cy="2677656"/>
          </a:xfrm>
          <a:prstGeom prst="rect">
            <a:avLst/>
          </a:prstGeom>
          <a:noFill/>
        </p:spPr>
        <p:txBody>
          <a:bodyPr wrap="square">
            <a:spAutoFit/>
          </a:bodyPr>
          <a:lstStyle/>
          <a:p>
            <a:pPr>
              <a:buNone/>
            </a:pPr>
            <a:r>
              <a:rPr lang="en-US" sz="2400" b="1" dirty="0">
                <a:latin typeface="Arial" panose="020B0604020202020204" pitchFamily="34" charset="0"/>
              </a:rPr>
              <a:t>Travel dates, trip per diem locations, mode of transportation, and reason for stop appear on the Site Details page. </a:t>
            </a:r>
          </a:p>
        </p:txBody>
      </p:sp>
    </p:spTree>
    <p:custDataLst>
      <p:tags r:id="rId1"/>
    </p:custDataLst>
    <p:extLst>
      <p:ext uri="{BB962C8B-B14F-4D97-AF65-F5344CB8AC3E}">
        <p14:creationId xmlns:p14="http://schemas.microsoft.com/office/powerpoint/2010/main" val="110481786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 </a:t>
            </a:r>
            <a:br>
              <a:rPr lang="en-US" dirty="0"/>
            </a:br>
            <a:r>
              <a:rPr lang="en-US" sz="2400" dirty="0">
                <a:solidFill>
                  <a:srgbClr val="7F7F7F"/>
                </a:solidFill>
              </a:rPr>
              <a:t>Reviewing Expenses </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a:extLst>
              <a:ext uri="{FF2B5EF4-FFF2-40B4-BE49-F238E27FC236}">
                <a16:creationId xmlns:a16="http://schemas.microsoft.com/office/drawing/2014/main" id="{3C0B03F3-6132-42ED-AEE3-A5141B8DA729}"/>
              </a:ext>
            </a:extLst>
          </p:cNvPr>
          <p:cNvPicPr>
            <a:picLocks noGrp="1" noChangeAspect="1"/>
          </p:cNvPicPr>
          <p:nvPr>
            <p:ph sz="quarter" idx="13"/>
          </p:nvPr>
        </p:nvPicPr>
        <p:blipFill>
          <a:blip r:embed="rId4"/>
          <a:stretch>
            <a:fillRect/>
          </a:stretch>
        </p:blipFill>
        <p:spPr>
          <a:xfrm>
            <a:off x="1964709" y="1460500"/>
            <a:ext cx="8259407" cy="462441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6878657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 </a:t>
            </a:r>
            <a:br>
              <a:rPr lang="en-US" dirty="0"/>
            </a:br>
            <a:r>
              <a:rPr lang="en-US" sz="2400" dirty="0">
                <a:solidFill>
                  <a:srgbClr val="7F7F7F"/>
                </a:solidFill>
              </a:rPr>
              <a:t>Selecting an Account Code/POET</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Content Placeholder 5"/>
          <p:cNvPicPr>
            <a:picLocks noGrp="1" noChangeAspect="1"/>
          </p:cNvPicPr>
          <p:nvPr>
            <p:ph sz="quarter" idx="13"/>
          </p:nvPr>
        </p:nvPicPr>
        <p:blipFill>
          <a:blip r:embed="rId4"/>
          <a:stretch>
            <a:fillRect/>
          </a:stretch>
        </p:blipFill>
        <p:spPr>
          <a:xfrm>
            <a:off x="1790700" y="1905000"/>
            <a:ext cx="8610600" cy="364760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71634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Selecting a Favorite Account Code/POET</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Picture 5"/>
          <p:cNvPicPr>
            <a:picLocks noChangeAspect="1"/>
          </p:cNvPicPr>
          <p:nvPr/>
        </p:nvPicPr>
        <p:blipFill>
          <a:blip r:embed="rId4"/>
          <a:stretch>
            <a:fillRect/>
          </a:stretch>
        </p:blipFill>
        <p:spPr>
          <a:xfrm>
            <a:off x="2209800" y="2133600"/>
            <a:ext cx="7685714" cy="329523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838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Adding an Account Code/POET </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533400" y="1471862"/>
            <a:ext cx="3876210" cy="453812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5062769" y="1326995"/>
            <a:ext cx="6711798" cy="4871467"/>
          </a:xfrm>
          <a:prstGeom prst="rect">
            <a:avLst/>
          </a:prstGeom>
          <a:ln>
            <a:noFill/>
          </a:ln>
          <a:effectLst>
            <a:outerShdw blurRad="292100" dist="139700" dir="2700000" algn="tl" rotWithShape="0">
              <a:srgbClr val="333333">
                <a:alpha val="65000"/>
              </a:srgbClr>
            </a:outerShdw>
          </a:effectLst>
        </p:spPr>
      </p:pic>
      <p:sp>
        <p:nvSpPr>
          <p:cNvPr id="10" name="Isosceles Triangle 9"/>
          <p:cNvSpPr/>
          <p:nvPr/>
        </p:nvSpPr>
        <p:spPr>
          <a:xfrm rot="16200000">
            <a:off x="2392624" y="3673184"/>
            <a:ext cx="4687131" cy="653156"/>
          </a:xfrm>
          <a:prstGeom prst="triangle">
            <a:avLst>
              <a:gd name="adj" fmla="val 71819"/>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13004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Add Account Codes using Templates</a:t>
            </a:r>
            <a:endParaRPr lang="en-US" sz="1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9" name="Picture 8"/>
          <p:cNvPicPr>
            <a:picLocks noChangeAspect="1"/>
          </p:cNvPicPr>
          <p:nvPr/>
        </p:nvPicPr>
        <p:blipFill>
          <a:blip r:embed="rId4"/>
          <a:stretch>
            <a:fillRect/>
          </a:stretch>
        </p:blipFill>
        <p:spPr>
          <a:xfrm>
            <a:off x="304800" y="1347148"/>
            <a:ext cx="4114801" cy="4817458"/>
          </a:xfrm>
          <a:prstGeom prst="rect">
            <a:avLst/>
          </a:prstGeom>
          <a:ln>
            <a:noFill/>
          </a:ln>
          <a:effectLst>
            <a:outerShdw blurRad="292100" dist="139700" dir="2700000" algn="tl" rotWithShape="0">
              <a:srgbClr val="333333">
                <a:alpha val="65000"/>
              </a:srgbClr>
            </a:outerShdw>
          </a:effectLst>
        </p:spPr>
      </p:pic>
      <p:sp>
        <p:nvSpPr>
          <p:cNvPr id="12" name="Isosceles Triangle 11"/>
          <p:cNvSpPr/>
          <p:nvPr/>
        </p:nvSpPr>
        <p:spPr>
          <a:xfrm rot="16200000">
            <a:off x="3442671" y="3936699"/>
            <a:ext cx="2847425" cy="893564"/>
          </a:xfrm>
          <a:prstGeom prst="triangle">
            <a:avLst>
              <a:gd name="adj" fmla="val 36339"/>
            </a:avLst>
          </a:prstGeom>
          <a:solidFill>
            <a:schemeClr val="bg1">
              <a:lumMod val="7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pic>
        <p:nvPicPr>
          <p:cNvPr id="13" name="Picture 12"/>
          <p:cNvPicPr>
            <a:picLocks noChangeAspect="1"/>
          </p:cNvPicPr>
          <p:nvPr/>
        </p:nvPicPr>
        <p:blipFill>
          <a:blip r:embed="rId5"/>
          <a:stretch>
            <a:fillRect/>
          </a:stretch>
        </p:blipFill>
        <p:spPr>
          <a:xfrm>
            <a:off x="5301068" y="2939715"/>
            <a:ext cx="6466667" cy="2885714"/>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8023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(Multiple POET Lines)</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496000" y="1828800"/>
            <a:ext cx="11200000" cy="364761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5781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E2/ETS </a:t>
            </a:r>
            <a:br>
              <a:rPr lang="en-US" sz="8000" dirty="0"/>
            </a:br>
            <a:r>
              <a:rPr lang="en-US" sz="8000" dirty="0"/>
              <a:t>Overview</a:t>
            </a:r>
          </a:p>
        </p:txBody>
      </p:sp>
      <p:sp>
        <p:nvSpPr>
          <p:cNvPr id="12" name="Footer Placeholder 11"/>
          <p:cNvSpPr>
            <a:spLocks noGrp="1"/>
          </p:cNvSpPr>
          <p:nvPr>
            <p:ph type="ftr" sz="quarter" idx="11"/>
          </p:nvPr>
        </p:nvSpPr>
        <p:spPr/>
        <p:txBody>
          <a:bodyPr/>
          <a:lstStyle/>
          <a:p>
            <a:r>
              <a:rPr lang="en-US" dirty="0">
                <a:solidFill>
                  <a:schemeClr val="bg1"/>
                </a:solidFill>
              </a:rPr>
              <a:t>© 2022 CW Government Travel, Inc.                                                     </a:t>
            </a:r>
            <a:endParaRPr lang="en-GB" dirty="0"/>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98644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by Expense Type</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9" name="Picture 8"/>
          <p:cNvPicPr>
            <a:picLocks noChangeAspect="1"/>
          </p:cNvPicPr>
          <p:nvPr/>
        </p:nvPicPr>
        <p:blipFill>
          <a:blip r:embed="rId4"/>
          <a:stretch>
            <a:fillRect/>
          </a:stretch>
        </p:blipFill>
        <p:spPr>
          <a:xfrm>
            <a:off x="2819400" y="1402833"/>
            <a:ext cx="6553200" cy="478130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8130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by Expense Type Using Detail</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Picture 6"/>
          <p:cNvPicPr>
            <a:picLocks noChangeAspect="1"/>
          </p:cNvPicPr>
          <p:nvPr/>
        </p:nvPicPr>
        <p:blipFill>
          <a:blip r:embed="rId4"/>
          <a:stretch>
            <a:fillRect/>
          </a:stretch>
        </p:blipFill>
        <p:spPr>
          <a:xfrm>
            <a:off x="1030697" y="1828800"/>
            <a:ext cx="10130607" cy="378121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95095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by Expense Date</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2590800" y="1520040"/>
            <a:ext cx="6629400" cy="478014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07601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Split Funding by Expense Date</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8" name="Picture 7"/>
          <p:cNvPicPr>
            <a:picLocks noChangeAspect="1"/>
          </p:cNvPicPr>
          <p:nvPr/>
        </p:nvPicPr>
        <p:blipFill>
          <a:blip r:embed="rId4"/>
          <a:stretch>
            <a:fillRect/>
          </a:stretch>
        </p:blipFill>
        <p:spPr>
          <a:xfrm>
            <a:off x="3352800" y="1404417"/>
            <a:ext cx="5200257" cy="515298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08931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Adding POET Errors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Content Placeholder 10"/>
          <p:cNvPicPr>
            <a:picLocks noGrp="1" noChangeAspect="1"/>
          </p:cNvPicPr>
          <p:nvPr>
            <p:ph sz="quarter" idx="13"/>
          </p:nvPr>
        </p:nvPicPr>
        <p:blipFill>
          <a:blip r:embed="rId3"/>
          <a:stretch>
            <a:fillRect/>
          </a:stretch>
        </p:blipFill>
        <p:spPr>
          <a:xfrm>
            <a:off x="4568579" y="1867331"/>
            <a:ext cx="7086600" cy="3695269"/>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57200" y="1867331"/>
            <a:ext cx="3886200" cy="341632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If the POET entered on the accounting step is not a valid POET line, the approver will receive an error at that time.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POET must be corrected before proceeding.</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 error could occur if an approver adds a favorite account code that is no longer being used to fund documents.</a:t>
            </a:r>
            <a:endParaRPr lang="en-US" b="1" dirty="0"/>
          </a:p>
        </p:txBody>
      </p:sp>
    </p:spTree>
    <p:custDataLst>
      <p:tags r:id="rId1"/>
    </p:custDataLst>
    <p:extLst>
      <p:ext uri="{BB962C8B-B14F-4D97-AF65-F5344CB8AC3E}">
        <p14:creationId xmlns:p14="http://schemas.microsoft.com/office/powerpoint/2010/main" val="3836521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Completing Accounting  </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004601" y="1512887"/>
            <a:ext cx="10179624" cy="4583113"/>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3867439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Travel Policy Justifications</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32618" y="2247104"/>
            <a:ext cx="10926763" cy="308383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00478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Travel Policy Warnings and City Pair Information</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806384"/>
            <a:ext cx="11188700" cy="3891344"/>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27864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and Adding Remarks</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20" name="Picture 19"/>
          <p:cNvPicPr>
            <a:picLocks noChangeAspect="1"/>
          </p:cNvPicPr>
          <p:nvPr/>
        </p:nvPicPr>
        <p:blipFill>
          <a:blip r:embed="rId4"/>
          <a:stretch>
            <a:fillRect/>
          </a:stretch>
        </p:blipFill>
        <p:spPr>
          <a:xfrm>
            <a:off x="317775" y="1543997"/>
            <a:ext cx="6629400" cy="1941206"/>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5"/>
          <a:stretch>
            <a:fillRect/>
          </a:stretch>
        </p:blipFill>
        <p:spPr>
          <a:xfrm>
            <a:off x="6476686" y="2819400"/>
            <a:ext cx="5211475" cy="3072196"/>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6"/>
          <a:stretch>
            <a:fillRect/>
          </a:stretch>
        </p:blipFill>
        <p:spPr>
          <a:xfrm>
            <a:off x="1218779" y="3581400"/>
            <a:ext cx="4827392" cy="254779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6958786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Reviewing Attachments  </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8" name="Picture 7"/>
          <p:cNvPicPr>
            <a:picLocks noChangeAspect="1"/>
          </p:cNvPicPr>
          <p:nvPr/>
        </p:nvPicPr>
        <p:blipFill>
          <a:blip r:embed="rId4"/>
          <a:stretch>
            <a:fillRect/>
          </a:stretch>
        </p:blipFill>
        <p:spPr>
          <a:xfrm>
            <a:off x="468268" y="2438400"/>
            <a:ext cx="11223904" cy="184776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716073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E2 Solutions Overview </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Content Placeholder 3"/>
          <p:cNvSpPr>
            <a:spLocks noGrp="1"/>
          </p:cNvSpPr>
          <p:nvPr>
            <p:ph sz="quarter" idx="13"/>
          </p:nvPr>
        </p:nvSpPr>
        <p:spPr/>
        <p:txBody>
          <a:bodyPr/>
          <a:lstStyle/>
          <a:p>
            <a:pPr marL="0" indent="0">
              <a:buNone/>
            </a:pPr>
            <a:r>
              <a:rPr lang="en-US" sz="1800" dirty="0">
                <a:solidFill>
                  <a:srgbClr val="333F48"/>
                </a:solidFill>
              </a:rPr>
              <a:t>Integrates travel orders and vouchers with TMC services plus integration to FSMS for a web-based, end-to-end solution for travel and expense management.  </a:t>
            </a:r>
            <a:endParaRPr lang="en-US" sz="1800" dirty="0"/>
          </a:p>
          <a:p>
            <a:pPr marL="0" indent="0">
              <a:buNone/>
            </a:pPr>
            <a:endParaRPr lang="en-US" dirty="0"/>
          </a:p>
        </p:txBody>
      </p:sp>
      <p:sp>
        <p:nvSpPr>
          <p:cNvPr id="8" name="Rectangle 7"/>
          <p:cNvSpPr/>
          <p:nvPr/>
        </p:nvSpPr>
        <p:spPr>
          <a:xfrm>
            <a:off x="499994" y="4819471"/>
            <a:ext cx="2987686" cy="646331"/>
          </a:xfrm>
          <a:prstGeom prst="rect">
            <a:avLst/>
          </a:prstGeom>
        </p:spPr>
        <p:txBody>
          <a:bodyPr wrap="square">
            <a:spAutoFit/>
          </a:bodyPr>
          <a:lstStyle/>
          <a:p>
            <a:pPr algn="ctr"/>
            <a:r>
              <a:rPr lang="en-US" b="1" dirty="0">
                <a:solidFill>
                  <a:srgbClr val="333F48"/>
                </a:solidFill>
              </a:rPr>
              <a:t>Travel Authorization &amp; Voucher System (TAVS)</a:t>
            </a:r>
          </a:p>
        </p:txBody>
      </p:sp>
      <p:sp>
        <p:nvSpPr>
          <p:cNvPr id="9" name="Rectangle 8"/>
          <p:cNvSpPr/>
          <p:nvPr/>
        </p:nvSpPr>
        <p:spPr>
          <a:xfrm>
            <a:off x="3234118" y="3540873"/>
            <a:ext cx="352982" cy="369332"/>
          </a:xfrm>
          <a:prstGeom prst="rect">
            <a:avLst/>
          </a:prstGeom>
        </p:spPr>
        <p:txBody>
          <a:bodyPr wrap="none">
            <a:spAutoFit/>
          </a:bodyPr>
          <a:lstStyle/>
          <a:p>
            <a:r>
              <a:rPr lang="en-US" dirty="0">
                <a:latin typeface="Tahoma" pitchFamily="34" charset="0"/>
              </a:rPr>
              <a:t>+</a:t>
            </a:r>
          </a:p>
        </p:txBody>
      </p:sp>
      <p:sp>
        <p:nvSpPr>
          <p:cNvPr id="11" name="Rectangle 10"/>
          <p:cNvSpPr/>
          <p:nvPr/>
        </p:nvSpPr>
        <p:spPr>
          <a:xfrm>
            <a:off x="3487680" y="4819471"/>
            <a:ext cx="2743200" cy="646331"/>
          </a:xfrm>
          <a:prstGeom prst="rect">
            <a:avLst/>
          </a:prstGeom>
        </p:spPr>
        <p:txBody>
          <a:bodyPr wrap="square">
            <a:spAutoFit/>
          </a:bodyPr>
          <a:lstStyle/>
          <a:p>
            <a:pPr algn="ctr"/>
            <a:r>
              <a:rPr lang="en-US" b="1" dirty="0">
                <a:solidFill>
                  <a:srgbClr val="333F48"/>
                </a:solidFill>
              </a:rPr>
              <a:t>Travel Management</a:t>
            </a:r>
          </a:p>
          <a:p>
            <a:pPr algn="ctr"/>
            <a:r>
              <a:rPr lang="en-US" b="1" dirty="0">
                <a:solidFill>
                  <a:srgbClr val="333F48"/>
                </a:solidFill>
              </a:rPr>
              <a:t>Center (TMC) Services</a:t>
            </a:r>
          </a:p>
        </p:txBody>
      </p:sp>
      <p:sp>
        <p:nvSpPr>
          <p:cNvPr id="12" name="Rectangle 11"/>
          <p:cNvSpPr/>
          <p:nvPr/>
        </p:nvSpPr>
        <p:spPr>
          <a:xfrm>
            <a:off x="5981874" y="3540873"/>
            <a:ext cx="352982" cy="369332"/>
          </a:xfrm>
          <a:prstGeom prst="rect">
            <a:avLst/>
          </a:prstGeom>
        </p:spPr>
        <p:txBody>
          <a:bodyPr wrap="none">
            <a:spAutoFit/>
          </a:bodyPr>
          <a:lstStyle/>
          <a:p>
            <a:r>
              <a:rPr lang="en-US" dirty="0">
                <a:latin typeface="Tahoma" pitchFamily="34" charset="0"/>
              </a:rPr>
              <a:t>+</a:t>
            </a:r>
          </a:p>
        </p:txBody>
      </p:sp>
      <p:sp>
        <p:nvSpPr>
          <p:cNvPr id="14" name="Rectangle 13"/>
          <p:cNvSpPr/>
          <p:nvPr/>
        </p:nvSpPr>
        <p:spPr>
          <a:xfrm>
            <a:off x="6518160" y="4812815"/>
            <a:ext cx="2292350" cy="646331"/>
          </a:xfrm>
          <a:prstGeom prst="rect">
            <a:avLst/>
          </a:prstGeom>
        </p:spPr>
        <p:txBody>
          <a:bodyPr wrap="square">
            <a:spAutoFit/>
          </a:bodyPr>
          <a:lstStyle/>
          <a:p>
            <a:pPr algn="ctr"/>
            <a:r>
              <a:rPr lang="en-US" b="1" dirty="0">
                <a:solidFill>
                  <a:srgbClr val="333F48"/>
                </a:solidFill>
              </a:rPr>
              <a:t>Financial Systems </a:t>
            </a:r>
          </a:p>
          <a:p>
            <a:pPr algn="ctr"/>
            <a:r>
              <a:rPr lang="en-US" b="1" dirty="0">
                <a:solidFill>
                  <a:srgbClr val="333F48"/>
                </a:solidFill>
              </a:rPr>
              <a:t>Integration</a:t>
            </a:r>
            <a:endParaRPr lang="en-US" dirty="0">
              <a:solidFill>
                <a:srgbClr val="333F48"/>
              </a:solidFill>
            </a:endParaRPr>
          </a:p>
        </p:txBody>
      </p:sp>
      <p:sp>
        <p:nvSpPr>
          <p:cNvPr id="15" name="Rectangle 14"/>
          <p:cNvSpPr/>
          <p:nvPr/>
        </p:nvSpPr>
        <p:spPr>
          <a:xfrm>
            <a:off x="8410018" y="3540873"/>
            <a:ext cx="352982" cy="369332"/>
          </a:xfrm>
          <a:prstGeom prst="rect">
            <a:avLst/>
          </a:prstGeom>
        </p:spPr>
        <p:txBody>
          <a:bodyPr wrap="none">
            <a:spAutoFit/>
          </a:bodyPr>
          <a:lstStyle/>
          <a:p>
            <a:r>
              <a:rPr lang="en-US" dirty="0">
                <a:latin typeface="Tahoma" pitchFamily="34" charset="0"/>
              </a:rPr>
              <a:t>=</a:t>
            </a:r>
          </a:p>
        </p:txBody>
      </p:sp>
      <p:grpSp>
        <p:nvGrpSpPr>
          <p:cNvPr id="16" name="Group 15">
            <a:extLst>
              <a:ext uri="{FF2B5EF4-FFF2-40B4-BE49-F238E27FC236}">
                <a16:creationId xmlns:a16="http://schemas.microsoft.com/office/drawing/2014/main" id="{837ACC17-E015-924A-861C-1CC93E1CB192}"/>
              </a:ext>
            </a:extLst>
          </p:cNvPr>
          <p:cNvGrpSpPr>
            <a:grpSpLocks/>
          </p:cNvGrpSpPr>
          <p:nvPr/>
        </p:nvGrpSpPr>
        <p:grpSpPr bwMode="auto">
          <a:xfrm>
            <a:off x="1350931" y="2934085"/>
            <a:ext cx="1371600" cy="1371600"/>
            <a:chOff x="3073400" y="4864100"/>
            <a:chExt cx="457200" cy="342900"/>
          </a:xfrm>
          <a:solidFill>
            <a:srgbClr val="00467F"/>
          </a:solidFill>
        </p:grpSpPr>
        <p:sp>
          <p:nvSpPr>
            <p:cNvPr id="19" name="Freeform 18">
              <a:extLst>
                <a:ext uri="{FF2B5EF4-FFF2-40B4-BE49-F238E27FC236}">
                  <a16:creationId xmlns:a16="http://schemas.microsoft.com/office/drawing/2014/main" id="{AC0B57A3-9637-1244-BD80-F664903A50B4}"/>
                </a:ext>
              </a:extLst>
            </p:cNvPr>
            <p:cNvSpPr>
              <a:spLocks noChangeArrowheads="1"/>
            </p:cNvSpPr>
            <p:nvPr/>
          </p:nvSpPr>
          <p:spPr bwMode="auto">
            <a:xfrm>
              <a:off x="3363913" y="4881563"/>
              <a:ext cx="166687" cy="174625"/>
            </a:xfrm>
            <a:custGeom>
              <a:avLst/>
              <a:gdLst>
                <a:gd name="T0" fmla="*/ 2147483646 w 464"/>
                <a:gd name="T1" fmla="*/ 2147483646 h 487"/>
                <a:gd name="T2" fmla="*/ 0 w 464"/>
                <a:gd name="T3" fmla="*/ 2147483646 h 487"/>
                <a:gd name="T4" fmla="*/ 2147483646 w 464"/>
                <a:gd name="T5" fmla="*/ 0 h 487"/>
                <a:gd name="T6" fmla="*/ 2147483646 w 464"/>
                <a:gd name="T7" fmla="*/ 2147483646 h 487"/>
                <a:gd name="T8" fmla="*/ 2147483646 w 464"/>
                <a:gd name="T9" fmla="*/ 2147483646 h 487"/>
                <a:gd name="T10" fmla="*/ 2147483646 w 464"/>
                <a:gd name="T11" fmla="*/ 2147483646 h 487"/>
                <a:gd name="T12" fmla="*/ 2132597789 w 464"/>
                <a:gd name="T13" fmla="*/ 2147483646 h 487"/>
                <a:gd name="T14" fmla="*/ 2147483646 w 464"/>
                <a:gd name="T15" fmla="*/ 2147483646 h 487"/>
                <a:gd name="T16" fmla="*/ 2147483646 w 464"/>
                <a:gd name="T17" fmla="*/ 2147483646 h 487"/>
                <a:gd name="T18" fmla="*/ 2147483646 w 464"/>
                <a:gd name="T19" fmla="*/ 2147483646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7">
                  <a:moveTo>
                    <a:pt x="232" y="486"/>
                  </a:moveTo>
                  <a:cubicBezTo>
                    <a:pt x="105" y="486"/>
                    <a:pt x="0" y="376"/>
                    <a:pt x="0" y="243"/>
                  </a:cubicBezTo>
                  <a:cubicBezTo>
                    <a:pt x="0" y="111"/>
                    <a:pt x="105" y="0"/>
                    <a:pt x="232" y="0"/>
                  </a:cubicBezTo>
                  <a:cubicBezTo>
                    <a:pt x="359" y="0"/>
                    <a:pt x="463" y="111"/>
                    <a:pt x="463" y="243"/>
                  </a:cubicBezTo>
                  <a:cubicBezTo>
                    <a:pt x="463" y="379"/>
                    <a:pt x="362" y="486"/>
                    <a:pt x="232" y="486"/>
                  </a:cubicBezTo>
                  <a:close/>
                  <a:moveTo>
                    <a:pt x="232" y="48"/>
                  </a:moveTo>
                  <a:cubicBezTo>
                    <a:pt x="127" y="48"/>
                    <a:pt x="46" y="136"/>
                    <a:pt x="46" y="243"/>
                  </a:cubicBezTo>
                  <a:cubicBezTo>
                    <a:pt x="46" y="350"/>
                    <a:pt x="130" y="438"/>
                    <a:pt x="232" y="438"/>
                  </a:cubicBezTo>
                  <a:cubicBezTo>
                    <a:pt x="336" y="438"/>
                    <a:pt x="418" y="350"/>
                    <a:pt x="418" y="243"/>
                  </a:cubicBezTo>
                  <a:cubicBezTo>
                    <a:pt x="421" y="136"/>
                    <a:pt x="336" y="48"/>
                    <a:pt x="232" y="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9191D624-36C7-5346-B436-6173E68B8B09}"/>
                </a:ext>
              </a:extLst>
            </p:cNvPr>
            <p:cNvSpPr>
              <a:spLocks noChangeArrowheads="1"/>
            </p:cNvSpPr>
            <p:nvPr/>
          </p:nvSpPr>
          <p:spPr bwMode="auto">
            <a:xfrm>
              <a:off x="3406775" y="4938713"/>
              <a:ext cx="84138" cy="63500"/>
            </a:xfrm>
            <a:custGeom>
              <a:avLst/>
              <a:gdLst>
                <a:gd name="T0" fmla="*/ 2147483646 w 235"/>
                <a:gd name="T1" fmla="*/ 2147483646 h 176"/>
                <a:gd name="T2" fmla="*/ 2147483646 w 235"/>
                <a:gd name="T3" fmla="*/ 2147483646 h 176"/>
                <a:gd name="T4" fmla="*/ 2147483646 w 235"/>
                <a:gd name="T5" fmla="*/ 2147483646 h 176"/>
                <a:gd name="T6" fmla="*/ 2147483646 w 235"/>
                <a:gd name="T7" fmla="*/ 2147483646 h 176"/>
                <a:gd name="T8" fmla="*/ 2147483646 w 235"/>
                <a:gd name="T9" fmla="*/ 2147483646 h 176"/>
                <a:gd name="T10" fmla="*/ 2147483646 w 235"/>
                <a:gd name="T11" fmla="*/ 2147483646 h 176"/>
                <a:gd name="T12" fmla="*/ 504805802 w 235"/>
                <a:gd name="T13" fmla="*/ 2147483646 h 176"/>
                <a:gd name="T14" fmla="*/ 413023059 w 235"/>
                <a:gd name="T15" fmla="*/ 2147483646 h 176"/>
                <a:gd name="T16" fmla="*/ 1285088367 w 235"/>
                <a:gd name="T17" fmla="*/ 2147483646 h 176"/>
                <a:gd name="T18" fmla="*/ 2147483646 w 235"/>
                <a:gd name="T19" fmla="*/ 2147483646 h 176"/>
                <a:gd name="T20" fmla="*/ 2147483646 w 235"/>
                <a:gd name="T21" fmla="*/ 2147483646 h 176"/>
                <a:gd name="T22" fmla="*/ 2147483646 w 235"/>
                <a:gd name="T23" fmla="*/ 2147483646 h 176"/>
                <a:gd name="T24" fmla="*/ 2147483646 w 235"/>
                <a:gd name="T25" fmla="*/ 2147483646 h 176"/>
                <a:gd name="T26" fmla="*/ 2147483646 w 235"/>
                <a:gd name="T27" fmla="*/ 375680432 h 176"/>
                <a:gd name="T28" fmla="*/ 2147483646 w 235"/>
                <a:gd name="T29" fmla="*/ 0 h 176"/>
                <a:gd name="T30" fmla="*/ 2147483646 w 235"/>
                <a:gd name="T31" fmla="*/ 375680432 h 176"/>
                <a:gd name="T32" fmla="*/ 2147483646 w 235"/>
                <a:gd name="T33" fmla="*/ 1315011398 h 176"/>
                <a:gd name="T34" fmla="*/ 2147483646 w 235"/>
                <a:gd name="T35" fmla="*/ 2147483646 h 176"/>
                <a:gd name="T36" fmla="*/ 2147483646 w 235"/>
                <a:gd name="T37" fmla="*/ 214748364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5" y="166"/>
                  </a:moveTo>
                  <a:cubicBezTo>
                    <a:pt x="99" y="172"/>
                    <a:pt x="90" y="175"/>
                    <a:pt x="82" y="175"/>
                  </a:cubicBezTo>
                  <a:cubicBezTo>
                    <a:pt x="73" y="175"/>
                    <a:pt x="68" y="172"/>
                    <a:pt x="62" y="166"/>
                  </a:cubicBezTo>
                  <a:cubicBezTo>
                    <a:pt x="62" y="166"/>
                    <a:pt x="59" y="163"/>
                    <a:pt x="59" y="161"/>
                  </a:cubicBezTo>
                  <a:lnTo>
                    <a:pt x="11" y="113"/>
                  </a:lnTo>
                  <a:cubicBezTo>
                    <a:pt x="0" y="101"/>
                    <a:pt x="0" y="84"/>
                    <a:pt x="9" y="73"/>
                  </a:cubicBezTo>
                  <a:cubicBezTo>
                    <a:pt x="14" y="67"/>
                    <a:pt x="20" y="65"/>
                    <a:pt x="28" y="65"/>
                  </a:cubicBezTo>
                  <a:cubicBezTo>
                    <a:pt x="37" y="65"/>
                    <a:pt x="45" y="67"/>
                    <a:pt x="51" y="73"/>
                  </a:cubicBezTo>
                  <a:lnTo>
                    <a:pt x="79" y="101"/>
                  </a:lnTo>
                  <a:lnTo>
                    <a:pt x="85" y="107"/>
                  </a:lnTo>
                  <a:lnTo>
                    <a:pt x="91" y="101"/>
                  </a:lnTo>
                  <a:lnTo>
                    <a:pt x="184" y="8"/>
                  </a:lnTo>
                  <a:cubicBezTo>
                    <a:pt x="189" y="3"/>
                    <a:pt x="197" y="0"/>
                    <a:pt x="206" y="0"/>
                  </a:cubicBezTo>
                  <a:cubicBezTo>
                    <a:pt x="214" y="0"/>
                    <a:pt x="220" y="3"/>
                    <a:pt x="226" y="8"/>
                  </a:cubicBezTo>
                  <a:cubicBezTo>
                    <a:pt x="232" y="14"/>
                    <a:pt x="234" y="20"/>
                    <a:pt x="234" y="28"/>
                  </a:cubicBezTo>
                  <a:cubicBezTo>
                    <a:pt x="234" y="37"/>
                    <a:pt x="232" y="42"/>
                    <a:pt x="226" y="48"/>
                  </a:cubicBezTo>
                  <a:lnTo>
                    <a:pt x="105" y="16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1" name="Freeform 20">
              <a:extLst>
                <a:ext uri="{FF2B5EF4-FFF2-40B4-BE49-F238E27FC236}">
                  <a16:creationId xmlns:a16="http://schemas.microsoft.com/office/drawing/2014/main" id="{A444F4D5-88E6-2E47-8083-7AD73A29A0B5}"/>
                </a:ext>
              </a:extLst>
            </p:cNvPr>
            <p:cNvSpPr>
              <a:spLocks noChangeArrowheads="1"/>
            </p:cNvSpPr>
            <p:nvPr/>
          </p:nvSpPr>
          <p:spPr bwMode="auto">
            <a:xfrm>
              <a:off x="3074988" y="5102225"/>
              <a:ext cx="361950" cy="104775"/>
            </a:xfrm>
            <a:custGeom>
              <a:avLst/>
              <a:gdLst>
                <a:gd name="T0" fmla="*/ 2147483646 w 1006"/>
                <a:gd name="T1" fmla="*/ 2147483646 h 292"/>
                <a:gd name="T2" fmla="*/ 2147483646 w 1006"/>
                <a:gd name="T3" fmla="*/ 1570758812 h 292"/>
                <a:gd name="T4" fmla="*/ 2147483646 w 1006"/>
                <a:gd name="T5" fmla="*/ 0 h 292"/>
                <a:gd name="T6" fmla="*/ 2147483646 w 1006"/>
                <a:gd name="T7" fmla="*/ 2147483646 h 292"/>
                <a:gd name="T8" fmla="*/ 2147483646 w 1006"/>
                <a:gd name="T9" fmla="*/ 2147483646 h 292"/>
                <a:gd name="T10" fmla="*/ 2147483646 w 1006"/>
                <a:gd name="T11" fmla="*/ 2147483646 h 292"/>
                <a:gd name="T12" fmla="*/ 1304076707 w 1006"/>
                <a:gd name="T13" fmla="*/ 2147483646 h 292"/>
                <a:gd name="T14" fmla="*/ 0 w 1006"/>
                <a:gd name="T15" fmla="*/ 0 h 292"/>
                <a:gd name="T16" fmla="*/ 2147483646 w 1006"/>
                <a:gd name="T17" fmla="*/ 1570758812 h 292"/>
                <a:gd name="T18" fmla="*/ 2147483646 w 1006"/>
                <a:gd name="T19" fmla="*/ 2147483646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6" h="292">
                  <a:moveTo>
                    <a:pt x="505" y="234"/>
                  </a:moveTo>
                  <a:lnTo>
                    <a:pt x="937" y="34"/>
                  </a:lnTo>
                  <a:cubicBezTo>
                    <a:pt x="937" y="34"/>
                    <a:pt x="977" y="14"/>
                    <a:pt x="1005" y="0"/>
                  </a:cubicBezTo>
                  <a:cubicBezTo>
                    <a:pt x="1005" y="25"/>
                    <a:pt x="996" y="73"/>
                    <a:pt x="977" y="82"/>
                  </a:cubicBezTo>
                  <a:lnTo>
                    <a:pt x="551" y="274"/>
                  </a:lnTo>
                  <a:cubicBezTo>
                    <a:pt x="508" y="291"/>
                    <a:pt x="491" y="291"/>
                    <a:pt x="455" y="274"/>
                  </a:cubicBezTo>
                  <a:lnTo>
                    <a:pt x="28" y="82"/>
                  </a:lnTo>
                  <a:cubicBezTo>
                    <a:pt x="6" y="68"/>
                    <a:pt x="0" y="25"/>
                    <a:pt x="0" y="0"/>
                  </a:cubicBezTo>
                  <a:cubicBezTo>
                    <a:pt x="28" y="17"/>
                    <a:pt x="71" y="34"/>
                    <a:pt x="68" y="34"/>
                  </a:cubicBezTo>
                  <a:lnTo>
                    <a:pt x="505" y="2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4" name="Freeform 23">
              <a:extLst>
                <a:ext uri="{FF2B5EF4-FFF2-40B4-BE49-F238E27FC236}">
                  <a16:creationId xmlns:a16="http://schemas.microsoft.com/office/drawing/2014/main" id="{AB7A6A6C-0C2C-9C4B-ABC8-AA21FA86E516}"/>
                </a:ext>
              </a:extLst>
            </p:cNvPr>
            <p:cNvSpPr>
              <a:spLocks noChangeArrowheads="1"/>
            </p:cNvSpPr>
            <p:nvPr/>
          </p:nvSpPr>
          <p:spPr bwMode="auto">
            <a:xfrm>
              <a:off x="3073400" y="4864100"/>
              <a:ext cx="273050" cy="198438"/>
            </a:xfrm>
            <a:custGeom>
              <a:avLst/>
              <a:gdLst>
                <a:gd name="T0" fmla="*/ 1589319225 w 758"/>
                <a:gd name="T1" fmla="*/ 2147483646 h 551"/>
                <a:gd name="T2" fmla="*/ 1449046812 w 758"/>
                <a:gd name="T3" fmla="*/ 2147483646 h 551"/>
                <a:gd name="T4" fmla="*/ 2147483646 w 758"/>
                <a:gd name="T5" fmla="*/ 887550509 h 551"/>
                <a:gd name="T6" fmla="*/ 2147483646 w 758"/>
                <a:gd name="T7" fmla="*/ 887550509 h 551"/>
                <a:gd name="T8" fmla="*/ 2147483646 w 758"/>
                <a:gd name="T9" fmla="*/ 2147483646 h 551"/>
                <a:gd name="T10" fmla="*/ 2147483646 w 758"/>
                <a:gd name="T11" fmla="*/ 2147483646 h 551"/>
                <a:gd name="T12" fmla="*/ 2147483646 w 758"/>
                <a:gd name="T13" fmla="*/ 2147483646 h 551"/>
                <a:gd name="T14" fmla="*/ 2147483646 w 758"/>
                <a:gd name="T15" fmla="*/ 2147483646 h 551"/>
                <a:gd name="T16" fmla="*/ 2147483646 w 758"/>
                <a:gd name="T17" fmla="*/ 2147483646 h 551"/>
                <a:gd name="T18" fmla="*/ 2147483646 w 758"/>
                <a:gd name="T19" fmla="*/ 2147483646 h 551"/>
                <a:gd name="T20" fmla="*/ 2147483646 w 758"/>
                <a:gd name="T21" fmla="*/ 2147483646 h 551"/>
                <a:gd name="T22" fmla="*/ 2147483646 w 758"/>
                <a:gd name="T23" fmla="*/ 2147483646 h 551"/>
                <a:gd name="T24" fmla="*/ 2147483646 w 758"/>
                <a:gd name="T25" fmla="*/ 2147483646 h 551"/>
                <a:gd name="T26" fmla="*/ 1589319225 w 758"/>
                <a:gd name="T27" fmla="*/ 2147483646 h 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8" h="551">
                  <a:moveTo>
                    <a:pt x="34" y="341"/>
                  </a:moveTo>
                  <a:cubicBezTo>
                    <a:pt x="0" y="321"/>
                    <a:pt x="3" y="265"/>
                    <a:pt x="31" y="245"/>
                  </a:cubicBezTo>
                  <a:lnTo>
                    <a:pt x="458" y="19"/>
                  </a:lnTo>
                  <a:cubicBezTo>
                    <a:pt x="497" y="0"/>
                    <a:pt x="520" y="0"/>
                    <a:pt x="554" y="19"/>
                  </a:cubicBezTo>
                  <a:lnTo>
                    <a:pt x="757" y="127"/>
                  </a:lnTo>
                  <a:cubicBezTo>
                    <a:pt x="748" y="144"/>
                    <a:pt x="740" y="161"/>
                    <a:pt x="734" y="180"/>
                  </a:cubicBezTo>
                  <a:lnTo>
                    <a:pt x="508" y="59"/>
                  </a:lnTo>
                  <a:lnTo>
                    <a:pt x="71" y="293"/>
                  </a:lnTo>
                  <a:lnTo>
                    <a:pt x="508" y="477"/>
                  </a:lnTo>
                  <a:lnTo>
                    <a:pt x="726" y="384"/>
                  </a:lnTo>
                  <a:cubicBezTo>
                    <a:pt x="731" y="406"/>
                    <a:pt x="740" y="426"/>
                    <a:pt x="748" y="446"/>
                  </a:cubicBezTo>
                  <a:lnTo>
                    <a:pt x="556" y="533"/>
                  </a:lnTo>
                  <a:cubicBezTo>
                    <a:pt x="514" y="550"/>
                    <a:pt x="497" y="550"/>
                    <a:pt x="460" y="533"/>
                  </a:cubicBezTo>
                  <a:lnTo>
                    <a:pt x="34" y="3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5" name="Freeform 24">
              <a:extLst>
                <a:ext uri="{FF2B5EF4-FFF2-40B4-BE49-F238E27FC236}">
                  <a16:creationId xmlns:a16="http://schemas.microsoft.com/office/drawing/2014/main" id="{BF070D71-3386-9248-9206-DB193DF7E410}"/>
                </a:ext>
              </a:extLst>
            </p:cNvPr>
            <p:cNvSpPr>
              <a:spLocks noChangeArrowheads="1"/>
            </p:cNvSpPr>
            <p:nvPr/>
          </p:nvSpPr>
          <p:spPr bwMode="auto">
            <a:xfrm>
              <a:off x="3074988" y="5030788"/>
              <a:ext cx="315912" cy="103187"/>
            </a:xfrm>
            <a:custGeom>
              <a:avLst/>
              <a:gdLst>
                <a:gd name="T0" fmla="*/ 1454004815 w 876"/>
                <a:gd name="T1" fmla="*/ 2147483646 h 288"/>
                <a:gd name="T2" fmla="*/ 0 w 876"/>
                <a:gd name="T3" fmla="*/ 0 h 288"/>
                <a:gd name="T4" fmla="*/ 2147483646 w 876"/>
                <a:gd name="T5" fmla="*/ 1517852107 h 288"/>
                <a:gd name="T6" fmla="*/ 2147483646 w 876"/>
                <a:gd name="T7" fmla="*/ 2147483646 h 288"/>
                <a:gd name="T8" fmla="*/ 2147483646 w 876"/>
                <a:gd name="T9" fmla="*/ 2147483646 h 288"/>
                <a:gd name="T10" fmla="*/ 2147483646 w 876"/>
                <a:gd name="T11" fmla="*/ 2147483646 h 288"/>
                <a:gd name="T12" fmla="*/ 2147483646 w 876"/>
                <a:gd name="T13" fmla="*/ 2147483646 h 288"/>
                <a:gd name="T14" fmla="*/ 2147483646 w 876"/>
                <a:gd name="T15" fmla="*/ 2147483646 h 288"/>
                <a:gd name="T16" fmla="*/ 1454004815 w 876"/>
                <a:gd name="T17" fmla="*/ 2147483646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6" h="288">
                  <a:moveTo>
                    <a:pt x="31" y="79"/>
                  </a:moveTo>
                  <a:cubicBezTo>
                    <a:pt x="9" y="67"/>
                    <a:pt x="3" y="22"/>
                    <a:pt x="0" y="0"/>
                  </a:cubicBezTo>
                  <a:cubicBezTo>
                    <a:pt x="28" y="16"/>
                    <a:pt x="71" y="33"/>
                    <a:pt x="68" y="33"/>
                  </a:cubicBezTo>
                  <a:lnTo>
                    <a:pt x="505" y="234"/>
                  </a:lnTo>
                  <a:lnTo>
                    <a:pt x="821" y="87"/>
                  </a:lnTo>
                  <a:cubicBezTo>
                    <a:pt x="838" y="101"/>
                    <a:pt x="855" y="115"/>
                    <a:pt x="875" y="127"/>
                  </a:cubicBezTo>
                  <a:lnTo>
                    <a:pt x="553" y="270"/>
                  </a:lnTo>
                  <a:cubicBezTo>
                    <a:pt x="511" y="287"/>
                    <a:pt x="494" y="287"/>
                    <a:pt x="457" y="270"/>
                  </a:cubicBezTo>
                  <a:lnTo>
                    <a:pt x="31"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26" name="Group 25">
            <a:extLst>
              <a:ext uri="{FF2B5EF4-FFF2-40B4-BE49-F238E27FC236}">
                <a16:creationId xmlns:a16="http://schemas.microsoft.com/office/drawing/2014/main" id="{728E6CFB-DD48-2B44-B42B-AE0EA4F7B5B0}"/>
              </a:ext>
            </a:extLst>
          </p:cNvPr>
          <p:cNvGrpSpPr>
            <a:grpSpLocks/>
          </p:cNvGrpSpPr>
          <p:nvPr/>
        </p:nvGrpSpPr>
        <p:grpSpPr bwMode="auto">
          <a:xfrm>
            <a:off x="4098687" y="2934085"/>
            <a:ext cx="1371600" cy="1371600"/>
            <a:chOff x="2400300" y="4857750"/>
            <a:chExt cx="377825" cy="377825"/>
          </a:xfrm>
          <a:solidFill>
            <a:srgbClr val="00467F"/>
          </a:solidFill>
        </p:grpSpPr>
        <p:sp>
          <p:nvSpPr>
            <p:cNvPr id="27" name="Freeform 26">
              <a:extLst>
                <a:ext uri="{FF2B5EF4-FFF2-40B4-BE49-F238E27FC236}">
                  <a16:creationId xmlns:a16="http://schemas.microsoft.com/office/drawing/2014/main" id="{6C9B1472-7F09-014C-84A0-152E43890069}"/>
                </a:ext>
              </a:extLst>
            </p:cNvPr>
            <p:cNvSpPr>
              <a:spLocks noChangeArrowheads="1"/>
            </p:cNvSpPr>
            <p:nvPr/>
          </p:nvSpPr>
          <p:spPr bwMode="auto">
            <a:xfrm>
              <a:off x="2657475" y="5014913"/>
              <a:ext cx="57150" cy="57150"/>
            </a:xfrm>
            <a:custGeom>
              <a:avLst/>
              <a:gdLst>
                <a:gd name="T0" fmla="*/ 0 w 159"/>
                <a:gd name="T1" fmla="*/ 2147483646 h 159"/>
                <a:gd name="T2" fmla="*/ 2147483646 w 159"/>
                <a:gd name="T3" fmla="*/ 0 h 159"/>
                <a:gd name="T4" fmla="*/ 2147483646 w 159"/>
                <a:gd name="T5" fmla="*/ 2147483646 h 159"/>
                <a:gd name="T6" fmla="*/ 2147483646 w 159"/>
                <a:gd name="T7" fmla="*/ 2147483646 h 159"/>
                <a:gd name="T8" fmla="*/ 0 w 159"/>
                <a:gd name="T9" fmla="*/ 2147483646 h 159"/>
                <a:gd name="T10" fmla="*/ 2147483646 w 159"/>
                <a:gd name="T11" fmla="*/ 2147483646 h 159"/>
                <a:gd name="T12" fmla="*/ 2147483646 w 159"/>
                <a:gd name="T13" fmla="*/ 1578864719 h 159"/>
                <a:gd name="T14" fmla="*/ 1718134596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0" y="79"/>
                  </a:moveTo>
                  <a:cubicBezTo>
                    <a:pt x="0" y="37"/>
                    <a:pt x="36" y="0"/>
                    <a:pt x="79" y="0"/>
                  </a:cubicBezTo>
                  <a:cubicBezTo>
                    <a:pt x="121" y="0"/>
                    <a:pt x="158" y="34"/>
                    <a:pt x="158" y="79"/>
                  </a:cubicBezTo>
                  <a:cubicBezTo>
                    <a:pt x="158" y="122"/>
                    <a:pt x="121" y="158"/>
                    <a:pt x="79" y="158"/>
                  </a:cubicBezTo>
                  <a:cubicBezTo>
                    <a:pt x="36" y="158"/>
                    <a:pt x="0" y="125"/>
                    <a:pt x="0" y="79"/>
                  </a:cubicBezTo>
                  <a:close/>
                  <a:moveTo>
                    <a:pt x="127" y="79"/>
                  </a:moveTo>
                  <a:cubicBezTo>
                    <a:pt x="127" y="57"/>
                    <a:pt x="108" y="37"/>
                    <a:pt x="82" y="34"/>
                  </a:cubicBezTo>
                  <a:cubicBezTo>
                    <a:pt x="57" y="34"/>
                    <a:pt x="37" y="54"/>
                    <a:pt x="37" y="79"/>
                  </a:cubicBezTo>
                  <a:cubicBezTo>
                    <a:pt x="37" y="105"/>
                    <a:pt x="56" y="125"/>
                    <a:pt x="82" y="125"/>
                  </a:cubicBezTo>
                  <a:cubicBezTo>
                    <a:pt x="107" y="125"/>
                    <a:pt x="127" y="105"/>
                    <a:pt x="12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8" name="Freeform 27">
              <a:extLst>
                <a:ext uri="{FF2B5EF4-FFF2-40B4-BE49-F238E27FC236}">
                  <a16:creationId xmlns:a16="http://schemas.microsoft.com/office/drawing/2014/main" id="{A7E23124-1BCD-AC42-9C4C-D4C44C0E286C}"/>
                </a:ext>
              </a:extLst>
            </p:cNvPr>
            <p:cNvSpPr>
              <a:spLocks noChangeArrowheads="1"/>
            </p:cNvSpPr>
            <p:nvPr/>
          </p:nvSpPr>
          <p:spPr bwMode="auto">
            <a:xfrm>
              <a:off x="2686050" y="5130800"/>
              <a:ext cx="57150" cy="57150"/>
            </a:xfrm>
            <a:custGeom>
              <a:avLst/>
              <a:gdLst>
                <a:gd name="T0" fmla="*/ 2147483646 w 159"/>
                <a:gd name="T1" fmla="*/ 0 h 159"/>
                <a:gd name="T2" fmla="*/ 2147483646 w 159"/>
                <a:gd name="T3" fmla="*/ 2147483646 h 159"/>
                <a:gd name="T4" fmla="*/ 2147483646 w 159"/>
                <a:gd name="T5" fmla="*/ 2147483646 h 159"/>
                <a:gd name="T6" fmla="*/ 0 w 159"/>
                <a:gd name="T7" fmla="*/ 2147483646 h 159"/>
                <a:gd name="T8" fmla="*/ 2147483646 w 159"/>
                <a:gd name="T9" fmla="*/ 0 h 159"/>
                <a:gd name="T10" fmla="*/ 2147483646 w 159"/>
                <a:gd name="T11" fmla="*/ 2147483646 h 159"/>
                <a:gd name="T12" fmla="*/ 2147483646 w 159"/>
                <a:gd name="T13" fmla="*/ 1578864719 h 159"/>
                <a:gd name="T14" fmla="*/ 1578864719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0"/>
                  </a:moveTo>
                  <a:cubicBezTo>
                    <a:pt x="124" y="0"/>
                    <a:pt x="158" y="37"/>
                    <a:pt x="158" y="79"/>
                  </a:cubicBezTo>
                  <a:cubicBezTo>
                    <a:pt x="158" y="121"/>
                    <a:pt x="121" y="158"/>
                    <a:pt x="79" y="158"/>
                  </a:cubicBezTo>
                  <a:cubicBezTo>
                    <a:pt x="36" y="158"/>
                    <a:pt x="0" y="121"/>
                    <a:pt x="0" y="79"/>
                  </a:cubicBezTo>
                  <a:cubicBezTo>
                    <a:pt x="0" y="37"/>
                    <a:pt x="33" y="0"/>
                    <a:pt x="79" y="0"/>
                  </a:cubicBezTo>
                  <a:close/>
                  <a:moveTo>
                    <a:pt x="125" y="79"/>
                  </a:moveTo>
                  <a:cubicBezTo>
                    <a:pt x="125" y="57"/>
                    <a:pt x="105" y="37"/>
                    <a:pt x="79" y="34"/>
                  </a:cubicBezTo>
                  <a:cubicBezTo>
                    <a:pt x="54" y="34"/>
                    <a:pt x="34" y="54"/>
                    <a:pt x="34" y="79"/>
                  </a:cubicBezTo>
                  <a:cubicBezTo>
                    <a:pt x="34" y="104"/>
                    <a:pt x="53" y="124"/>
                    <a:pt x="79" y="124"/>
                  </a:cubicBezTo>
                  <a:cubicBezTo>
                    <a:pt x="104" y="124"/>
                    <a:pt x="125" y="104"/>
                    <a:pt x="125"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9" name="Freeform 28">
              <a:extLst>
                <a:ext uri="{FF2B5EF4-FFF2-40B4-BE49-F238E27FC236}">
                  <a16:creationId xmlns:a16="http://schemas.microsoft.com/office/drawing/2014/main" id="{A84483B1-9291-D64C-B060-139412602BC3}"/>
                </a:ext>
              </a:extLst>
            </p:cNvPr>
            <p:cNvSpPr>
              <a:spLocks noChangeArrowheads="1"/>
            </p:cNvSpPr>
            <p:nvPr/>
          </p:nvSpPr>
          <p:spPr bwMode="auto">
            <a:xfrm>
              <a:off x="2687638" y="4899025"/>
              <a:ext cx="57150" cy="57150"/>
            </a:xfrm>
            <a:custGeom>
              <a:avLst/>
              <a:gdLst>
                <a:gd name="T0" fmla="*/ 0 w 159"/>
                <a:gd name="T1" fmla="*/ 2147483646 h 160"/>
                <a:gd name="T2" fmla="*/ 2147483646 w 159"/>
                <a:gd name="T3" fmla="*/ 0 h 160"/>
                <a:gd name="T4" fmla="*/ 2147483646 w 159"/>
                <a:gd name="T5" fmla="*/ 2147483646 h 160"/>
                <a:gd name="T6" fmla="*/ 2147483646 w 159"/>
                <a:gd name="T7" fmla="*/ 2147483646 h 160"/>
                <a:gd name="T8" fmla="*/ 0 w 159"/>
                <a:gd name="T9" fmla="*/ 2147483646 h 160"/>
                <a:gd name="T10" fmla="*/ 1718134596 w 159"/>
                <a:gd name="T11" fmla="*/ 2147483646 h 160"/>
                <a:gd name="T12" fmla="*/ 2147483646 w 159"/>
                <a:gd name="T13" fmla="*/ 2147483646 h 160"/>
                <a:gd name="T14" fmla="*/ 2147483646 w 159"/>
                <a:gd name="T15" fmla="*/ 2147483646 h 160"/>
                <a:gd name="T16" fmla="*/ 2147483646 w 159"/>
                <a:gd name="T17" fmla="*/ 1549366861 h 160"/>
                <a:gd name="T18" fmla="*/ 1718134596 w 159"/>
                <a:gd name="T19" fmla="*/ 2147483646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60">
                  <a:moveTo>
                    <a:pt x="0" y="79"/>
                  </a:moveTo>
                  <a:cubicBezTo>
                    <a:pt x="0" y="37"/>
                    <a:pt x="37" y="0"/>
                    <a:pt x="79" y="0"/>
                  </a:cubicBezTo>
                  <a:cubicBezTo>
                    <a:pt x="121" y="0"/>
                    <a:pt x="158" y="37"/>
                    <a:pt x="158" y="79"/>
                  </a:cubicBezTo>
                  <a:cubicBezTo>
                    <a:pt x="158" y="122"/>
                    <a:pt x="121" y="159"/>
                    <a:pt x="79" y="159"/>
                  </a:cubicBezTo>
                  <a:cubicBezTo>
                    <a:pt x="37" y="159"/>
                    <a:pt x="0" y="125"/>
                    <a:pt x="0" y="79"/>
                  </a:cubicBezTo>
                  <a:close/>
                  <a:moveTo>
                    <a:pt x="37" y="79"/>
                  </a:moveTo>
                  <a:cubicBezTo>
                    <a:pt x="37" y="105"/>
                    <a:pt x="56" y="125"/>
                    <a:pt x="82" y="125"/>
                  </a:cubicBezTo>
                  <a:cubicBezTo>
                    <a:pt x="107" y="125"/>
                    <a:pt x="127" y="105"/>
                    <a:pt x="127" y="79"/>
                  </a:cubicBezTo>
                  <a:cubicBezTo>
                    <a:pt x="127" y="54"/>
                    <a:pt x="107" y="34"/>
                    <a:pt x="82" y="34"/>
                  </a:cubicBezTo>
                  <a:cubicBezTo>
                    <a:pt x="56" y="34"/>
                    <a:pt x="37" y="54"/>
                    <a:pt x="3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0" name="Freeform 29">
              <a:extLst>
                <a:ext uri="{FF2B5EF4-FFF2-40B4-BE49-F238E27FC236}">
                  <a16:creationId xmlns:a16="http://schemas.microsoft.com/office/drawing/2014/main" id="{1DACB199-0E9C-8845-9090-0FDC21AC15E5}"/>
                </a:ext>
              </a:extLst>
            </p:cNvPr>
            <p:cNvSpPr>
              <a:spLocks noChangeArrowheads="1"/>
            </p:cNvSpPr>
            <p:nvPr/>
          </p:nvSpPr>
          <p:spPr bwMode="auto">
            <a:xfrm>
              <a:off x="2473325" y="5118100"/>
              <a:ext cx="57150" cy="57150"/>
            </a:xfrm>
            <a:custGeom>
              <a:avLst/>
              <a:gdLst>
                <a:gd name="T0" fmla="*/ 2147483646 w 159"/>
                <a:gd name="T1" fmla="*/ 2147483646 h 159"/>
                <a:gd name="T2" fmla="*/ 2147483646 w 159"/>
                <a:gd name="T3" fmla="*/ 2147483646 h 159"/>
                <a:gd name="T4" fmla="*/ 0 w 159"/>
                <a:gd name="T5" fmla="*/ 2147483646 h 159"/>
                <a:gd name="T6" fmla="*/ 2147483646 w 159"/>
                <a:gd name="T7" fmla="*/ 0 h 159"/>
                <a:gd name="T8" fmla="*/ 2147483646 w 159"/>
                <a:gd name="T9" fmla="*/ 2147483646 h 159"/>
                <a:gd name="T10" fmla="*/ 2147483646 w 159"/>
                <a:gd name="T11" fmla="*/ 2147483646 h 159"/>
                <a:gd name="T12" fmla="*/ 2147483646 w 159"/>
                <a:gd name="T13" fmla="*/ 1578864719 h 159"/>
                <a:gd name="T14" fmla="*/ 1532355402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158" y="79"/>
                  </a:moveTo>
                  <a:cubicBezTo>
                    <a:pt x="158" y="124"/>
                    <a:pt x="121" y="158"/>
                    <a:pt x="79" y="158"/>
                  </a:cubicBezTo>
                  <a:cubicBezTo>
                    <a:pt x="36" y="158"/>
                    <a:pt x="0" y="122"/>
                    <a:pt x="0" y="79"/>
                  </a:cubicBezTo>
                  <a:cubicBezTo>
                    <a:pt x="0" y="37"/>
                    <a:pt x="36" y="0"/>
                    <a:pt x="79" y="0"/>
                  </a:cubicBezTo>
                  <a:cubicBezTo>
                    <a:pt x="121" y="0"/>
                    <a:pt x="158" y="34"/>
                    <a:pt x="158" y="79"/>
                  </a:cubicBezTo>
                  <a:close/>
                  <a:moveTo>
                    <a:pt x="124" y="79"/>
                  </a:moveTo>
                  <a:cubicBezTo>
                    <a:pt x="124" y="57"/>
                    <a:pt x="104" y="37"/>
                    <a:pt x="79" y="34"/>
                  </a:cubicBezTo>
                  <a:cubicBezTo>
                    <a:pt x="53" y="34"/>
                    <a:pt x="33" y="54"/>
                    <a:pt x="33" y="79"/>
                  </a:cubicBezTo>
                  <a:cubicBezTo>
                    <a:pt x="33" y="105"/>
                    <a:pt x="53" y="124"/>
                    <a:pt x="79" y="124"/>
                  </a:cubicBezTo>
                  <a:cubicBezTo>
                    <a:pt x="104" y="124"/>
                    <a:pt x="124" y="105"/>
                    <a:pt x="124"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1" name="Freeform 30">
              <a:extLst>
                <a:ext uri="{FF2B5EF4-FFF2-40B4-BE49-F238E27FC236}">
                  <a16:creationId xmlns:a16="http://schemas.microsoft.com/office/drawing/2014/main" id="{43EFBCFE-C42B-A747-95C4-97AE9C88ACBC}"/>
                </a:ext>
              </a:extLst>
            </p:cNvPr>
            <p:cNvSpPr>
              <a:spLocks noChangeArrowheads="1"/>
            </p:cNvSpPr>
            <p:nvPr/>
          </p:nvSpPr>
          <p:spPr bwMode="auto">
            <a:xfrm>
              <a:off x="2430463" y="4905375"/>
              <a:ext cx="57150" cy="57150"/>
            </a:xfrm>
            <a:custGeom>
              <a:avLst/>
              <a:gdLst>
                <a:gd name="T0" fmla="*/ 2147483646 w 159"/>
                <a:gd name="T1" fmla="*/ 2147483646 h 159"/>
                <a:gd name="T2" fmla="*/ 0 w 159"/>
                <a:gd name="T3" fmla="*/ 2147483646 h 159"/>
                <a:gd name="T4" fmla="*/ 2147483646 w 159"/>
                <a:gd name="T5" fmla="*/ 0 h 159"/>
                <a:gd name="T6" fmla="*/ 2147483646 w 159"/>
                <a:gd name="T7" fmla="*/ 2147483646 h 159"/>
                <a:gd name="T8" fmla="*/ 2147483646 w 159"/>
                <a:gd name="T9" fmla="*/ 2147483646 h 159"/>
                <a:gd name="T10" fmla="*/ 1718134596 w 159"/>
                <a:gd name="T11" fmla="*/ 2147483646 h 159"/>
                <a:gd name="T12" fmla="*/ 2147483646 w 159"/>
                <a:gd name="T13" fmla="*/ 2147483646 h 159"/>
                <a:gd name="T14" fmla="*/ 2147483646 w 159"/>
                <a:gd name="T15" fmla="*/ 2147483646 h 159"/>
                <a:gd name="T16" fmla="*/ 2147483646 w 159"/>
                <a:gd name="T17" fmla="*/ 1439465805 h 159"/>
                <a:gd name="T18" fmla="*/ 171813459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158"/>
                  </a:moveTo>
                  <a:cubicBezTo>
                    <a:pt x="37" y="158"/>
                    <a:pt x="0" y="122"/>
                    <a:pt x="0" y="79"/>
                  </a:cubicBezTo>
                  <a:cubicBezTo>
                    <a:pt x="0" y="37"/>
                    <a:pt x="36" y="0"/>
                    <a:pt x="79" y="0"/>
                  </a:cubicBezTo>
                  <a:cubicBezTo>
                    <a:pt x="121" y="0"/>
                    <a:pt x="158" y="37"/>
                    <a:pt x="158" y="79"/>
                  </a:cubicBezTo>
                  <a:cubicBezTo>
                    <a:pt x="158" y="122"/>
                    <a:pt x="124" y="158"/>
                    <a:pt x="79" y="158"/>
                  </a:cubicBezTo>
                  <a:close/>
                  <a:moveTo>
                    <a:pt x="37" y="76"/>
                  </a:moveTo>
                  <a:cubicBezTo>
                    <a:pt x="37" y="101"/>
                    <a:pt x="57" y="121"/>
                    <a:pt x="82" y="121"/>
                  </a:cubicBezTo>
                  <a:cubicBezTo>
                    <a:pt x="107" y="121"/>
                    <a:pt x="127" y="102"/>
                    <a:pt x="127" y="76"/>
                  </a:cubicBezTo>
                  <a:cubicBezTo>
                    <a:pt x="127" y="51"/>
                    <a:pt x="107" y="31"/>
                    <a:pt x="82" y="31"/>
                  </a:cubicBezTo>
                  <a:cubicBezTo>
                    <a:pt x="57" y="31"/>
                    <a:pt x="37" y="50"/>
                    <a:pt x="37" y="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2" name="Freeform 31">
              <a:extLst>
                <a:ext uri="{FF2B5EF4-FFF2-40B4-BE49-F238E27FC236}">
                  <a16:creationId xmlns:a16="http://schemas.microsoft.com/office/drawing/2014/main" id="{2BC8FB93-73B4-A148-ADA5-2CEF7A5F4097}"/>
                </a:ext>
              </a:extLst>
            </p:cNvPr>
            <p:cNvSpPr>
              <a:spLocks noChangeArrowheads="1"/>
            </p:cNvSpPr>
            <p:nvPr/>
          </p:nvSpPr>
          <p:spPr bwMode="auto">
            <a:xfrm>
              <a:off x="2716213" y="4940300"/>
              <a:ext cx="61912" cy="211138"/>
            </a:xfrm>
            <a:custGeom>
              <a:avLst/>
              <a:gdLst>
                <a:gd name="T0" fmla="*/ 2147483646 w 171"/>
                <a:gd name="T1" fmla="*/ 416725010 h 588"/>
                <a:gd name="T2" fmla="*/ 2147483646 w 171"/>
                <a:gd name="T3" fmla="*/ 2147483646 h 588"/>
                <a:gd name="T4" fmla="*/ 2147483646 w 171"/>
                <a:gd name="T5" fmla="*/ 2147483646 h 588"/>
                <a:gd name="T6" fmla="*/ 2147483646 w 171"/>
                <a:gd name="T7" fmla="*/ 2147483646 h 588"/>
                <a:gd name="T8" fmla="*/ 2147483646 w 171"/>
                <a:gd name="T9" fmla="*/ 2147483646 h 588"/>
                <a:gd name="T10" fmla="*/ 2135789850 w 171"/>
                <a:gd name="T11" fmla="*/ 2147483646 h 588"/>
                <a:gd name="T12" fmla="*/ 1898392450 w 171"/>
                <a:gd name="T13" fmla="*/ 2147483646 h 588"/>
                <a:gd name="T14" fmla="*/ 2040883099 w 171"/>
                <a:gd name="T15" fmla="*/ 2147483646 h 588"/>
                <a:gd name="T16" fmla="*/ 2147483646 w 171"/>
                <a:gd name="T17" fmla="*/ 2147483646 h 588"/>
                <a:gd name="T18" fmla="*/ 0 w 171"/>
                <a:gd name="T19" fmla="*/ 2147483646 h 588"/>
                <a:gd name="T20" fmla="*/ 142359946 w 171"/>
                <a:gd name="T21" fmla="*/ 2147483646 h 588"/>
                <a:gd name="T22" fmla="*/ 284719530 w 171"/>
                <a:gd name="T23" fmla="*/ 2147483646 h 588"/>
                <a:gd name="T24" fmla="*/ 284719530 w 171"/>
                <a:gd name="T25" fmla="*/ 2147483646 h 588"/>
                <a:gd name="T26" fmla="*/ 142359946 w 171"/>
                <a:gd name="T27" fmla="*/ 2147483646 h 588"/>
                <a:gd name="T28" fmla="*/ 2147483646 w 171"/>
                <a:gd name="T29" fmla="*/ 2147483646 h 588"/>
                <a:gd name="T30" fmla="*/ 2040883099 w 171"/>
                <a:gd name="T31" fmla="*/ 2147483646 h 588"/>
                <a:gd name="T32" fmla="*/ 1898392450 w 171"/>
                <a:gd name="T33" fmla="*/ 2129784196 h 588"/>
                <a:gd name="T34" fmla="*/ 2135789850 w 171"/>
                <a:gd name="T35" fmla="*/ 1990790039 h 588"/>
                <a:gd name="T36" fmla="*/ 2147483646 w 171"/>
                <a:gd name="T37" fmla="*/ 555590257 h 588"/>
                <a:gd name="T38" fmla="*/ 2147483646 w 171"/>
                <a:gd name="T39" fmla="*/ 0 h 588"/>
                <a:gd name="T40" fmla="*/ 2147483646 w 171"/>
                <a:gd name="T41" fmla="*/ 416725010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1" h="588">
                  <a:moveTo>
                    <a:pt x="88" y="9"/>
                  </a:moveTo>
                  <a:cubicBezTo>
                    <a:pt x="141" y="93"/>
                    <a:pt x="170" y="189"/>
                    <a:pt x="170" y="291"/>
                  </a:cubicBezTo>
                  <a:cubicBezTo>
                    <a:pt x="170" y="393"/>
                    <a:pt x="141" y="491"/>
                    <a:pt x="85" y="576"/>
                  </a:cubicBezTo>
                  <a:lnTo>
                    <a:pt x="79" y="587"/>
                  </a:lnTo>
                  <a:lnTo>
                    <a:pt x="74" y="576"/>
                  </a:lnTo>
                  <a:cubicBezTo>
                    <a:pt x="68" y="562"/>
                    <a:pt x="57" y="551"/>
                    <a:pt x="45" y="542"/>
                  </a:cubicBezTo>
                  <a:lnTo>
                    <a:pt x="40" y="539"/>
                  </a:lnTo>
                  <a:lnTo>
                    <a:pt x="43" y="534"/>
                  </a:lnTo>
                  <a:cubicBezTo>
                    <a:pt x="82" y="469"/>
                    <a:pt x="107" y="393"/>
                    <a:pt x="110" y="316"/>
                  </a:cubicBezTo>
                  <a:lnTo>
                    <a:pt x="0" y="316"/>
                  </a:lnTo>
                  <a:lnTo>
                    <a:pt x="3" y="308"/>
                  </a:lnTo>
                  <a:cubicBezTo>
                    <a:pt x="6" y="299"/>
                    <a:pt x="6" y="294"/>
                    <a:pt x="6" y="288"/>
                  </a:cubicBezTo>
                  <a:cubicBezTo>
                    <a:pt x="6" y="285"/>
                    <a:pt x="6" y="280"/>
                    <a:pt x="6" y="277"/>
                  </a:cubicBezTo>
                  <a:lnTo>
                    <a:pt x="3" y="268"/>
                  </a:lnTo>
                  <a:lnTo>
                    <a:pt x="110" y="268"/>
                  </a:lnTo>
                  <a:cubicBezTo>
                    <a:pt x="105" y="192"/>
                    <a:pt x="82" y="116"/>
                    <a:pt x="43" y="51"/>
                  </a:cubicBezTo>
                  <a:lnTo>
                    <a:pt x="40" y="46"/>
                  </a:lnTo>
                  <a:lnTo>
                    <a:pt x="45" y="43"/>
                  </a:lnTo>
                  <a:cubicBezTo>
                    <a:pt x="59" y="34"/>
                    <a:pt x="68" y="23"/>
                    <a:pt x="76" y="12"/>
                  </a:cubicBezTo>
                  <a:lnTo>
                    <a:pt x="82" y="0"/>
                  </a:lnTo>
                  <a:lnTo>
                    <a:pt x="88"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3" name="Freeform 32">
              <a:extLst>
                <a:ext uri="{FF2B5EF4-FFF2-40B4-BE49-F238E27FC236}">
                  <a16:creationId xmlns:a16="http://schemas.microsoft.com/office/drawing/2014/main" id="{3F928C7D-3DB2-BE4F-B3FA-264418F30552}"/>
                </a:ext>
              </a:extLst>
            </p:cNvPr>
            <p:cNvSpPr>
              <a:spLocks noChangeArrowheads="1"/>
            </p:cNvSpPr>
            <p:nvPr/>
          </p:nvSpPr>
          <p:spPr bwMode="auto">
            <a:xfrm>
              <a:off x="2400300" y="4857750"/>
              <a:ext cx="311150" cy="377825"/>
            </a:xfrm>
            <a:custGeom>
              <a:avLst/>
              <a:gdLst>
                <a:gd name="T0" fmla="*/ 2147483646 w 865"/>
                <a:gd name="T1" fmla="*/ 2147483646 h 1051"/>
                <a:gd name="T2" fmla="*/ 0 w 865"/>
                <a:gd name="T3" fmla="*/ 2147483646 h 1051"/>
                <a:gd name="T4" fmla="*/ 2147483646 w 865"/>
                <a:gd name="T5" fmla="*/ 2147483646 h 1051"/>
                <a:gd name="T6" fmla="*/ 2147483646 w 865"/>
                <a:gd name="T7" fmla="*/ 2147483646 h 1051"/>
                <a:gd name="T8" fmla="*/ 2147483646 w 865"/>
                <a:gd name="T9" fmla="*/ 2147483646 h 1051"/>
                <a:gd name="T10" fmla="*/ 2147483646 w 865"/>
                <a:gd name="T11" fmla="*/ 2147483646 h 1051"/>
                <a:gd name="T12" fmla="*/ 2147483646 w 865"/>
                <a:gd name="T13" fmla="*/ 2147483646 h 1051"/>
                <a:gd name="T14" fmla="*/ 2147483646 w 865"/>
                <a:gd name="T15" fmla="*/ 2147483646 h 1051"/>
                <a:gd name="T16" fmla="*/ 2147483646 w 865"/>
                <a:gd name="T17" fmla="*/ 2147483646 h 1051"/>
                <a:gd name="T18" fmla="*/ 2147483646 w 865"/>
                <a:gd name="T19" fmla="*/ 2147483646 h 1051"/>
                <a:gd name="T20" fmla="*/ 2147483646 w 865"/>
                <a:gd name="T21" fmla="*/ 2147483646 h 1051"/>
                <a:gd name="T22" fmla="*/ 2147483646 w 865"/>
                <a:gd name="T23" fmla="*/ 2147483646 h 1051"/>
                <a:gd name="T24" fmla="*/ 2147483646 w 865"/>
                <a:gd name="T25" fmla="*/ 2147483646 h 1051"/>
                <a:gd name="T26" fmla="*/ 2147483646 w 865"/>
                <a:gd name="T27" fmla="*/ 2147483646 h 1051"/>
                <a:gd name="T28" fmla="*/ 2147483646 w 865"/>
                <a:gd name="T29" fmla="*/ 2147483646 h 1051"/>
                <a:gd name="T30" fmla="*/ 2147483646 w 865"/>
                <a:gd name="T31" fmla="*/ 2147483646 h 1051"/>
                <a:gd name="T32" fmla="*/ 2147483646 w 865"/>
                <a:gd name="T33" fmla="*/ 2147483646 h 1051"/>
                <a:gd name="T34" fmla="*/ 2147483646 w 865"/>
                <a:gd name="T35" fmla="*/ 2147483646 h 1051"/>
                <a:gd name="T36" fmla="*/ 2147483646 w 865"/>
                <a:gd name="T37" fmla="*/ 2147483646 h 1051"/>
                <a:gd name="T38" fmla="*/ 2147483646 w 865"/>
                <a:gd name="T39" fmla="*/ 2147483646 h 1051"/>
                <a:gd name="T40" fmla="*/ 2147483646 w 865"/>
                <a:gd name="T41" fmla="*/ 2147483646 h 1051"/>
                <a:gd name="T42" fmla="*/ 2147483646 w 865"/>
                <a:gd name="T43" fmla="*/ 2147483646 h 1051"/>
                <a:gd name="T44" fmla="*/ 2147483646 w 865"/>
                <a:gd name="T45" fmla="*/ 2147483646 h 1051"/>
                <a:gd name="T46" fmla="*/ 2147483646 w 865"/>
                <a:gd name="T47" fmla="*/ 2147483646 h 1051"/>
                <a:gd name="T48" fmla="*/ 2147483646 w 865"/>
                <a:gd name="T49" fmla="*/ 2147483646 h 1051"/>
                <a:gd name="T50" fmla="*/ 2147483646 w 865"/>
                <a:gd name="T51" fmla="*/ 2147483646 h 1051"/>
                <a:gd name="T52" fmla="*/ 2147483646 w 865"/>
                <a:gd name="T53" fmla="*/ 2147483646 h 1051"/>
                <a:gd name="T54" fmla="*/ 2147483646 w 865"/>
                <a:gd name="T55" fmla="*/ 2147483646 h 1051"/>
                <a:gd name="T56" fmla="*/ 2147483646 w 865"/>
                <a:gd name="T57" fmla="*/ 2147483646 h 1051"/>
                <a:gd name="T58" fmla="*/ 2147483646 w 865"/>
                <a:gd name="T59" fmla="*/ 2147483646 h 1051"/>
                <a:gd name="T60" fmla="*/ 2147483646 w 865"/>
                <a:gd name="T61" fmla="*/ 2147483646 h 1051"/>
                <a:gd name="T62" fmla="*/ 2147483646 w 865"/>
                <a:gd name="T63" fmla="*/ 2147483646 h 1051"/>
                <a:gd name="T64" fmla="*/ 2147483646 w 865"/>
                <a:gd name="T65" fmla="*/ 2147483646 h 1051"/>
                <a:gd name="T66" fmla="*/ 2147483646 w 865"/>
                <a:gd name="T67" fmla="*/ 2147483646 h 1051"/>
                <a:gd name="T68" fmla="*/ 2147483646 w 865"/>
                <a:gd name="T69" fmla="*/ 2147483646 h 1051"/>
                <a:gd name="T70" fmla="*/ 2147483646 w 865"/>
                <a:gd name="T71" fmla="*/ 2147483646 h 1051"/>
                <a:gd name="T72" fmla="*/ 2147483646 w 865"/>
                <a:gd name="T73" fmla="*/ 2147483646 h 1051"/>
                <a:gd name="T74" fmla="*/ 2147483646 w 865"/>
                <a:gd name="T75" fmla="*/ 2147483646 h 1051"/>
                <a:gd name="T76" fmla="*/ 2147483646 w 865"/>
                <a:gd name="T77" fmla="*/ 2147483646 h 1051"/>
                <a:gd name="T78" fmla="*/ 2147483646 w 865"/>
                <a:gd name="T79" fmla="*/ 2147483646 h 1051"/>
                <a:gd name="T80" fmla="*/ 2147483646 w 865"/>
                <a:gd name="T81" fmla="*/ 2147483646 h 1051"/>
                <a:gd name="T82" fmla="*/ 2147483646 w 865"/>
                <a:gd name="T83" fmla="*/ 2147483646 h 1051"/>
                <a:gd name="T84" fmla="*/ 2147483646 w 865"/>
                <a:gd name="T85" fmla="*/ 2147483646 h 1051"/>
                <a:gd name="T86" fmla="*/ 2147483646 w 865"/>
                <a:gd name="T87" fmla="*/ 2147483646 h 1051"/>
                <a:gd name="T88" fmla="*/ 2147483646 w 865"/>
                <a:gd name="T89" fmla="*/ 2147483646 h 1051"/>
                <a:gd name="T90" fmla="*/ 2147483646 w 865"/>
                <a:gd name="T91" fmla="*/ 2147483646 h 1051"/>
                <a:gd name="T92" fmla="*/ 2147483646 w 865"/>
                <a:gd name="T93" fmla="*/ 2147483646 h 1051"/>
                <a:gd name="T94" fmla="*/ 2147483646 w 865"/>
                <a:gd name="T95" fmla="*/ 2147483646 h 1051"/>
                <a:gd name="T96" fmla="*/ 2147483646 w 865"/>
                <a:gd name="T97" fmla="*/ 2147483646 h 1051"/>
                <a:gd name="T98" fmla="*/ 2147483646 w 865"/>
                <a:gd name="T99" fmla="*/ 2147483646 h 1051"/>
                <a:gd name="T100" fmla="*/ 2147483646 w 865"/>
                <a:gd name="T101" fmla="*/ 2147483646 h 1051"/>
                <a:gd name="T102" fmla="*/ 2147483646 w 865"/>
                <a:gd name="T103" fmla="*/ 2147483646 h 1051"/>
                <a:gd name="T104" fmla="*/ 2147483646 w 865"/>
                <a:gd name="T105" fmla="*/ 2147483646 h 1051"/>
                <a:gd name="T106" fmla="*/ 2147483646 w 865"/>
                <a:gd name="T107" fmla="*/ 2147483646 h 1051"/>
                <a:gd name="T108" fmla="*/ 2147483646 w 865"/>
                <a:gd name="T109" fmla="*/ 2147483646 h 1051"/>
                <a:gd name="T110" fmla="*/ 2147483646 w 865"/>
                <a:gd name="T111" fmla="*/ 2147483646 h 1051"/>
                <a:gd name="T112" fmla="*/ 2147483646 w 865"/>
                <a:gd name="T113" fmla="*/ 2147483646 h 10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65" h="1051">
                  <a:moveTo>
                    <a:pt x="810" y="892"/>
                  </a:moveTo>
                  <a:cubicBezTo>
                    <a:pt x="819" y="903"/>
                    <a:pt x="830" y="911"/>
                    <a:pt x="853" y="923"/>
                  </a:cubicBezTo>
                  <a:lnTo>
                    <a:pt x="864" y="926"/>
                  </a:lnTo>
                  <a:lnTo>
                    <a:pt x="853" y="934"/>
                  </a:lnTo>
                  <a:cubicBezTo>
                    <a:pt x="759" y="1010"/>
                    <a:pt x="644" y="1050"/>
                    <a:pt x="525" y="1050"/>
                  </a:cubicBezTo>
                  <a:cubicBezTo>
                    <a:pt x="235" y="1050"/>
                    <a:pt x="0" y="813"/>
                    <a:pt x="0" y="525"/>
                  </a:cubicBezTo>
                  <a:cubicBezTo>
                    <a:pt x="0" y="426"/>
                    <a:pt x="29" y="330"/>
                    <a:pt x="79" y="248"/>
                  </a:cubicBezTo>
                  <a:lnTo>
                    <a:pt x="85" y="237"/>
                  </a:lnTo>
                  <a:lnTo>
                    <a:pt x="91" y="248"/>
                  </a:lnTo>
                  <a:cubicBezTo>
                    <a:pt x="96" y="262"/>
                    <a:pt x="108" y="274"/>
                    <a:pt x="119" y="282"/>
                  </a:cubicBezTo>
                  <a:lnTo>
                    <a:pt x="125" y="285"/>
                  </a:lnTo>
                  <a:lnTo>
                    <a:pt x="122" y="291"/>
                  </a:lnTo>
                  <a:cubicBezTo>
                    <a:pt x="85" y="353"/>
                    <a:pt x="62" y="426"/>
                    <a:pt x="60" y="499"/>
                  </a:cubicBezTo>
                  <a:lnTo>
                    <a:pt x="218" y="499"/>
                  </a:lnTo>
                  <a:lnTo>
                    <a:pt x="218" y="497"/>
                  </a:lnTo>
                  <a:cubicBezTo>
                    <a:pt x="220" y="415"/>
                    <a:pt x="232" y="339"/>
                    <a:pt x="254" y="268"/>
                  </a:cubicBezTo>
                  <a:lnTo>
                    <a:pt x="254" y="265"/>
                  </a:lnTo>
                  <a:lnTo>
                    <a:pt x="235" y="257"/>
                  </a:lnTo>
                  <a:lnTo>
                    <a:pt x="237" y="248"/>
                  </a:lnTo>
                  <a:cubicBezTo>
                    <a:pt x="243" y="240"/>
                    <a:pt x="246" y="231"/>
                    <a:pt x="246" y="220"/>
                  </a:cubicBezTo>
                  <a:lnTo>
                    <a:pt x="246" y="212"/>
                  </a:lnTo>
                  <a:lnTo>
                    <a:pt x="257" y="214"/>
                  </a:lnTo>
                  <a:cubicBezTo>
                    <a:pt x="260" y="217"/>
                    <a:pt x="263" y="217"/>
                    <a:pt x="266" y="217"/>
                  </a:cubicBezTo>
                  <a:lnTo>
                    <a:pt x="268" y="217"/>
                  </a:lnTo>
                  <a:lnTo>
                    <a:pt x="268" y="214"/>
                  </a:lnTo>
                  <a:cubicBezTo>
                    <a:pt x="271" y="206"/>
                    <a:pt x="274" y="200"/>
                    <a:pt x="277" y="195"/>
                  </a:cubicBezTo>
                  <a:lnTo>
                    <a:pt x="288" y="169"/>
                  </a:lnTo>
                  <a:cubicBezTo>
                    <a:pt x="299" y="147"/>
                    <a:pt x="308" y="127"/>
                    <a:pt x="319" y="104"/>
                  </a:cubicBezTo>
                  <a:cubicBezTo>
                    <a:pt x="288" y="118"/>
                    <a:pt x="260" y="138"/>
                    <a:pt x="235" y="158"/>
                  </a:cubicBezTo>
                  <a:lnTo>
                    <a:pt x="229" y="161"/>
                  </a:lnTo>
                  <a:lnTo>
                    <a:pt x="223" y="155"/>
                  </a:lnTo>
                  <a:cubicBezTo>
                    <a:pt x="212" y="144"/>
                    <a:pt x="201" y="138"/>
                    <a:pt x="187" y="133"/>
                  </a:cubicBezTo>
                  <a:lnTo>
                    <a:pt x="175" y="130"/>
                  </a:lnTo>
                  <a:lnTo>
                    <a:pt x="187" y="121"/>
                  </a:lnTo>
                  <a:cubicBezTo>
                    <a:pt x="280" y="42"/>
                    <a:pt x="401" y="0"/>
                    <a:pt x="522" y="0"/>
                  </a:cubicBezTo>
                  <a:cubicBezTo>
                    <a:pt x="641" y="0"/>
                    <a:pt x="757" y="42"/>
                    <a:pt x="850" y="116"/>
                  </a:cubicBezTo>
                  <a:lnTo>
                    <a:pt x="858" y="124"/>
                  </a:lnTo>
                  <a:lnTo>
                    <a:pt x="847" y="130"/>
                  </a:lnTo>
                  <a:cubicBezTo>
                    <a:pt x="833" y="135"/>
                    <a:pt x="822" y="144"/>
                    <a:pt x="813" y="155"/>
                  </a:cubicBezTo>
                  <a:lnTo>
                    <a:pt x="807" y="161"/>
                  </a:lnTo>
                  <a:lnTo>
                    <a:pt x="802" y="155"/>
                  </a:lnTo>
                  <a:cubicBezTo>
                    <a:pt x="779" y="135"/>
                    <a:pt x="751" y="118"/>
                    <a:pt x="723" y="104"/>
                  </a:cubicBezTo>
                  <a:cubicBezTo>
                    <a:pt x="734" y="124"/>
                    <a:pt x="745" y="147"/>
                    <a:pt x="754" y="169"/>
                  </a:cubicBezTo>
                  <a:lnTo>
                    <a:pt x="765" y="192"/>
                  </a:lnTo>
                  <a:cubicBezTo>
                    <a:pt x="768" y="197"/>
                    <a:pt x="771" y="203"/>
                    <a:pt x="774" y="212"/>
                  </a:cubicBezTo>
                  <a:lnTo>
                    <a:pt x="774" y="214"/>
                  </a:lnTo>
                  <a:lnTo>
                    <a:pt x="796" y="206"/>
                  </a:lnTo>
                  <a:lnTo>
                    <a:pt x="799" y="214"/>
                  </a:lnTo>
                  <a:cubicBezTo>
                    <a:pt x="799" y="223"/>
                    <a:pt x="805" y="234"/>
                    <a:pt x="810" y="243"/>
                  </a:cubicBezTo>
                  <a:lnTo>
                    <a:pt x="816" y="251"/>
                  </a:lnTo>
                  <a:lnTo>
                    <a:pt x="791" y="262"/>
                  </a:lnTo>
                  <a:lnTo>
                    <a:pt x="791" y="265"/>
                  </a:lnTo>
                  <a:cubicBezTo>
                    <a:pt x="807" y="319"/>
                    <a:pt x="819" y="372"/>
                    <a:pt x="824" y="429"/>
                  </a:cubicBezTo>
                  <a:lnTo>
                    <a:pt x="824" y="437"/>
                  </a:lnTo>
                  <a:lnTo>
                    <a:pt x="816" y="435"/>
                  </a:lnTo>
                  <a:cubicBezTo>
                    <a:pt x="807" y="432"/>
                    <a:pt x="796" y="432"/>
                    <a:pt x="785" y="435"/>
                  </a:cubicBezTo>
                  <a:lnTo>
                    <a:pt x="776" y="435"/>
                  </a:lnTo>
                  <a:lnTo>
                    <a:pt x="776" y="426"/>
                  </a:lnTo>
                  <a:cubicBezTo>
                    <a:pt x="771" y="375"/>
                    <a:pt x="759" y="324"/>
                    <a:pt x="745" y="274"/>
                  </a:cubicBezTo>
                  <a:lnTo>
                    <a:pt x="745" y="271"/>
                  </a:lnTo>
                  <a:lnTo>
                    <a:pt x="734" y="274"/>
                  </a:lnTo>
                  <a:cubicBezTo>
                    <a:pt x="683" y="285"/>
                    <a:pt x="630" y="293"/>
                    <a:pt x="570" y="296"/>
                  </a:cubicBezTo>
                  <a:lnTo>
                    <a:pt x="548" y="299"/>
                  </a:lnTo>
                  <a:lnTo>
                    <a:pt x="548" y="497"/>
                  </a:lnTo>
                  <a:lnTo>
                    <a:pt x="720" y="497"/>
                  </a:lnTo>
                  <a:lnTo>
                    <a:pt x="717" y="505"/>
                  </a:lnTo>
                  <a:cubicBezTo>
                    <a:pt x="717" y="508"/>
                    <a:pt x="717" y="511"/>
                    <a:pt x="717" y="516"/>
                  </a:cubicBezTo>
                  <a:cubicBezTo>
                    <a:pt x="717" y="525"/>
                    <a:pt x="717" y="530"/>
                    <a:pt x="720" y="536"/>
                  </a:cubicBezTo>
                  <a:lnTo>
                    <a:pt x="723" y="545"/>
                  </a:lnTo>
                  <a:lnTo>
                    <a:pt x="548" y="545"/>
                  </a:lnTo>
                  <a:lnTo>
                    <a:pt x="548" y="742"/>
                  </a:lnTo>
                  <a:lnTo>
                    <a:pt x="570" y="745"/>
                  </a:lnTo>
                  <a:cubicBezTo>
                    <a:pt x="627" y="748"/>
                    <a:pt x="680" y="756"/>
                    <a:pt x="734" y="768"/>
                  </a:cubicBezTo>
                  <a:lnTo>
                    <a:pt x="745" y="770"/>
                  </a:lnTo>
                  <a:lnTo>
                    <a:pt x="745" y="768"/>
                  </a:lnTo>
                  <a:cubicBezTo>
                    <a:pt x="759" y="717"/>
                    <a:pt x="771" y="663"/>
                    <a:pt x="776" y="607"/>
                  </a:cubicBezTo>
                  <a:lnTo>
                    <a:pt x="776" y="598"/>
                  </a:lnTo>
                  <a:lnTo>
                    <a:pt x="782" y="595"/>
                  </a:lnTo>
                  <a:cubicBezTo>
                    <a:pt x="791" y="598"/>
                    <a:pt x="802" y="598"/>
                    <a:pt x="813" y="595"/>
                  </a:cubicBezTo>
                  <a:lnTo>
                    <a:pt x="822" y="593"/>
                  </a:lnTo>
                  <a:lnTo>
                    <a:pt x="822" y="601"/>
                  </a:lnTo>
                  <a:cubicBezTo>
                    <a:pt x="816" y="663"/>
                    <a:pt x="805" y="720"/>
                    <a:pt x="788" y="773"/>
                  </a:cubicBezTo>
                  <a:lnTo>
                    <a:pt x="788" y="776"/>
                  </a:lnTo>
                  <a:lnTo>
                    <a:pt x="807" y="784"/>
                  </a:lnTo>
                  <a:lnTo>
                    <a:pt x="802" y="793"/>
                  </a:lnTo>
                  <a:cubicBezTo>
                    <a:pt x="796" y="801"/>
                    <a:pt x="793" y="810"/>
                    <a:pt x="791" y="821"/>
                  </a:cubicBezTo>
                  <a:lnTo>
                    <a:pt x="788" y="830"/>
                  </a:lnTo>
                  <a:lnTo>
                    <a:pt x="779" y="827"/>
                  </a:lnTo>
                  <a:cubicBezTo>
                    <a:pt x="776" y="824"/>
                    <a:pt x="776" y="824"/>
                    <a:pt x="774" y="824"/>
                  </a:cubicBezTo>
                  <a:lnTo>
                    <a:pt x="771" y="824"/>
                  </a:lnTo>
                  <a:lnTo>
                    <a:pt x="771" y="827"/>
                  </a:lnTo>
                  <a:cubicBezTo>
                    <a:pt x="768" y="832"/>
                    <a:pt x="765" y="841"/>
                    <a:pt x="762" y="847"/>
                  </a:cubicBezTo>
                  <a:lnTo>
                    <a:pt x="751" y="872"/>
                  </a:lnTo>
                  <a:cubicBezTo>
                    <a:pt x="743" y="895"/>
                    <a:pt x="731" y="914"/>
                    <a:pt x="720" y="937"/>
                  </a:cubicBezTo>
                  <a:cubicBezTo>
                    <a:pt x="748" y="923"/>
                    <a:pt x="774" y="906"/>
                    <a:pt x="799" y="889"/>
                  </a:cubicBezTo>
                  <a:lnTo>
                    <a:pt x="805" y="886"/>
                  </a:lnTo>
                  <a:lnTo>
                    <a:pt x="810" y="892"/>
                  </a:lnTo>
                  <a:close/>
                  <a:moveTo>
                    <a:pt x="728" y="229"/>
                  </a:moveTo>
                  <a:lnTo>
                    <a:pt x="731" y="223"/>
                  </a:lnTo>
                  <a:cubicBezTo>
                    <a:pt x="712" y="172"/>
                    <a:pt x="689" y="124"/>
                    <a:pt x="661" y="76"/>
                  </a:cubicBezTo>
                  <a:cubicBezTo>
                    <a:pt x="624" y="65"/>
                    <a:pt x="587" y="59"/>
                    <a:pt x="548" y="56"/>
                  </a:cubicBezTo>
                  <a:lnTo>
                    <a:pt x="548" y="251"/>
                  </a:lnTo>
                  <a:lnTo>
                    <a:pt x="551" y="251"/>
                  </a:lnTo>
                  <a:cubicBezTo>
                    <a:pt x="607" y="251"/>
                    <a:pt x="664" y="243"/>
                    <a:pt x="726" y="229"/>
                  </a:cubicBezTo>
                  <a:lnTo>
                    <a:pt x="728" y="229"/>
                  </a:lnTo>
                  <a:close/>
                  <a:moveTo>
                    <a:pt x="548" y="790"/>
                  </a:moveTo>
                  <a:lnTo>
                    <a:pt x="539" y="787"/>
                  </a:lnTo>
                  <a:lnTo>
                    <a:pt x="539" y="982"/>
                  </a:lnTo>
                  <a:cubicBezTo>
                    <a:pt x="579" y="979"/>
                    <a:pt x="616" y="974"/>
                    <a:pt x="652" y="962"/>
                  </a:cubicBezTo>
                  <a:cubicBezTo>
                    <a:pt x="680" y="914"/>
                    <a:pt x="703" y="866"/>
                    <a:pt x="723" y="816"/>
                  </a:cubicBezTo>
                  <a:lnTo>
                    <a:pt x="726" y="813"/>
                  </a:lnTo>
                  <a:lnTo>
                    <a:pt x="723" y="813"/>
                  </a:lnTo>
                  <a:cubicBezTo>
                    <a:pt x="664" y="799"/>
                    <a:pt x="604" y="790"/>
                    <a:pt x="548" y="790"/>
                  </a:cubicBezTo>
                  <a:close/>
                  <a:moveTo>
                    <a:pt x="494" y="299"/>
                  </a:moveTo>
                  <a:lnTo>
                    <a:pt x="469" y="296"/>
                  </a:lnTo>
                  <a:cubicBezTo>
                    <a:pt x="410" y="293"/>
                    <a:pt x="359" y="285"/>
                    <a:pt x="305" y="274"/>
                  </a:cubicBezTo>
                  <a:lnTo>
                    <a:pt x="302" y="274"/>
                  </a:lnTo>
                  <a:cubicBezTo>
                    <a:pt x="299" y="274"/>
                    <a:pt x="299" y="274"/>
                    <a:pt x="297" y="274"/>
                  </a:cubicBezTo>
                  <a:lnTo>
                    <a:pt x="294" y="274"/>
                  </a:lnTo>
                  <a:lnTo>
                    <a:pt x="294" y="277"/>
                  </a:lnTo>
                  <a:cubicBezTo>
                    <a:pt x="274" y="347"/>
                    <a:pt x="263" y="420"/>
                    <a:pt x="260" y="494"/>
                  </a:cubicBezTo>
                  <a:lnTo>
                    <a:pt x="260" y="497"/>
                  </a:lnTo>
                  <a:lnTo>
                    <a:pt x="494" y="497"/>
                  </a:lnTo>
                  <a:lnTo>
                    <a:pt x="494" y="299"/>
                  </a:lnTo>
                  <a:close/>
                  <a:moveTo>
                    <a:pt x="497" y="251"/>
                  </a:moveTo>
                  <a:lnTo>
                    <a:pt x="503" y="251"/>
                  </a:lnTo>
                  <a:lnTo>
                    <a:pt x="503" y="59"/>
                  </a:lnTo>
                  <a:cubicBezTo>
                    <a:pt x="463" y="62"/>
                    <a:pt x="426" y="68"/>
                    <a:pt x="390" y="79"/>
                  </a:cubicBezTo>
                  <a:cubicBezTo>
                    <a:pt x="362" y="127"/>
                    <a:pt x="339" y="175"/>
                    <a:pt x="319" y="226"/>
                  </a:cubicBezTo>
                  <a:lnTo>
                    <a:pt x="316" y="229"/>
                  </a:lnTo>
                  <a:lnTo>
                    <a:pt x="319" y="229"/>
                  </a:lnTo>
                  <a:cubicBezTo>
                    <a:pt x="381" y="243"/>
                    <a:pt x="438" y="251"/>
                    <a:pt x="494" y="251"/>
                  </a:cubicBezTo>
                  <a:lnTo>
                    <a:pt x="497" y="251"/>
                  </a:lnTo>
                  <a:close/>
                  <a:moveTo>
                    <a:pt x="297" y="895"/>
                  </a:moveTo>
                  <a:lnTo>
                    <a:pt x="297" y="892"/>
                  </a:lnTo>
                  <a:lnTo>
                    <a:pt x="305" y="889"/>
                  </a:lnTo>
                  <a:cubicBezTo>
                    <a:pt x="314" y="886"/>
                    <a:pt x="322" y="883"/>
                    <a:pt x="331" y="878"/>
                  </a:cubicBezTo>
                  <a:lnTo>
                    <a:pt x="336" y="872"/>
                  </a:lnTo>
                  <a:lnTo>
                    <a:pt x="339" y="880"/>
                  </a:lnTo>
                  <a:cubicBezTo>
                    <a:pt x="353" y="911"/>
                    <a:pt x="367" y="940"/>
                    <a:pt x="384" y="968"/>
                  </a:cubicBezTo>
                  <a:cubicBezTo>
                    <a:pt x="421" y="979"/>
                    <a:pt x="458" y="985"/>
                    <a:pt x="497" y="988"/>
                  </a:cubicBezTo>
                  <a:lnTo>
                    <a:pt x="497" y="793"/>
                  </a:lnTo>
                  <a:lnTo>
                    <a:pt x="494" y="793"/>
                  </a:lnTo>
                  <a:cubicBezTo>
                    <a:pt x="455" y="793"/>
                    <a:pt x="415" y="796"/>
                    <a:pt x="376" y="804"/>
                  </a:cubicBezTo>
                  <a:lnTo>
                    <a:pt x="367" y="804"/>
                  </a:lnTo>
                  <a:lnTo>
                    <a:pt x="367" y="796"/>
                  </a:lnTo>
                  <a:cubicBezTo>
                    <a:pt x="367" y="784"/>
                    <a:pt x="364" y="776"/>
                    <a:pt x="359" y="768"/>
                  </a:cubicBezTo>
                  <a:lnTo>
                    <a:pt x="353" y="759"/>
                  </a:lnTo>
                  <a:lnTo>
                    <a:pt x="362" y="756"/>
                  </a:lnTo>
                  <a:cubicBezTo>
                    <a:pt x="398" y="751"/>
                    <a:pt x="435" y="748"/>
                    <a:pt x="474" y="745"/>
                  </a:cubicBezTo>
                  <a:lnTo>
                    <a:pt x="497" y="742"/>
                  </a:lnTo>
                  <a:lnTo>
                    <a:pt x="497" y="545"/>
                  </a:lnTo>
                  <a:lnTo>
                    <a:pt x="263" y="545"/>
                  </a:lnTo>
                  <a:lnTo>
                    <a:pt x="263" y="547"/>
                  </a:lnTo>
                  <a:cubicBezTo>
                    <a:pt x="263" y="604"/>
                    <a:pt x="271" y="660"/>
                    <a:pt x="283" y="714"/>
                  </a:cubicBezTo>
                  <a:lnTo>
                    <a:pt x="285" y="722"/>
                  </a:lnTo>
                  <a:lnTo>
                    <a:pt x="277" y="722"/>
                  </a:lnTo>
                  <a:cubicBezTo>
                    <a:pt x="268" y="725"/>
                    <a:pt x="257" y="725"/>
                    <a:pt x="249" y="731"/>
                  </a:cubicBezTo>
                  <a:lnTo>
                    <a:pt x="240" y="734"/>
                  </a:lnTo>
                  <a:lnTo>
                    <a:pt x="237" y="725"/>
                  </a:lnTo>
                  <a:cubicBezTo>
                    <a:pt x="226" y="669"/>
                    <a:pt x="218" y="610"/>
                    <a:pt x="215" y="547"/>
                  </a:cubicBezTo>
                  <a:lnTo>
                    <a:pt x="215" y="545"/>
                  </a:lnTo>
                  <a:lnTo>
                    <a:pt x="57" y="545"/>
                  </a:lnTo>
                  <a:cubicBezTo>
                    <a:pt x="62" y="646"/>
                    <a:pt x="99" y="739"/>
                    <a:pt x="161" y="816"/>
                  </a:cubicBezTo>
                  <a:lnTo>
                    <a:pt x="201" y="801"/>
                  </a:lnTo>
                  <a:lnTo>
                    <a:pt x="201" y="813"/>
                  </a:lnTo>
                  <a:cubicBezTo>
                    <a:pt x="204" y="821"/>
                    <a:pt x="204" y="832"/>
                    <a:pt x="209" y="841"/>
                  </a:cubicBezTo>
                  <a:lnTo>
                    <a:pt x="212" y="847"/>
                  </a:lnTo>
                  <a:lnTo>
                    <a:pt x="204" y="849"/>
                  </a:lnTo>
                  <a:cubicBezTo>
                    <a:pt x="201" y="849"/>
                    <a:pt x="198" y="852"/>
                    <a:pt x="195" y="852"/>
                  </a:cubicBezTo>
                  <a:cubicBezTo>
                    <a:pt x="232" y="889"/>
                    <a:pt x="274" y="917"/>
                    <a:pt x="319" y="940"/>
                  </a:cubicBezTo>
                  <a:cubicBezTo>
                    <a:pt x="311" y="926"/>
                    <a:pt x="302" y="909"/>
                    <a:pt x="297" y="8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34" name="Group 33">
            <a:extLst>
              <a:ext uri="{FF2B5EF4-FFF2-40B4-BE49-F238E27FC236}">
                <a16:creationId xmlns:a16="http://schemas.microsoft.com/office/drawing/2014/main" id="{B49A6029-1190-8C46-8834-6A4606EFD004}"/>
              </a:ext>
            </a:extLst>
          </p:cNvPr>
          <p:cNvGrpSpPr>
            <a:grpSpLocks/>
          </p:cNvGrpSpPr>
          <p:nvPr/>
        </p:nvGrpSpPr>
        <p:grpSpPr bwMode="auto">
          <a:xfrm>
            <a:off x="6846442" y="2922560"/>
            <a:ext cx="1371600" cy="1371600"/>
            <a:chOff x="5148300" y="2167731"/>
            <a:chExt cx="404812" cy="423863"/>
          </a:xfrm>
          <a:solidFill>
            <a:srgbClr val="00467F"/>
          </a:solidFill>
        </p:grpSpPr>
        <p:sp>
          <p:nvSpPr>
            <p:cNvPr id="35" name="Freeform 34">
              <a:extLst>
                <a:ext uri="{FF2B5EF4-FFF2-40B4-BE49-F238E27FC236}">
                  <a16:creationId xmlns:a16="http://schemas.microsoft.com/office/drawing/2014/main" id="{F1E53DB7-2CD2-F740-B0D4-7BE49DFD1071}"/>
                </a:ext>
              </a:extLst>
            </p:cNvPr>
            <p:cNvSpPr>
              <a:spLocks noChangeArrowheads="1"/>
            </p:cNvSpPr>
            <p:nvPr/>
          </p:nvSpPr>
          <p:spPr bwMode="auto">
            <a:xfrm>
              <a:off x="5310225" y="2367756"/>
              <a:ext cx="192087" cy="15875"/>
            </a:xfrm>
            <a:custGeom>
              <a:avLst/>
              <a:gdLst>
                <a:gd name="T0" fmla="*/ 34547497 w 532"/>
                <a:gd name="T1" fmla="*/ 5359538 h 46"/>
                <a:gd name="T2" fmla="*/ 0 w 532"/>
                <a:gd name="T3" fmla="*/ 5359538 h 46"/>
                <a:gd name="T4" fmla="*/ 0 w 532"/>
                <a:gd name="T5" fmla="*/ 0 h 46"/>
                <a:gd name="T6" fmla="*/ 69225700 w 532"/>
                <a:gd name="T7" fmla="*/ 0 h 46"/>
                <a:gd name="T8" fmla="*/ 69225700 w 532"/>
                <a:gd name="T9" fmla="*/ 5359538 h 46"/>
                <a:gd name="T10" fmla="*/ 34547497 w 532"/>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
                  <a:moveTo>
                    <a:pt x="265" y="45"/>
                  </a:moveTo>
                  <a:lnTo>
                    <a:pt x="0" y="45"/>
                  </a:lnTo>
                  <a:lnTo>
                    <a:pt x="0" y="0"/>
                  </a:lnTo>
                  <a:lnTo>
                    <a:pt x="531" y="0"/>
                  </a:lnTo>
                  <a:lnTo>
                    <a:pt x="531" y="45"/>
                  </a:lnTo>
                  <a:lnTo>
                    <a:pt x="265"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6" name="Freeform 35">
              <a:extLst>
                <a:ext uri="{FF2B5EF4-FFF2-40B4-BE49-F238E27FC236}">
                  <a16:creationId xmlns:a16="http://schemas.microsoft.com/office/drawing/2014/main" id="{D09C1F60-E34D-404E-8C5D-70E7E56180D8}"/>
                </a:ext>
              </a:extLst>
            </p:cNvPr>
            <p:cNvSpPr>
              <a:spLocks noChangeArrowheads="1"/>
            </p:cNvSpPr>
            <p:nvPr/>
          </p:nvSpPr>
          <p:spPr bwMode="auto">
            <a:xfrm>
              <a:off x="5329275" y="2396331"/>
              <a:ext cx="171450" cy="15875"/>
            </a:xfrm>
            <a:custGeom>
              <a:avLst/>
              <a:gdLst>
                <a:gd name="T0" fmla="*/ 30619248 w 478"/>
                <a:gd name="T1" fmla="*/ 5359538 h 46"/>
                <a:gd name="T2" fmla="*/ 0 w 478"/>
                <a:gd name="T3" fmla="*/ 5359538 h 46"/>
                <a:gd name="T4" fmla="*/ 0 w 478"/>
                <a:gd name="T5" fmla="*/ 0 h 46"/>
                <a:gd name="T6" fmla="*/ 61367263 w 478"/>
                <a:gd name="T7" fmla="*/ 0 h 46"/>
                <a:gd name="T8" fmla="*/ 61367263 w 478"/>
                <a:gd name="T9" fmla="*/ 5359538 h 46"/>
                <a:gd name="T10" fmla="*/ 30619248 w 47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 h="46">
                  <a:moveTo>
                    <a:pt x="238" y="45"/>
                  </a:moveTo>
                  <a:lnTo>
                    <a:pt x="0" y="45"/>
                  </a:lnTo>
                  <a:lnTo>
                    <a:pt x="0" y="0"/>
                  </a:lnTo>
                  <a:lnTo>
                    <a:pt x="477" y="0"/>
                  </a:lnTo>
                  <a:lnTo>
                    <a:pt x="477" y="45"/>
                  </a:lnTo>
                  <a:lnTo>
                    <a:pt x="238"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7" name="Freeform 36">
              <a:extLst>
                <a:ext uri="{FF2B5EF4-FFF2-40B4-BE49-F238E27FC236}">
                  <a16:creationId xmlns:a16="http://schemas.microsoft.com/office/drawing/2014/main" id="{BFEC4CA2-AC92-2A40-A891-9C420367EDF0}"/>
                </a:ext>
              </a:extLst>
            </p:cNvPr>
            <p:cNvSpPr>
              <a:spLocks noChangeArrowheads="1"/>
            </p:cNvSpPr>
            <p:nvPr/>
          </p:nvSpPr>
          <p:spPr bwMode="auto">
            <a:xfrm>
              <a:off x="5348325" y="2432844"/>
              <a:ext cx="153987" cy="15875"/>
            </a:xfrm>
            <a:custGeom>
              <a:avLst/>
              <a:gdLst>
                <a:gd name="T0" fmla="*/ 27571588 w 428"/>
                <a:gd name="T1" fmla="*/ 5359538 h 46"/>
                <a:gd name="T2" fmla="*/ 0 w 428"/>
                <a:gd name="T3" fmla="*/ 5359538 h 46"/>
                <a:gd name="T4" fmla="*/ 0 w 428"/>
                <a:gd name="T5" fmla="*/ 0 h 46"/>
                <a:gd name="T6" fmla="*/ 55272338 w 428"/>
                <a:gd name="T7" fmla="*/ 0 h 46"/>
                <a:gd name="T8" fmla="*/ 55272338 w 428"/>
                <a:gd name="T9" fmla="*/ 5359538 h 46"/>
                <a:gd name="T10" fmla="*/ 27571588 w 42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46">
                  <a:moveTo>
                    <a:pt x="213" y="45"/>
                  </a:moveTo>
                  <a:lnTo>
                    <a:pt x="0" y="45"/>
                  </a:lnTo>
                  <a:lnTo>
                    <a:pt x="0" y="0"/>
                  </a:lnTo>
                  <a:lnTo>
                    <a:pt x="427" y="0"/>
                  </a:lnTo>
                  <a:lnTo>
                    <a:pt x="427" y="45"/>
                  </a:lnTo>
                  <a:lnTo>
                    <a:pt x="213"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8" name="Freeform 37">
              <a:extLst>
                <a:ext uri="{FF2B5EF4-FFF2-40B4-BE49-F238E27FC236}">
                  <a16:creationId xmlns:a16="http://schemas.microsoft.com/office/drawing/2014/main" id="{EFF0CFE1-B86E-F744-8A13-991C0E0DE3C2}"/>
                </a:ext>
              </a:extLst>
            </p:cNvPr>
            <p:cNvSpPr>
              <a:spLocks noChangeArrowheads="1"/>
            </p:cNvSpPr>
            <p:nvPr/>
          </p:nvSpPr>
          <p:spPr bwMode="auto">
            <a:xfrm>
              <a:off x="5484850" y="2216944"/>
              <a:ext cx="15875" cy="104775"/>
            </a:xfrm>
            <a:custGeom>
              <a:avLst/>
              <a:gdLst>
                <a:gd name="T0" fmla="*/ 2620065 w 46"/>
                <a:gd name="T1" fmla="*/ 37853866 h 289"/>
                <a:gd name="T2" fmla="*/ 0 w 46"/>
                <a:gd name="T3" fmla="*/ 37853866 h 289"/>
                <a:gd name="T4" fmla="*/ 0 w 46"/>
                <a:gd name="T5" fmla="*/ 0 h 289"/>
                <a:gd name="T6" fmla="*/ 5359538 w 46"/>
                <a:gd name="T7" fmla="*/ 0 h 289"/>
                <a:gd name="T8" fmla="*/ 5359538 w 46"/>
                <a:gd name="T9" fmla="*/ 37853866 h 289"/>
                <a:gd name="T10" fmla="*/ 2620065 w 46"/>
                <a:gd name="T11" fmla="*/ 37853866 h 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289">
                  <a:moveTo>
                    <a:pt x="22" y="288"/>
                  </a:moveTo>
                  <a:lnTo>
                    <a:pt x="0" y="288"/>
                  </a:lnTo>
                  <a:lnTo>
                    <a:pt x="0" y="0"/>
                  </a:lnTo>
                  <a:lnTo>
                    <a:pt x="45" y="0"/>
                  </a:lnTo>
                  <a:lnTo>
                    <a:pt x="45" y="288"/>
                  </a:lnTo>
                  <a:lnTo>
                    <a:pt x="22" y="2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9" name="Freeform 38">
              <a:extLst>
                <a:ext uri="{FF2B5EF4-FFF2-40B4-BE49-F238E27FC236}">
                  <a16:creationId xmlns:a16="http://schemas.microsoft.com/office/drawing/2014/main" id="{7C664A23-5143-0E4E-AE2E-D5AEACD13ABA}"/>
                </a:ext>
              </a:extLst>
            </p:cNvPr>
            <p:cNvSpPr>
              <a:spLocks noChangeArrowheads="1"/>
            </p:cNvSpPr>
            <p:nvPr/>
          </p:nvSpPr>
          <p:spPr bwMode="auto">
            <a:xfrm>
              <a:off x="5446750" y="2256631"/>
              <a:ext cx="15875" cy="63500"/>
            </a:xfrm>
            <a:custGeom>
              <a:avLst/>
              <a:gdLst>
                <a:gd name="T0" fmla="*/ 2739473 w 46"/>
                <a:gd name="T1" fmla="*/ 22780264 h 176"/>
                <a:gd name="T2" fmla="*/ 0 w 46"/>
                <a:gd name="T3" fmla="*/ 22780264 h 176"/>
                <a:gd name="T4" fmla="*/ 0 w 46"/>
                <a:gd name="T5" fmla="*/ 0 h 176"/>
                <a:gd name="T6" fmla="*/ 5359538 w 46"/>
                <a:gd name="T7" fmla="*/ 0 h 176"/>
                <a:gd name="T8" fmla="*/ 5359538 w 46"/>
                <a:gd name="T9" fmla="*/ 22780264 h 176"/>
                <a:gd name="T10" fmla="*/ 2739473 w 46"/>
                <a:gd name="T11" fmla="*/ 22780264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6">
                  <a:moveTo>
                    <a:pt x="23" y="175"/>
                  </a:moveTo>
                  <a:lnTo>
                    <a:pt x="0" y="175"/>
                  </a:lnTo>
                  <a:lnTo>
                    <a:pt x="0" y="0"/>
                  </a:lnTo>
                  <a:lnTo>
                    <a:pt x="45" y="0"/>
                  </a:lnTo>
                  <a:lnTo>
                    <a:pt x="45" y="175"/>
                  </a:lnTo>
                  <a:lnTo>
                    <a:pt x="23" y="1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0" name="Freeform 39">
              <a:extLst>
                <a:ext uri="{FF2B5EF4-FFF2-40B4-BE49-F238E27FC236}">
                  <a16:creationId xmlns:a16="http://schemas.microsoft.com/office/drawing/2014/main" id="{40D57880-B6A9-7A44-A537-FFB56F48368A}"/>
                </a:ext>
              </a:extLst>
            </p:cNvPr>
            <p:cNvSpPr>
              <a:spLocks noChangeArrowheads="1"/>
            </p:cNvSpPr>
            <p:nvPr/>
          </p:nvSpPr>
          <p:spPr bwMode="auto">
            <a:xfrm>
              <a:off x="5408650" y="2294731"/>
              <a:ext cx="15875" cy="25400"/>
            </a:xfrm>
            <a:custGeom>
              <a:avLst/>
              <a:gdLst>
                <a:gd name="T0" fmla="*/ 2620065 w 46"/>
                <a:gd name="T1" fmla="*/ 8836025 h 72"/>
                <a:gd name="T2" fmla="*/ 0 w 46"/>
                <a:gd name="T3" fmla="*/ 8836025 h 72"/>
                <a:gd name="T4" fmla="*/ 0 w 46"/>
                <a:gd name="T5" fmla="*/ 0 h 72"/>
                <a:gd name="T6" fmla="*/ 5359538 w 46"/>
                <a:gd name="T7" fmla="*/ 0 h 72"/>
                <a:gd name="T8" fmla="*/ 5359538 w 46"/>
                <a:gd name="T9" fmla="*/ 8836025 h 72"/>
                <a:gd name="T10" fmla="*/ 2620065 w 46"/>
                <a:gd name="T11" fmla="*/ 8836025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72">
                  <a:moveTo>
                    <a:pt x="22" y="71"/>
                  </a:moveTo>
                  <a:lnTo>
                    <a:pt x="0" y="71"/>
                  </a:lnTo>
                  <a:lnTo>
                    <a:pt x="0" y="0"/>
                  </a:lnTo>
                  <a:lnTo>
                    <a:pt x="45" y="0"/>
                  </a:lnTo>
                  <a:lnTo>
                    <a:pt x="45" y="71"/>
                  </a:lnTo>
                  <a:lnTo>
                    <a:pt x="22"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1" name="Freeform 40">
              <a:extLst>
                <a:ext uri="{FF2B5EF4-FFF2-40B4-BE49-F238E27FC236}">
                  <a16:creationId xmlns:a16="http://schemas.microsoft.com/office/drawing/2014/main" id="{85B03B2A-CC57-834A-8DF0-0134EEC349E6}"/>
                </a:ext>
              </a:extLst>
            </p:cNvPr>
            <p:cNvSpPr>
              <a:spLocks noChangeArrowheads="1"/>
            </p:cNvSpPr>
            <p:nvPr/>
          </p:nvSpPr>
          <p:spPr bwMode="auto">
            <a:xfrm>
              <a:off x="5335625" y="2221706"/>
              <a:ext cx="41275" cy="42863"/>
            </a:xfrm>
            <a:custGeom>
              <a:avLst/>
              <a:gdLst>
                <a:gd name="T0" fmla="*/ 0 w 116"/>
                <a:gd name="T1" fmla="*/ 0 h 117"/>
                <a:gd name="T2" fmla="*/ 14559756 w 116"/>
                <a:gd name="T3" fmla="*/ 15568794 h 117"/>
                <a:gd name="T4" fmla="*/ 0 w 116"/>
                <a:gd name="T5" fmla="*/ 15568794 h 117"/>
                <a:gd name="T6" fmla="*/ 0 w 116"/>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17">
                  <a:moveTo>
                    <a:pt x="0" y="0"/>
                  </a:moveTo>
                  <a:cubicBezTo>
                    <a:pt x="56" y="9"/>
                    <a:pt x="104" y="57"/>
                    <a:pt x="115" y="116"/>
                  </a:cubicBezTo>
                  <a:lnTo>
                    <a:pt x="0" y="116"/>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2" name="Freeform 41">
              <a:extLst>
                <a:ext uri="{FF2B5EF4-FFF2-40B4-BE49-F238E27FC236}">
                  <a16:creationId xmlns:a16="http://schemas.microsoft.com/office/drawing/2014/main" id="{F39D2AD4-E692-4643-B02A-B0121CE659D1}"/>
                </a:ext>
              </a:extLst>
            </p:cNvPr>
            <p:cNvSpPr>
              <a:spLocks noChangeArrowheads="1"/>
            </p:cNvSpPr>
            <p:nvPr/>
          </p:nvSpPr>
          <p:spPr bwMode="auto">
            <a:xfrm>
              <a:off x="5297525" y="2277269"/>
              <a:ext cx="77787" cy="42862"/>
            </a:xfrm>
            <a:custGeom>
              <a:avLst/>
              <a:gdLst>
                <a:gd name="T0" fmla="*/ 10058430 w 218"/>
                <a:gd name="T1" fmla="*/ 15308578 h 119"/>
                <a:gd name="T2" fmla="*/ 0 w 218"/>
                <a:gd name="T3" fmla="*/ 11676113 h 119"/>
                <a:gd name="T4" fmla="*/ 11458953 w 218"/>
                <a:gd name="T5" fmla="*/ 0 h 119"/>
                <a:gd name="T6" fmla="*/ 27628658 w 218"/>
                <a:gd name="T7" fmla="*/ 0 h 119"/>
                <a:gd name="T8" fmla="*/ 10058430 w 218"/>
                <a:gd name="T9" fmla="*/ 15308578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19">
                  <a:moveTo>
                    <a:pt x="79" y="118"/>
                  </a:moveTo>
                  <a:cubicBezTo>
                    <a:pt x="45" y="118"/>
                    <a:pt x="20" y="107"/>
                    <a:pt x="0" y="90"/>
                  </a:cubicBezTo>
                  <a:lnTo>
                    <a:pt x="90" y="0"/>
                  </a:lnTo>
                  <a:lnTo>
                    <a:pt x="217" y="0"/>
                  </a:lnTo>
                  <a:cubicBezTo>
                    <a:pt x="209" y="67"/>
                    <a:pt x="150" y="118"/>
                    <a:pt x="79" y="11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3" name="Freeform 42">
              <a:extLst>
                <a:ext uri="{FF2B5EF4-FFF2-40B4-BE49-F238E27FC236}">
                  <a16:creationId xmlns:a16="http://schemas.microsoft.com/office/drawing/2014/main" id="{BBAE9228-EF1B-C147-A285-20444092C916}"/>
                </a:ext>
              </a:extLst>
            </p:cNvPr>
            <p:cNvSpPr>
              <a:spLocks noChangeArrowheads="1"/>
            </p:cNvSpPr>
            <p:nvPr/>
          </p:nvSpPr>
          <p:spPr bwMode="auto">
            <a:xfrm>
              <a:off x="5278475" y="2221706"/>
              <a:ext cx="42862" cy="79375"/>
            </a:xfrm>
            <a:custGeom>
              <a:avLst/>
              <a:gdLst>
                <a:gd name="T0" fmla="*/ 0 w 119"/>
                <a:gd name="T1" fmla="*/ 17865537 h 219"/>
                <a:gd name="T2" fmla="*/ 15308578 w 119"/>
                <a:gd name="T3" fmla="*/ 0 h 219"/>
                <a:gd name="T4" fmla="*/ 15308578 w 119"/>
                <a:gd name="T5" fmla="*/ 16683248 h 219"/>
                <a:gd name="T6" fmla="*/ 3632464 w 119"/>
                <a:gd name="T7" fmla="*/ 28637703 h 219"/>
                <a:gd name="T8" fmla="*/ 0 w 119"/>
                <a:gd name="T9" fmla="*/ 17865537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19">
                  <a:moveTo>
                    <a:pt x="0" y="136"/>
                  </a:moveTo>
                  <a:cubicBezTo>
                    <a:pt x="0" y="68"/>
                    <a:pt x="48" y="12"/>
                    <a:pt x="118" y="0"/>
                  </a:cubicBezTo>
                  <a:lnTo>
                    <a:pt x="118" y="127"/>
                  </a:lnTo>
                  <a:lnTo>
                    <a:pt x="28" y="218"/>
                  </a:lnTo>
                  <a:cubicBezTo>
                    <a:pt x="8" y="192"/>
                    <a:pt x="0" y="164"/>
                    <a:pt x="0" y="13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4" name="Freeform 43">
              <a:extLst>
                <a:ext uri="{FF2B5EF4-FFF2-40B4-BE49-F238E27FC236}">
                  <a16:creationId xmlns:a16="http://schemas.microsoft.com/office/drawing/2014/main" id="{9ED9A3CA-6A0B-494C-BBB0-E7EA3AE9B5DE}"/>
                </a:ext>
              </a:extLst>
            </p:cNvPr>
            <p:cNvSpPr>
              <a:spLocks noChangeArrowheads="1"/>
            </p:cNvSpPr>
            <p:nvPr/>
          </p:nvSpPr>
          <p:spPr bwMode="auto">
            <a:xfrm>
              <a:off x="5148300" y="2378869"/>
              <a:ext cx="166687" cy="174625"/>
            </a:xfrm>
            <a:custGeom>
              <a:avLst/>
              <a:gdLst>
                <a:gd name="T0" fmla="*/ 29940434 w 464"/>
                <a:gd name="T1" fmla="*/ 62615638 h 486"/>
                <a:gd name="T2" fmla="*/ 0 w 464"/>
                <a:gd name="T3" fmla="*/ 31243143 h 486"/>
                <a:gd name="T4" fmla="*/ 29940434 w 464"/>
                <a:gd name="T5" fmla="*/ 0 h 486"/>
                <a:gd name="T6" fmla="*/ 59751542 w 464"/>
                <a:gd name="T7" fmla="*/ 31243143 h 486"/>
                <a:gd name="T8" fmla="*/ 29940434 w 464"/>
                <a:gd name="T9" fmla="*/ 62615638 h 486"/>
                <a:gd name="T10" fmla="*/ 29940434 w 464"/>
                <a:gd name="T11" fmla="*/ 6197032 h 486"/>
                <a:gd name="T12" fmla="*/ 5807461 w 464"/>
                <a:gd name="T13" fmla="*/ 31243143 h 486"/>
                <a:gd name="T14" fmla="*/ 29940434 w 464"/>
                <a:gd name="T15" fmla="*/ 56418607 h 486"/>
                <a:gd name="T16" fmla="*/ 53944080 w 464"/>
                <a:gd name="T17" fmla="*/ 31243143 h 486"/>
                <a:gd name="T18" fmla="*/ 29940434 w 464"/>
                <a:gd name="T19" fmla="*/ 6197032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6">
                  <a:moveTo>
                    <a:pt x="232" y="485"/>
                  </a:moveTo>
                  <a:cubicBezTo>
                    <a:pt x="105" y="485"/>
                    <a:pt x="0" y="374"/>
                    <a:pt x="0" y="242"/>
                  </a:cubicBezTo>
                  <a:cubicBezTo>
                    <a:pt x="0" y="109"/>
                    <a:pt x="105" y="0"/>
                    <a:pt x="232" y="0"/>
                  </a:cubicBezTo>
                  <a:cubicBezTo>
                    <a:pt x="359" y="0"/>
                    <a:pt x="463" y="110"/>
                    <a:pt x="463" y="242"/>
                  </a:cubicBezTo>
                  <a:cubicBezTo>
                    <a:pt x="463" y="378"/>
                    <a:pt x="362" y="485"/>
                    <a:pt x="232" y="485"/>
                  </a:cubicBezTo>
                  <a:close/>
                  <a:moveTo>
                    <a:pt x="232" y="48"/>
                  </a:moveTo>
                  <a:cubicBezTo>
                    <a:pt x="128" y="48"/>
                    <a:pt x="45" y="134"/>
                    <a:pt x="45" y="242"/>
                  </a:cubicBezTo>
                  <a:cubicBezTo>
                    <a:pt x="45" y="349"/>
                    <a:pt x="130" y="437"/>
                    <a:pt x="232" y="437"/>
                  </a:cubicBezTo>
                  <a:cubicBezTo>
                    <a:pt x="336" y="437"/>
                    <a:pt x="418" y="350"/>
                    <a:pt x="418" y="242"/>
                  </a:cubicBezTo>
                  <a:cubicBezTo>
                    <a:pt x="421" y="135"/>
                    <a:pt x="337" y="48"/>
                    <a:pt x="232" y="48"/>
                  </a:cubicBezTo>
                  <a:close/>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5" name="Freeform 44">
              <a:extLst>
                <a:ext uri="{FF2B5EF4-FFF2-40B4-BE49-F238E27FC236}">
                  <a16:creationId xmlns:a16="http://schemas.microsoft.com/office/drawing/2014/main" id="{5ECFB799-614D-D14E-8D12-B78788D12167}"/>
                </a:ext>
              </a:extLst>
            </p:cNvPr>
            <p:cNvSpPr>
              <a:spLocks noChangeArrowheads="1"/>
            </p:cNvSpPr>
            <p:nvPr/>
          </p:nvSpPr>
          <p:spPr bwMode="auto">
            <a:xfrm>
              <a:off x="5191162" y="2434431"/>
              <a:ext cx="84138" cy="63500"/>
            </a:xfrm>
            <a:custGeom>
              <a:avLst/>
              <a:gdLst>
                <a:gd name="T0" fmla="*/ 13331756 w 235"/>
                <a:gd name="T1" fmla="*/ 21608761 h 176"/>
                <a:gd name="T2" fmla="*/ 10511521 w 235"/>
                <a:gd name="T3" fmla="*/ 22780264 h 176"/>
                <a:gd name="T4" fmla="*/ 7947640 w 235"/>
                <a:gd name="T5" fmla="*/ 21608761 h 176"/>
                <a:gd name="T6" fmla="*/ 7563111 w 235"/>
                <a:gd name="T7" fmla="*/ 20957886 h 176"/>
                <a:gd name="T8" fmla="*/ 7563111 w 235"/>
                <a:gd name="T9" fmla="*/ 20957886 h 176"/>
                <a:gd name="T10" fmla="*/ 7563111 w 235"/>
                <a:gd name="T11" fmla="*/ 20957886 h 176"/>
                <a:gd name="T12" fmla="*/ 1409938 w 235"/>
                <a:gd name="T13" fmla="*/ 14709631 h 176"/>
                <a:gd name="T14" fmla="*/ 1025409 w 235"/>
                <a:gd name="T15" fmla="*/ 9502631 h 176"/>
                <a:gd name="T16" fmla="*/ 3589291 w 235"/>
                <a:gd name="T17" fmla="*/ 8461375 h 176"/>
                <a:gd name="T18" fmla="*/ 6537702 w 235"/>
                <a:gd name="T19" fmla="*/ 9502631 h 176"/>
                <a:gd name="T20" fmla="*/ 10126993 w 235"/>
                <a:gd name="T21" fmla="*/ 13277634 h 176"/>
                <a:gd name="T22" fmla="*/ 10896050 w 235"/>
                <a:gd name="T23" fmla="*/ 13928509 h 176"/>
                <a:gd name="T24" fmla="*/ 11536931 w 235"/>
                <a:gd name="T25" fmla="*/ 13277634 h 176"/>
                <a:gd name="T26" fmla="*/ 23458390 w 235"/>
                <a:gd name="T27" fmla="*/ 1041256 h 176"/>
                <a:gd name="T28" fmla="*/ 26406801 w 235"/>
                <a:gd name="T29" fmla="*/ 0 h 176"/>
                <a:gd name="T30" fmla="*/ 28970683 w 235"/>
                <a:gd name="T31" fmla="*/ 1041256 h 176"/>
                <a:gd name="T32" fmla="*/ 29996092 w 235"/>
                <a:gd name="T33" fmla="*/ 3644756 h 176"/>
                <a:gd name="T34" fmla="*/ 28970683 w 235"/>
                <a:gd name="T35" fmla="*/ 6248256 h 176"/>
                <a:gd name="T36" fmla="*/ 13331756 w 235"/>
                <a:gd name="T37" fmla="*/ 21608761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4" y="166"/>
                  </a:moveTo>
                  <a:cubicBezTo>
                    <a:pt x="99" y="172"/>
                    <a:pt x="91" y="175"/>
                    <a:pt x="82" y="175"/>
                  </a:cubicBezTo>
                  <a:cubicBezTo>
                    <a:pt x="74" y="175"/>
                    <a:pt x="68" y="172"/>
                    <a:pt x="62" y="166"/>
                  </a:cubicBezTo>
                  <a:cubicBezTo>
                    <a:pt x="62" y="166"/>
                    <a:pt x="59" y="164"/>
                    <a:pt x="59" y="161"/>
                  </a:cubicBezTo>
                  <a:lnTo>
                    <a:pt x="11" y="113"/>
                  </a:lnTo>
                  <a:cubicBezTo>
                    <a:pt x="0" y="102"/>
                    <a:pt x="0" y="85"/>
                    <a:pt x="8" y="73"/>
                  </a:cubicBezTo>
                  <a:cubicBezTo>
                    <a:pt x="14" y="68"/>
                    <a:pt x="20" y="65"/>
                    <a:pt x="28" y="65"/>
                  </a:cubicBezTo>
                  <a:cubicBezTo>
                    <a:pt x="37" y="65"/>
                    <a:pt x="45" y="68"/>
                    <a:pt x="51" y="73"/>
                  </a:cubicBezTo>
                  <a:lnTo>
                    <a:pt x="79" y="102"/>
                  </a:lnTo>
                  <a:lnTo>
                    <a:pt x="85" y="107"/>
                  </a:lnTo>
                  <a:lnTo>
                    <a:pt x="90" y="102"/>
                  </a:lnTo>
                  <a:lnTo>
                    <a:pt x="183" y="8"/>
                  </a:lnTo>
                  <a:cubicBezTo>
                    <a:pt x="189" y="3"/>
                    <a:pt x="198" y="0"/>
                    <a:pt x="206" y="0"/>
                  </a:cubicBezTo>
                  <a:cubicBezTo>
                    <a:pt x="214" y="0"/>
                    <a:pt x="221" y="2"/>
                    <a:pt x="226" y="8"/>
                  </a:cubicBezTo>
                  <a:cubicBezTo>
                    <a:pt x="232" y="13"/>
                    <a:pt x="234" y="19"/>
                    <a:pt x="234" y="28"/>
                  </a:cubicBezTo>
                  <a:cubicBezTo>
                    <a:pt x="234" y="36"/>
                    <a:pt x="231" y="42"/>
                    <a:pt x="226" y="48"/>
                  </a:cubicBezTo>
                  <a:lnTo>
                    <a:pt x="104" y="166"/>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6" name="Freeform 45">
              <a:extLst>
                <a:ext uri="{FF2B5EF4-FFF2-40B4-BE49-F238E27FC236}">
                  <a16:creationId xmlns:a16="http://schemas.microsoft.com/office/drawing/2014/main" id="{0FC86730-7171-DD46-90F0-E6F8EE339574}"/>
                </a:ext>
              </a:extLst>
            </p:cNvPr>
            <p:cNvSpPr>
              <a:spLocks noChangeArrowheads="1"/>
            </p:cNvSpPr>
            <p:nvPr/>
          </p:nvSpPr>
          <p:spPr bwMode="auto">
            <a:xfrm>
              <a:off x="5221325" y="2167731"/>
              <a:ext cx="331787" cy="423863"/>
            </a:xfrm>
            <a:custGeom>
              <a:avLst/>
              <a:gdLst>
                <a:gd name="T0" fmla="*/ 105310919 w 923"/>
                <a:gd name="T1" fmla="*/ 0 h 1178"/>
                <a:gd name="T2" fmla="*/ 118490735 w 923"/>
                <a:gd name="T3" fmla="*/ 13464667 h 1178"/>
                <a:gd name="T4" fmla="*/ 118490735 w 923"/>
                <a:gd name="T5" fmla="*/ 110694809 h 1178"/>
                <a:gd name="T6" fmla="*/ 114485207 w 923"/>
                <a:gd name="T7" fmla="*/ 120922573 h 1178"/>
                <a:gd name="T8" fmla="*/ 87091392 w 923"/>
                <a:gd name="T9" fmla="*/ 148628748 h 1178"/>
                <a:gd name="T10" fmla="*/ 78304608 w 923"/>
                <a:gd name="T11" fmla="*/ 152383066 h 1178"/>
                <a:gd name="T12" fmla="*/ 13826136 w 923"/>
                <a:gd name="T13" fmla="*/ 152383066 h 1178"/>
                <a:gd name="T14" fmla="*/ 0 w 923"/>
                <a:gd name="T15" fmla="*/ 138789226 h 1178"/>
                <a:gd name="T16" fmla="*/ 3618024 w 923"/>
                <a:gd name="T17" fmla="*/ 139177467 h 1178"/>
                <a:gd name="T18" fmla="*/ 7623552 w 923"/>
                <a:gd name="T19" fmla="*/ 138789226 h 1178"/>
                <a:gd name="T20" fmla="*/ 14213640 w 923"/>
                <a:gd name="T21" fmla="*/ 144615003 h 1178"/>
                <a:gd name="T22" fmla="*/ 80242848 w 923"/>
                <a:gd name="T23" fmla="*/ 144615003 h 1178"/>
                <a:gd name="T24" fmla="*/ 83085863 w 923"/>
                <a:gd name="T25" fmla="*/ 142802611 h 1178"/>
                <a:gd name="T26" fmla="*/ 83085863 w 923"/>
                <a:gd name="T27" fmla="*/ 124935958 h 1178"/>
                <a:gd name="T28" fmla="*/ 93293616 w 923"/>
                <a:gd name="T29" fmla="*/ 114708194 h 1178"/>
                <a:gd name="T30" fmla="*/ 110479320 w 923"/>
                <a:gd name="T31" fmla="*/ 114708194 h 1178"/>
                <a:gd name="T32" fmla="*/ 111513143 w 923"/>
                <a:gd name="T33" fmla="*/ 111730359 h 1178"/>
                <a:gd name="T34" fmla="*/ 111513143 w 923"/>
                <a:gd name="T35" fmla="*/ 13464667 h 1178"/>
                <a:gd name="T36" fmla="*/ 104923056 w 923"/>
                <a:gd name="T37" fmla="*/ 6991221 h 1178"/>
                <a:gd name="T38" fmla="*/ 14213640 w 923"/>
                <a:gd name="T39" fmla="*/ 6991221 h 1178"/>
                <a:gd name="T40" fmla="*/ 7623552 w 923"/>
                <a:gd name="T41" fmla="*/ 13464667 h 1178"/>
                <a:gd name="T42" fmla="*/ 7623552 w 923"/>
                <a:gd name="T43" fmla="*/ 76774255 h 1178"/>
                <a:gd name="T44" fmla="*/ 4005528 w 923"/>
                <a:gd name="T45" fmla="*/ 76385654 h 1178"/>
                <a:gd name="T46" fmla="*/ 258456 w 923"/>
                <a:gd name="T47" fmla="*/ 76774255 h 1178"/>
                <a:gd name="T48" fmla="*/ 258456 w 923"/>
                <a:gd name="T49" fmla="*/ 13852908 h 1178"/>
                <a:gd name="T50" fmla="*/ 14601504 w 923"/>
                <a:gd name="T51" fmla="*/ 0 h 1178"/>
                <a:gd name="T52" fmla="*/ 105310919 w 923"/>
                <a:gd name="T53" fmla="*/ 0 h 1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23" h="1178">
                  <a:moveTo>
                    <a:pt x="815" y="0"/>
                  </a:moveTo>
                  <a:cubicBezTo>
                    <a:pt x="874" y="0"/>
                    <a:pt x="922" y="48"/>
                    <a:pt x="917" y="104"/>
                  </a:cubicBezTo>
                  <a:lnTo>
                    <a:pt x="917" y="855"/>
                  </a:lnTo>
                  <a:cubicBezTo>
                    <a:pt x="917" y="883"/>
                    <a:pt x="911" y="903"/>
                    <a:pt x="886" y="934"/>
                  </a:cubicBezTo>
                  <a:cubicBezTo>
                    <a:pt x="869" y="954"/>
                    <a:pt x="697" y="1128"/>
                    <a:pt x="674" y="1148"/>
                  </a:cubicBezTo>
                  <a:cubicBezTo>
                    <a:pt x="652" y="1167"/>
                    <a:pt x="629" y="1177"/>
                    <a:pt x="606" y="1177"/>
                  </a:cubicBezTo>
                  <a:lnTo>
                    <a:pt x="107" y="1177"/>
                  </a:lnTo>
                  <a:cubicBezTo>
                    <a:pt x="48" y="1177"/>
                    <a:pt x="2" y="1129"/>
                    <a:pt x="0" y="1072"/>
                  </a:cubicBezTo>
                  <a:cubicBezTo>
                    <a:pt x="11" y="1075"/>
                    <a:pt x="19" y="1075"/>
                    <a:pt x="28" y="1075"/>
                  </a:cubicBezTo>
                  <a:cubicBezTo>
                    <a:pt x="39" y="1075"/>
                    <a:pt x="50" y="1072"/>
                    <a:pt x="59" y="1072"/>
                  </a:cubicBezTo>
                  <a:cubicBezTo>
                    <a:pt x="62" y="1098"/>
                    <a:pt x="84" y="1117"/>
                    <a:pt x="110" y="1117"/>
                  </a:cubicBezTo>
                  <a:lnTo>
                    <a:pt x="621" y="1117"/>
                  </a:lnTo>
                  <a:cubicBezTo>
                    <a:pt x="626" y="1115"/>
                    <a:pt x="635" y="1109"/>
                    <a:pt x="643" y="1103"/>
                  </a:cubicBezTo>
                  <a:lnTo>
                    <a:pt x="643" y="965"/>
                  </a:lnTo>
                  <a:cubicBezTo>
                    <a:pt x="643" y="920"/>
                    <a:pt x="680" y="886"/>
                    <a:pt x="722" y="886"/>
                  </a:cubicBezTo>
                  <a:lnTo>
                    <a:pt x="855" y="886"/>
                  </a:lnTo>
                  <a:cubicBezTo>
                    <a:pt x="860" y="878"/>
                    <a:pt x="866" y="869"/>
                    <a:pt x="863" y="863"/>
                  </a:cubicBezTo>
                  <a:lnTo>
                    <a:pt x="863" y="104"/>
                  </a:lnTo>
                  <a:cubicBezTo>
                    <a:pt x="863" y="76"/>
                    <a:pt x="841" y="54"/>
                    <a:pt x="812" y="54"/>
                  </a:cubicBezTo>
                  <a:lnTo>
                    <a:pt x="110" y="54"/>
                  </a:lnTo>
                  <a:cubicBezTo>
                    <a:pt x="81" y="54"/>
                    <a:pt x="59" y="76"/>
                    <a:pt x="59" y="104"/>
                  </a:cubicBezTo>
                  <a:lnTo>
                    <a:pt x="59" y="593"/>
                  </a:lnTo>
                  <a:cubicBezTo>
                    <a:pt x="50" y="590"/>
                    <a:pt x="43" y="590"/>
                    <a:pt x="31" y="590"/>
                  </a:cubicBezTo>
                  <a:cubicBezTo>
                    <a:pt x="20" y="590"/>
                    <a:pt x="11" y="593"/>
                    <a:pt x="2" y="593"/>
                  </a:cubicBezTo>
                  <a:lnTo>
                    <a:pt x="2" y="107"/>
                  </a:lnTo>
                  <a:cubicBezTo>
                    <a:pt x="2" y="48"/>
                    <a:pt x="53" y="0"/>
                    <a:pt x="113" y="0"/>
                  </a:cubicBezTo>
                  <a:lnTo>
                    <a:pt x="815" y="0"/>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pic>
        <p:nvPicPr>
          <p:cNvPr id="47" name="Picture 46" descr="cid:image005.jpg@01D2C36B.43F40BF0"/>
          <p:cNvPicPr>
            <a:picLocks noChangeAspect="1" noChangeArrowheads="1"/>
          </p:cNvPicPr>
          <p:nvPr/>
        </p:nvPicPr>
        <p:blipFill>
          <a:blip r:embed="rId4" cstate="print"/>
          <a:srcRect/>
          <a:stretch>
            <a:fillRect/>
          </a:stretch>
        </p:blipFill>
        <p:spPr bwMode="auto">
          <a:xfrm>
            <a:off x="9242400" y="3166571"/>
            <a:ext cx="2303348" cy="128239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92329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Other Actions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704899210"/>
              </p:ext>
            </p:extLst>
          </p:nvPr>
        </p:nvGraphicFramePr>
        <p:xfrm>
          <a:off x="5410200" y="1219200"/>
          <a:ext cx="5638800" cy="5266238"/>
        </p:xfrm>
        <a:graphic>
          <a:graphicData uri="http://schemas.openxmlformats.org/drawingml/2006/table">
            <a:tbl>
              <a:tblPr firstRow="1" bandRow="1">
                <a:tableStyleId>{5C22544A-7EE6-4342-B048-85BDC9FD1C3A}</a:tableStyleId>
              </a:tblPr>
              <a:tblGrid>
                <a:gridCol w="2284570">
                  <a:extLst>
                    <a:ext uri="{9D8B030D-6E8A-4147-A177-3AD203B41FA5}">
                      <a16:colId xmlns:a16="http://schemas.microsoft.com/office/drawing/2014/main" val="20000"/>
                    </a:ext>
                  </a:extLst>
                </a:gridCol>
                <a:gridCol w="3354230">
                  <a:extLst>
                    <a:ext uri="{9D8B030D-6E8A-4147-A177-3AD203B41FA5}">
                      <a16:colId xmlns:a16="http://schemas.microsoft.com/office/drawing/2014/main" val="20001"/>
                    </a:ext>
                  </a:extLst>
                </a:gridCol>
              </a:tblGrid>
              <a:tr h="228600">
                <a:tc>
                  <a:txBody>
                    <a:bodyPr/>
                    <a:lstStyle/>
                    <a:p>
                      <a:r>
                        <a:rPr lang="en-US" sz="1400" b="0" dirty="0">
                          <a:latin typeface="+mn-lt"/>
                          <a:cs typeface="Arial" pitchFamily="34" charset="0"/>
                        </a:rPr>
                        <a:t>Other</a:t>
                      </a:r>
                      <a:r>
                        <a:rPr lang="en-US" sz="1400" b="0" baseline="0" dirty="0">
                          <a:latin typeface="+mn-lt"/>
                          <a:cs typeface="Arial" pitchFamily="34" charset="0"/>
                        </a:rPr>
                        <a:t> Actions </a:t>
                      </a:r>
                      <a:endParaRPr lang="en-US" sz="1400" b="0" dirty="0">
                        <a:latin typeface="+mn-lt"/>
                        <a:cs typeface="Arial" pitchFamily="34" charset="0"/>
                      </a:endParaRPr>
                    </a:p>
                  </a:txBody>
                  <a:tcPr>
                    <a:lnL w="57150" cap="flat" cmpd="sng" algn="ctr">
                      <a:solidFill>
                        <a:schemeClr val="bg1">
                          <a:lumMod val="50000"/>
                        </a:schemeClr>
                      </a:solidFill>
                      <a:prstDash val="solid"/>
                      <a:round/>
                      <a:headEnd type="none" w="med" len="med"/>
                      <a:tailEnd type="none" w="med" len="med"/>
                    </a:lnL>
                    <a:lnT w="57150" cap="flat" cmpd="sng" algn="ctr">
                      <a:solidFill>
                        <a:schemeClr val="bg1">
                          <a:lumMod val="50000"/>
                        </a:schemeClr>
                      </a:solidFill>
                      <a:prstDash val="solid"/>
                      <a:round/>
                      <a:headEnd type="none" w="med" len="med"/>
                      <a:tailEnd type="none" w="med" len="med"/>
                    </a:lnT>
                    <a:solidFill>
                      <a:srgbClr val="00467F"/>
                    </a:solidFill>
                  </a:tcPr>
                </a:tc>
                <a:tc>
                  <a:txBody>
                    <a:bodyPr/>
                    <a:lstStyle/>
                    <a:p>
                      <a:r>
                        <a:rPr lang="en-US" sz="1400" b="0" dirty="0">
                          <a:latin typeface="+mn-lt"/>
                          <a:cs typeface="Arial" pitchFamily="34" charset="0"/>
                        </a:rPr>
                        <a:t>Description</a:t>
                      </a:r>
                    </a:p>
                  </a:txBody>
                  <a:tcPr>
                    <a:lnR w="57150" cap="flat" cmpd="sng" algn="ctr">
                      <a:solidFill>
                        <a:schemeClr val="bg1">
                          <a:lumMod val="50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solidFill>
                      <a:srgbClr val="00467F"/>
                    </a:solidFill>
                  </a:tcPr>
                </a:tc>
                <a:extLst>
                  <a:ext uri="{0D108BD9-81ED-4DB2-BD59-A6C34878D82A}">
                    <a16:rowId xmlns:a16="http://schemas.microsoft.com/office/drawing/2014/main" val="10000"/>
                  </a:ext>
                </a:extLst>
              </a:tr>
              <a:tr h="578700">
                <a:tc>
                  <a:txBody>
                    <a:bodyPr/>
                    <a:lstStyle/>
                    <a:p>
                      <a:pPr algn="l"/>
                      <a:r>
                        <a:rPr lang="en-US" sz="1400" b="0" dirty="0">
                          <a:solidFill>
                            <a:srgbClr val="00467F"/>
                          </a:solidFill>
                          <a:latin typeface="+mn-lt"/>
                          <a:cs typeface="Arial" pitchFamily="34" charset="0"/>
                        </a:rPr>
                        <a:t>Lock/UnLock</a:t>
                      </a: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67F"/>
                          </a:solidFill>
                          <a:latin typeface="+mn-lt"/>
                        </a:rPr>
                        <a:t>Lock the document to take ownership.  Once the document is locked, the Unlock link will display.</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1"/>
                  </a:ext>
                </a:extLst>
              </a:tr>
              <a:tr h="324239">
                <a:tc>
                  <a:txBody>
                    <a:bodyPr/>
                    <a:lstStyle/>
                    <a:p>
                      <a:pPr algn="l"/>
                      <a:r>
                        <a:rPr lang="en-US" sz="1400" b="0" dirty="0">
                          <a:solidFill>
                            <a:srgbClr val="00467F"/>
                          </a:solidFill>
                          <a:latin typeface="+mn-lt"/>
                          <a:cs typeface="Arial" pitchFamily="34" charset="0"/>
                        </a:rPr>
                        <a:t>Remarks</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Review or add remarks to authorization.</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02"/>
                  </a:ext>
                </a:extLst>
              </a:tr>
              <a:tr h="413356">
                <a:tc>
                  <a:txBody>
                    <a:bodyPr/>
                    <a:lstStyle/>
                    <a:p>
                      <a:pPr algn="l"/>
                      <a:r>
                        <a:rPr lang="en-US" sz="1400" b="0" dirty="0">
                          <a:solidFill>
                            <a:srgbClr val="00467F"/>
                          </a:solidFill>
                          <a:latin typeface="+mn-lt"/>
                          <a:cs typeface="Arial" pitchFamily="34" charset="0"/>
                        </a:rPr>
                        <a:t>Attachments</a:t>
                      </a: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or add receipts or other documents to the trip.</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3"/>
                  </a:ext>
                </a:extLst>
              </a:tr>
              <a:tr h="324239">
                <a:tc>
                  <a:txBody>
                    <a:bodyPr/>
                    <a:lstStyle/>
                    <a:p>
                      <a:pPr algn="l"/>
                      <a:r>
                        <a:rPr lang="en-US" sz="1400" b="0" dirty="0">
                          <a:solidFill>
                            <a:srgbClr val="00467F"/>
                          </a:solidFill>
                          <a:latin typeface="+mn-lt"/>
                          <a:cs typeface="Arial" pitchFamily="34" charset="0"/>
                        </a:rPr>
                        <a:t>Printable Authorization</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67F"/>
                          </a:solidFill>
                          <a:latin typeface="+mn-lt"/>
                        </a:rPr>
                        <a:t>View or print the authorization.</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04"/>
                  </a:ext>
                </a:extLst>
              </a:tr>
              <a:tr h="438750">
                <a:tc>
                  <a:txBody>
                    <a:bodyPr/>
                    <a:lstStyle/>
                    <a:p>
                      <a:pPr lvl="0" algn="l"/>
                      <a:r>
                        <a:rPr lang="en-US" sz="1400" b="0" dirty="0">
                          <a:solidFill>
                            <a:srgbClr val="00467F"/>
                          </a:solidFill>
                          <a:latin typeface="+mn-lt"/>
                          <a:cs typeface="Arial" pitchFamily="34" charset="0"/>
                        </a:rPr>
                        <a:t>Compact Printable Authorization</a:t>
                      </a: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r>
                        <a:rPr lang="en-US" sz="1200" kern="1200" dirty="0">
                          <a:solidFill>
                            <a:srgbClr val="00467F"/>
                          </a:solidFill>
                          <a:effectLst/>
                          <a:latin typeface="+mn-lt"/>
                          <a:ea typeface="+mn-ea"/>
                          <a:cs typeface="+mn-cs"/>
                        </a:rPr>
                        <a:t>View or print a compact (typically, one page) version of the authorization.</a:t>
                      </a: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5"/>
                  </a:ext>
                </a:extLst>
              </a:tr>
              <a:tr h="291814">
                <a:tc>
                  <a:txBody>
                    <a:bodyPr/>
                    <a:lstStyle/>
                    <a:p>
                      <a:pPr lvl="0" algn="l"/>
                      <a:r>
                        <a:rPr lang="en-US" sz="1400" b="0" dirty="0">
                          <a:solidFill>
                            <a:srgbClr val="00467F"/>
                          </a:solidFill>
                          <a:latin typeface="+mn-lt"/>
                          <a:cs typeface="Arial" pitchFamily="34" charset="0"/>
                        </a:rPr>
                        <a:t>Daily Expense Summary</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expense/per diem by day.</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06"/>
                  </a:ext>
                </a:extLst>
              </a:tr>
              <a:tr h="438750">
                <a:tc>
                  <a:txBody>
                    <a:bodyPr/>
                    <a:lstStyle/>
                    <a:p>
                      <a:pPr lvl="0" algn="l"/>
                      <a:r>
                        <a:rPr lang="en-US" sz="1400" b="0" dirty="0">
                          <a:solidFill>
                            <a:srgbClr val="00467F"/>
                          </a:solidFill>
                          <a:latin typeface="+mn-lt"/>
                          <a:cs typeface="Arial" pitchFamily="34" charset="0"/>
                        </a:rPr>
                        <a:t>Itinerary</a:t>
                      </a: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67F"/>
                          </a:solidFill>
                          <a:latin typeface="+mn-lt"/>
                        </a:rPr>
                        <a:t>View reservation details, including ticket data (if available). </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7"/>
                  </a:ext>
                </a:extLst>
              </a:tr>
              <a:tr h="413356">
                <a:tc>
                  <a:txBody>
                    <a:bodyPr/>
                    <a:lstStyle/>
                    <a:p>
                      <a:pPr lvl="0" algn="l"/>
                      <a:r>
                        <a:rPr lang="en-US" sz="1400" b="0" dirty="0">
                          <a:solidFill>
                            <a:srgbClr val="00467F"/>
                          </a:solidFill>
                          <a:latin typeface="+mn-lt"/>
                          <a:cs typeface="Arial" pitchFamily="34" charset="0"/>
                        </a:rPr>
                        <a:t>Trip History</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history for an authorization and a voucher.</a:t>
                      </a:r>
                      <a:endParaRPr lang="en-US" sz="1200" b="0" dirty="0">
                        <a:solidFill>
                          <a:srgbClr val="00467F"/>
                        </a:solidFill>
                        <a:latin typeface="+mn-lt"/>
                        <a:cs typeface="Arial" pitchFamily="34" charset="0"/>
                      </a:endParaRP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08"/>
                  </a:ext>
                </a:extLst>
              </a:tr>
              <a:tr h="413356">
                <a:tc>
                  <a:txBody>
                    <a:bodyPr/>
                    <a:lstStyle/>
                    <a:p>
                      <a:pPr lvl="0" algn="l"/>
                      <a:r>
                        <a:rPr lang="en-US" sz="1400" b="0" dirty="0">
                          <a:solidFill>
                            <a:srgbClr val="00467F"/>
                          </a:solidFill>
                          <a:latin typeface="+mn-lt"/>
                          <a:cs typeface="Arial" pitchFamily="34" charset="0"/>
                        </a:rPr>
                        <a:t>View Routing</a:t>
                      </a:r>
                      <a:r>
                        <a:rPr lang="en-US" sz="1400" b="0" baseline="0" dirty="0">
                          <a:solidFill>
                            <a:srgbClr val="00467F"/>
                          </a:solidFill>
                          <a:latin typeface="+mn-lt"/>
                          <a:cs typeface="Arial" pitchFamily="34" charset="0"/>
                        </a:rPr>
                        <a:t> Path</a:t>
                      </a:r>
                      <a:endParaRPr lang="en-US" sz="1400" b="0" dirty="0">
                        <a:solidFill>
                          <a:srgbClr val="00467F"/>
                        </a:solidFill>
                        <a:latin typeface="+mn-lt"/>
                        <a:cs typeface="Arial" pitchFamily="34" charset="0"/>
                      </a:endParaRPr>
                    </a:p>
                  </a:txBody>
                  <a:tcPr anchor="ctr">
                    <a:lnL w="57150" cap="flat" cmpd="sng" algn="ctr">
                      <a:solidFill>
                        <a:schemeClr val="bg1">
                          <a:lumMod val="50000"/>
                        </a:schemeClr>
                      </a:solidFill>
                      <a:prstDash val="solid"/>
                      <a:round/>
                      <a:headEnd type="none" w="med" len="med"/>
                      <a:tailEnd type="none" w="med" len="med"/>
                    </a:lnL>
                    <a:solidFill>
                      <a:srgbClr val="CBCF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the approval path for the document.</a:t>
                      </a:r>
                    </a:p>
                  </a:txBody>
                  <a:tcPr anchor="ctr">
                    <a:lnR w="57150" cap="flat" cmpd="sng" algn="ctr">
                      <a:solidFill>
                        <a:schemeClr val="bg1">
                          <a:lumMod val="50000"/>
                        </a:schemeClr>
                      </a:solidFill>
                      <a:prstDash val="solid"/>
                      <a:round/>
                      <a:headEnd type="none" w="med" len="med"/>
                      <a:tailEnd type="none" w="med" len="med"/>
                    </a:lnR>
                    <a:solidFill>
                      <a:srgbClr val="CBCFD8"/>
                    </a:solidFill>
                  </a:tcPr>
                </a:tc>
                <a:extLst>
                  <a:ext uri="{0D108BD9-81ED-4DB2-BD59-A6C34878D82A}">
                    <a16:rowId xmlns:a16="http://schemas.microsoft.com/office/drawing/2014/main" val="10009"/>
                  </a:ext>
                </a:extLst>
              </a:tr>
              <a:tr h="291814">
                <a:tc>
                  <a:txBody>
                    <a:bodyPr/>
                    <a:lstStyle/>
                    <a:p>
                      <a:pPr lvl="0" algn="l"/>
                      <a:r>
                        <a:rPr lang="en-US" sz="1400" b="0" dirty="0">
                          <a:solidFill>
                            <a:srgbClr val="00467F"/>
                          </a:solidFill>
                          <a:latin typeface="+mn-lt"/>
                          <a:cs typeface="Arial" pitchFamily="34" charset="0"/>
                        </a:rPr>
                        <a:t>View Routing History</a:t>
                      </a:r>
                    </a:p>
                  </a:txBody>
                  <a:tcPr anchor="ctr">
                    <a:lnL w="57150" cap="flat" cmpd="sng" algn="ctr">
                      <a:solidFill>
                        <a:schemeClr val="bg1">
                          <a:lumMod val="50000"/>
                        </a:schemeClr>
                      </a:solidFill>
                      <a:prstDash val="solid"/>
                      <a:round/>
                      <a:headEnd type="none" w="med" len="med"/>
                      <a:tailEnd type="none" w="med" len="med"/>
                    </a:lnL>
                    <a:solidFill>
                      <a:srgbClr val="E7E9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00467F"/>
                          </a:solidFill>
                          <a:latin typeface="+mn-lt"/>
                        </a:rPr>
                        <a:t>View the audit trail of routing events.</a:t>
                      </a:r>
                    </a:p>
                  </a:txBody>
                  <a:tcPr anchor="ctr">
                    <a:lnR w="57150" cap="flat" cmpd="sng" algn="ctr">
                      <a:solidFill>
                        <a:schemeClr val="bg1">
                          <a:lumMod val="50000"/>
                        </a:schemeClr>
                      </a:solidFill>
                      <a:prstDash val="solid"/>
                      <a:round/>
                      <a:headEnd type="none" w="med" len="med"/>
                      <a:tailEnd type="none" w="med" len="med"/>
                    </a:lnR>
                    <a:solidFill>
                      <a:srgbClr val="E7E9EC"/>
                    </a:solidFill>
                  </a:tcPr>
                </a:tc>
                <a:extLst>
                  <a:ext uri="{0D108BD9-81ED-4DB2-BD59-A6C34878D82A}">
                    <a16:rowId xmlns:a16="http://schemas.microsoft.com/office/drawing/2014/main" val="10010"/>
                  </a:ext>
                </a:extLst>
              </a:tr>
              <a:tr h="760164">
                <a:tc>
                  <a:txBody>
                    <a:bodyPr/>
                    <a:lstStyle/>
                    <a:p>
                      <a:pPr lvl="0" algn="l"/>
                      <a:r>
                        <a:rPr lang="en-US" sz="1400" b="0" dirty="0">
                          <a:solidFill>
                            <a:srgbClr val="00467F"/>
                          </a:solidFill>
                          <a:latin typeface="+mn-lt"/>
                          <a:cs typeface="Arial" pitchFamily="34" charset="0"/>
                        </a:rPr>
                        <a:t>Comparative Airfare</a:t>
                      </a:r>
                    </a:p>
                  </a:txBody>
                  <a:tcPr anchor="ctr">
                    <a:lnL w="57150" cap="flat" cmpd="sng" algn="ctr">
                      <a:solidFill>
                        <a:schemeClr val="bg1">
                          <a:lumMod val="50000"/>
                        </a:schemeClr>
                      </a:solidFill>
                      <a:prstDash val="solid"/>
                      <a:round/>
                      <a:headEnd type="none" w="med" len="med"/>
                      <a:tailEnd type="none" w="med" len="med"/>
                    </a:lnL>
                    <a:lnB w="57150" cap="flat" cmpd="sng" algn="ctr">
                      <a:solidFill>
                        <a:schemeClr val="bg1">
                          <a:lumMod val="50000"/>
                        </a:schemeClr>
                      </a:solidFill>
                      <a:prstDash val="solid"/>
                      <a:round/>
                      <a:headEnd type="none" w="med" len="med"/>
                      <a:tailEnd type="none" w="med" len="med"/>
                    </a:lnB>
                    <a:solidFill>
                      <a:srgbClr val="CBCF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67F"/>
                          </a:solidFill>
                          <a:latin typeface="+mn-lt"/>
                        </a:rPr>
                        <a:t>View estimated coach airfare for a trip that uses a mode of transportation other than commercial or government plane. </a:t>
                      </a:r>
                      <a:endParaRPr lang="en-US" sz="1200" b="0" kern="0" dirty="0">
                        <a:solidFill>
                          <a:srgbClr val="00467F"/>
                        </a:solidFill>
                        <a:latin typeface="+mn-lt"/>
                      </a:endParaRPr>
                    </a:p>
                  </a:txBody>
                  <a:tcPr anchor="ctr">
                    <a:lnR w="57150" cap="flat" cmpd="sng" algn="ctr">
                      <a:solidFill>
                        <a:schemeClr val="bg1">
                          <a:lumMod val="50000"/>
                        </a:schemeClr>
                      </a:solidFill>
                      <a:prstDash val="solid"/>
                      <a:round/>
                      <a:headEnd type="none" w="med" len="med"/>
                      <a:tailEnd type="none" w="med" len="med"/>
                    </a:lnR>
                    <a:lnB w="57150" cap="flat" cmpd="sng" algn="ctr">
                      <a:solidFill>
                        <a:schemeClr val="bg1">
                          <a:lumMod val="50000"/>
                        </a:schemeClr>
                      </a:solidFill>
                      <a:prstDash val="solid"/>
                      <a:round/>
                      <a:headEnd type="none" w="med" len="med"/>
                      <a:tailEnd type="none" w="med" len="med"/>
                    </a:lnB>
                    <a:solidFill>
                      <a:srgbClr val="CBCFD8"/>
                    </a:solidFill>
                  </a:tcPr>
                </a:tc>
                <a:extLst>
                  <a:ext uri="{0D108BD9-81ED-4DB2-BD59-A6C34878D82A}">
                    <a16:rowId xmlns:a16="http://schemas.microsoft.com/office/drawing/2014/main" val="10011"/>
                  </a:ext>
                </a:extLst>
              </a:tr>
            </a:tbl>
          </a:graphicData>
        </a:graphic>
      </p:graphicFrame>
      <p:sp>
        <p:nvSpPr>
          <p:cNvPr id="4" name="TextBox 3"/>
          <p:cNvSpPr txBox="1"/>
          <p:nvPr/>
        </p:nvSpPr>
        <p:spPr>
          <a:xfrm>
            <a:off x="609600" y="2209800"/>
            <a:ext cx="3657600" cy="2981658"/>
          </a:xfrm>
          <a:prstGeom prst="rect">
            <a:avLst/>
          </a:prstGeom>
          <a:noFill/>
        </p:spPr>
        <p:txBody>
          <a:bodyPr wrap="square" lIns="0" tIns="0" rIns="0" bIns="0" rtlCol="0" anchor="ctr">
            <a:noAutofit/>
          </a:bodyPr>
          <a:lstStyle/>
          <a:p>
            <a:r>
              <a:rPr lang="en-US" sz="2000" b="1" dirty="0"/>
              <a:t>The Other Actions section contains links to actions you may want to perform while approving an authorization.  </a:t>
            </a:r>
          </a:p>
          <a:p>
            <a:endParaRPr lang="en-US" sz="2000" b="1" dirty="0"/>
          </a:p>
          <a:p>
            <a:r>
              <a:rPr lang="en-US" sz="2000" b="1" dirty="0"/>
              <a:t>It is located in the left navigation pane of the authorization.</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535293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Approve and Confirm</a:t>
            </a:r>
          </a:p>
        </p:txBody>
      </p:sp>
      <p:sp>
        <p:nvSpPr>
          <p:cNvPr id="9" name="Footer Placeholder 8"/>
          <p:cNvSpPr>
            <a:spLocks noGrp="1"/>
          </p:cNvSpPr>
          <p:nvPr>
            <p:ph type="ftr" sz="quarter" idx="11"/>
          </p:nvPr>
        </p:nvSpPr>
        <p:spPr/>
        <p:txBody>
          <a:bodyPr/>
          <a:lstStyle/>
          <a:p>
            <a:r>
              <a:rPr lang="en-US" dirty="0"/>
              <a:t>© 2022 CW Government Travel, Inc.                                                     </a:t>
            </a:r>
          </a:p>
        </p:txBody>
      </p:sp>
      <p:pic>
        <p:nvPicPr>
          <p:cNvPr id="3" name="Content Placeholder 2"/>
          <p:cNvPicPr>
            <a:picLocks noGrp="1" noChangeAspect="1"/>
          </p:cNvPicPr>
          <p:nvPr>
            <p:ph sz="quarter" idx="13"/>
          </p:nvPr>
        </p:nvPicPr>
        <p:blipFill>
          <a:blip r:embed="rId4"/>
          <a:stretch>
            <a:fillRect/>
          </a:stretch>
        </p:blipFill>
        <p:spPr>
          <a:xfrm>
            <a:off x="3380127" y="1852056"/>
            <a:ext cx="5428571" cy="38000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5513516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Returning Authorization for Revisions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10" name="Picture 9"/>
          <p:cNvPicPr>
            <a:picLocks noChangeAspect="1"/>
          </p:cNvPicPr>
          <p:nvPr/>
        </p:nvPicPr>
        <p:blipFill>
          <a:blip r:embed="rId4"/>
          <a:stretch>
            <a:fillRect/>
          </a:stretch>
        </p:blipFill>
        <p:spPr>
          <a:xfrm>
            <a:off x="1828800" y="1436970"/>
            <a:ext cx="8458200" cy="4603755"/>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5911272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Approval</a:t>
            </a:r>
            <a:br>
              <a:rPr lang="en-US" dirty="0"/>
            </a:br>
            <a:r>
              <a:rPr lang="en-US" sz="2400" dirty="0">
                <a:solidFill>
                  <a:srgbClr val="7F7F7F"/>
                </a:solidFill>
              </a:rPr>
              <a:t>Complete</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4" name="Picture 3"/>
          <p:cNvPicPr>
            <a:picLocks noChangeAspect="1"/>
          </p:cNvPicPr>
          <p:nvPr/>
        </p:nvPicPr>
        <p:blipFill>
          <a:blip r:embed="rId4"/>
          <a:stretch>
            <a:fillRect/>
          </a:stretch>
        </p:blipFill>
        <p:spPr>
          <a:xfrm>
            <a:off x="331789" y="2195461"/>
            <a:ext cx="11528422" cy="2833739"/>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9125812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900" dirty="0"/>
              <a:t>Funds Validation Successful</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0" name="Slide Number Placeholder 9"/>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2" name="Rectangle 11"/>
          <p:cNvSpPr/>
          <p:nvPr/>
        </p:nvSpPr>
        <p:spPr>
          <a:xfrm>
            <a:off x="533400" y="1524000"/>
            <a:ext cx="4038600" cy="4016484"/>
          </a:xfrm>
          <a:prstGeom prst="rect">
            <a:avLst/>
          </a:prstGeom>
        </p:spPr>
        <p:txBody>
          <a:bodyPr wrap="square">
            <a:spAutoFit/>
          </a:bodyPr>
          <a:lstStyle/>
          <a:p>
            <a:r>
              <a:rPr lang="en-US" sz="1700" b="1" dirty="0">
                <a:latin typeface="Arial" panose="020B0604020202020204" pitchFamily="34" charset="0"/>
                <a:cs typeface="Arial" panose="020B0604020202020204" pitchFamily="34" charset="0"/>
              </a:rPr>
              <a:t>When the Approver clicks to approve the authorization, the funds check takes place.   If funds are available, the trip is approved and removed from the pending approval queue. </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No message is displayed in the approval confirmation window when funds are available.</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A message is added to the trip history indicating the funds check was successful.</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 </a:t>
            </a:r>
            <a:endParaRPr lang="en-US" sz="1700" b="1" dirty="0"/>
          </a:p>
        </p:txBody>
      </p:sp>
      <p:pic>
        <p:nvPicPr>
          <p:cNvPr id="9" name="Picture 8"/>
          <p:cNvPicPr/>
          <p:nvPr/>
        </p:nvPicPr>
        <p:blipFill>
          <a:blip r:embed="rId4"/>
          <a:stretch>
            <a:fillRect/>
          </a:stretch>
        </p:blipFill>
        <p:spPr>
          <a:xfrm>
            <a:off x="5310393" y="3613035"/>
            <a:ext cx="6377432" cy="2671199"/>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quarter" idx="13"/>
          </p:nvPr>
        </p:nvPicPr>
        <p:blipFill>
          <a:blip r:embed="rId5"/>
          <a:stretch>
            <a:fillRect/>
          </a:stretch>
        </p:blipFill>
        <p:spPr>
          <a:xfrm>
            <a:off x="5066896" y="1128187"/>
            <a:ext cx="3391303" cy="23008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09735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900" dirty="0"/>
              <a:t>Funds Validation Failed</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0" name="Slide Number Placeholder 9"/>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Content Placeholder 10"/>
          <p:cNvPicPr>
            <a:picLocks noGrp="1"/>
          </p:cNvPicPr>
          <p:nvPr>
            <p:ph sz="quarter" idx="13"/>
          </p:nvPr>
        </p:nvPicPr>
        <p:blipFill>
          <a:blip r:embed="rId4"/>
          <a:stretch>
            <a:fillRect/>
          </a:stretch>
        </p:blipFill>
        <p:spPr>
          <a:xfrm>
            <a:off x="5638800" y="1905000"/>
            <a:ext cx="5420481" cy="3277057"/>
          </a:xfrm>
          <a:prstGeom prst="rect">
            <a:avLst/>
          </a:prstGeom>
        </p:spPr>
      </p:pic>
      <p:sp>
        <p:nvSpPr>
          <p:cNvPr id="12" name="Rectangle 11"/>
          <p:cNvSpPr/>
          <p:nvPr/>
        </p:nvSpPr>
        <p:spPr>
          <a:xfrm>
            <a:off x="533400" y="1666091"/>
            <a:ext cx="4038600" cy="3754874"/>
          </a:xfrm>
          <a:prstGeom prst="rect">
            <a:avLst/>
          </a:prstGeom>
        </p:spPr>
        <p:txBody>
          <a:bodyPr wrap="square">
            <a:spAutoFit/>
          </a:bodyPr>
          <a:lstStyle/>
          <a:p>
            <a:r>
              <a:rPr lang="en-US" sz="1700" b="1" dirty="0">
                <a:latin typeface="Arial" panose="020B0604020202020204" pitchFamily="34" charset="0"/>
                <a:cs typeface="Arial" panose="020B0604020202020204" pitchFamily="34" charset="0"/>
              </a:rPr>
              <a:t>When the Approver clicks to approve the authorization, the funds check takes place.   </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If funding isn’t available, a warning message displays.  The POET must be corrected before proceeding.    Not correcting the POET will cause the Final Approver to receive a hard stop and they will be unable to move forward with approval.</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Click Cancel and return to the Account step to select another POET.</a:t>
            </a:r>
            <a:endParaRPr lang="en-US" sz="1700" b="1" dirty="0"/>
          </a:p>
        </p:txBody>
      </p:sp>
    </p:spTree>
    <p:custDataLst>
      <p:tags r:id="rId1"/>
    </p:custDataLst>
    <p:extLst>
      <p:ext uri="{BB962C8B-B14F-4D97-AF65-F5344CB8AC3E}">
        <p14:creationId xmlns:p14="http://schemas.microsoft.com/office/powerpoint/2010/main" val="3194398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Funds Validation Failed continued</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9" name="Content Placeholder 8"/>
          <p:cNvSpPr>
            <a:spLocks noGrp="1"/>
          </p:cNvSpPr>
          <p:nvPr>
            <p:ph sz="quarter" idx="13"/>
          </p:nvPr>
        </p:nvSpPr>
        <p:spPr/>
        <p:txBody>
          <a:bodyPr/>
          <a:lstStyle/>
          <a:p>
            <a:pPr marL="0" indent="0">
              <a:buNone/>
            </a:pPr>
            <a:r>
              <a:rPr lang="en-US" sz="1800" b="1" dirty="0"/>
              <a:t>The Funds Validation warning message displays at the top of the Summary page and also in the Trip History.</a:t>
            </a:r>
          </a:p>
          <a:p>
            <a:pPr marL="0" indent="0">
              <a:buNone/>
            </a:pPr>
            <a:endParaRPr lang="en-US" dirty="0"/>
          </a:p>
          <a:p>
            <a:pPr marL="0" indent="0">
              <a:buNone/>
            </a:pPr>
            <a:r>
              <a:rPr lang="en-US" dirty="0"/>
              <a:t> </a:t>
            </a:r>
          </a:p>
        </p:txBody>
      </p:sp>
      <p:sp>
        <p:nvSpPr>
          <p:cNvPr id="10" name="Slide Number Placeholder 9"/>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p:nvPr/>
        </p:nvPicPr>
        <p:blipFill>
          <a:blip r:embed="rId3"/>
          <a:stretch>
            <a:fillRect/>
          </a:stretch>
        </p:blipFill>
        <p:spPr>
          <a:xfrm>
            <a:off x="685800" y="2209800"/>
            <a:ext cx="5943600" cy="1409752"/>
          </a:xfrm>
          <a:prstGeom prst="rect">
            <a:avLst/>
          </a:prstGeom>
          <a:ln>
            <a:noFill/>
          </a:ln>
          <a:effectLst>
            <a:outerShdw blurRad="292100" dist="139700" dir="2700000" algn="tl" rotWithShape="0">
              <a:srgbClr val="333333">
                <a:alpha val="65000"/>
              </a:srgbClr>
            </a:outerShdw>
          </a:effectLst>
        </p:spPr>
      </p:pic>
      <p:pic>
        <p:nvPicPr>
          <p:cNvPr id="7" name="Picture 6"/>
          <p:cNvPicPr/>
          <p:nvPr/>
        </p:nvPicPr>
        <p:blipFill>
          <a:blip r:embed="rId4"/>
          <a:stretch>
            <a:fillRect/>
          </a:stretch>
        </p:blipFill>
        <p:spPr>
          <a:xfrm>
            <a:off x="4724400" y="3754441"/>
            <a:ext cx="6629400" cy="256118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626751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900" dirty="0"/>
              <a:t>Funds Validation Failed</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0" name="Slide Number Placeholder 9"/>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2" name="Rectangle 11"/>
          <p:cNvSpPr/>
          <p:nvPr/>
        </p:nvSpPr>
        <p:spPr>
          <a:xfrm>
            <a:off x="609599" y="1353032"/>
            <a:ext cx="11164967" cy="1923604"/>
          </a:xfrm>
          <a:prstGeom prst="rect">
            <a:avLst/>
          </a:prstGeom>
        </p:spPr>
        <p:txBody>
          <a:bodyPr wrap="square">
            <a:spAutoFit/>
          </a:bodyPr>
          <a:lstStyle/>
          <a:p>
            <a:r>
              <a:rPr lang="en-US" sz="1700" b="1" dirty="0">
                <a:latin typeface="Arial" panose="020B0604020202020204" pitchFamily="34" charset="0"/>
                <a:cs typeface="Arial" panose="020B0604020202020204" pitchFamily="34" charset="0"/>
              </a:rPr>
              <a:t>When more then one POET line is entered to fund the trip, the Funds Validation warning message will indicate only the POET lines where the funds check failed.  </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When the funds check fails on multiple POET lines, the message will display that information.</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 </a:t>
            </a:r>
          </a:p>
        </p:txBody>
      </p:sp>
      <p:pic>
        <p:nvPicPr>
          <p:cNvPr id="9" name="Content Placeholder 8"/>
          <p:cNvPicPr>
            <a:picLocks noGrp="1"/>
          </p:cNvPicPr>
          <p:nvPr>
            <p:ph sz="quarter" idx="13"/>
          </p:nvPr>
        </p:nvPicPr>
        <p:blipFill>
          <a:blip r:embed="rId3"/>
          <a:stretch>
            <a:fillRect/>
          </a:stretch>
        </p:blipFill>
        <p:spPr>
          <a:xfrm>
            <a:off x="2819400" y="2590800"/>
            <a:ext cx="7467600" cy="363003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6238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Amended Authorizations </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7" name="Content Placeholder 2"/>
          <p:cNvSpPr txBox="1">
            <a:spLocks/>
          </p:cNvSpPr>
          <p:nvPr/>
        </p:nvSpPr>
        <p:spPr>
          <a:xfrm>
            <a:off x="499993" y="1524000"/>
            <a:ext cx="3142643" cy="4191000"/>
          </a:xfrm>
          <a:prstGeom prst="rect">
            <a:avLst/>
          </a:prstGeom>
        </p:spPr>
        <p:txBody>
          <a:bodyPr vert="horz" lIns="91440" tIns="45720" rIns="91440" bIns="45720" rtlCol="0">
            <a:normAutofit/>
          </a:bodyPr>
          <a:lstStyle/>
          <a:p>
            <a:endParaRPr lang="en-US" dirty="0"/>
          </a:p>
        </p:txBody>
      </p:sp>
      <p:pic>
        <p:nvPicPr>
          <p:cNvPr id="4" name="Picture 3"/>
          <p:cNvPicPr>
            <a:picLocks noChangeAspect="1"/>
          </p:cNvPicPr>
          <p:nvPr/>
        </p:nvPicPr>
        <p:blipFill>
          <a:blip r:embed="rId4"/>
          <a:stretch>
            <a:fillRect/>
          </a:stretch>
        </p:blipFill>
        <p:spPr>
          <a:xfrm>
            <a:off x="4105765" y="1328151"/>
            <a:ext cx="7580267" cy="485092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34558" y="1352958"/>
            <a:ext cx="3308078" cy="4801314"/>
          </a:xfrm>
          <a:prstGeom prst="rect">
            <a:avLst/>
          </a:prstGeom>
        </p:spPr>
        <p:txBody>
          <a:bodyPr wrap="square" anchor="ctr">
            <a:spAutoFit/>
          </a:bodyPr>
          <a:lstStyle/>
          <a:p>
            <a:r>
              <a:rPr lang="en-US" dirty="0"/>
              <a:t>If you are reviewing an amended authorization, however, you may want to compare the amended document with the original document. </a:t>
            </a:r>
          </a:p>
          <a:p>
            <a:endParaRPr lang="en-US" dirty="0"/>
          </a:p>
          <a:p>
            <a:r>
              <a:rPr lang="en-US" dirty="0"/>
              <a:t>Click the </a:t>
            </a:r>
            <a:r>
              <a:rPr lang="en-US" b="1" dirty="0"/>
              <a:t>View Amendment Changes </a:t>
            </a:r>
            <a:r>
              <a:rPr lang="en-US" dirty="0"/>
              <a:t>link in the Other Actions section to display the Amendment Changes Summary window, which allows you to review the differences between the current amendment and the original authorization/most recent amendment.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30679364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E89BA32-4C66-49A4-B571-D92D65C705C7}"/>
              </a:ext>
            </a:extLst>
          </p:cNvPr>
          <p:cNvSpPr>
            <a:spLocks noGrp="1"/>
          </p:cNvSpPr>
          <p:nvPr>
            <p:ph type="title"/>
          </p:nvPr>
        </p:nvSpPr>
        <p:spPr/>
        <p:txBody>
          <a:bodyPr/>
          <a:lstStyle/>
          <a:p>
            <a:r>
              <a:rPr lang="en-US" dirty="0"/>
              <a:t>Comparative Trips</a:t>
            </a:r>
          </a:p>
        </p:txBody>
      </p:sp>
      <p:sp>
        <p:nvSpPr>
          <p:cNvPr id="3" name="Footer Placeholder 2">
            <a:extLst>
              <a:ext uri="{FF2B5EF4-FFF2-40B4-BE49-F238E27FC236}">
                <a16:creationId xmlns:a16="http://schemas.microsoft.com/office/drawing/2014/main" id="{66FFC5B2-3C07-486A-BB92-BB445B3B96B0}"/>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 2022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F0FD252C-51CF-4BED-AF3B-77DB1C24F5D6}"/>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68</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Content Placeholder 9">
            <a:extLst>
              <a:ext uri="{FF2B5EF4-FFF2-40B4-BE49-F238E27FC236}">
                <a16:creationId xmlns:a16="http://schemas.microsoft.com/office/drawing/2014/main" id="{EEB5DAD8-171D-41A0-885E-A3E3A21C16F7}"/>
              </a:ext>
            </a:extLst>
          </p:cNvPr>
          <p:cNvSpPr>
            <a:spLocks noGrp="1"/>
          </p:cNvSpPr>
          <p:nvPr>
            <p:ph sz="quarter" idx="13"/>
          </p:nvPr>
        </p:nvSpPr>
        <p:spPr/>
        <p:txBody>
          <a:bodyPr/>
          <a:lstStyle/>
          <a:p>
            <a:r>
              <a:rPr lang="en-US" b="0" i="0" dirty="0">
                <a:solidFill>
                  <a:srgbClr val="000000"/>
                </a:solidFill>
                <a:effectLst/>
                <a:latin typeface="Arial" panose="020B0604020202020204" pitchFamily="34" charset="0"/>
              </a:rPr>
              <a:t>A comparative trip is an alternate travel scenario that is used for comparison purposes during the authorization creation and approval process.  </a:t>
            </a:r>
          </a:p>
          <a:p>
            <a:r>
              <a:rPr lang="en-US" dirty="0">
                <a:solidFill>
                  <a:srgbClr val="000000"/>
                </a:solidFill>
                <a:latin typeface="Arial" panose="020B0604020202020204" pitchFamily="34" charset="0"/>
              </a:rPr>
              <a:t>Travelers</a:t>
            </a:r>
            <a:r>
              <a:rPr lang="en-US" b="0" i="0" dirty="0">
                <a:solidFill>
                  <a:srgbClr val="000000"/>
                </a:solidFill>
                <a:effectLst/>
                <a:latin typeface="Arial" panose="020B0604020202020204" pitchFamily="34" charset="0"/>
              </a:rPr>
              <a:t> should add a comparative trip when they have set up your authorization to do something different than what they are typically authorized to do.  </a:t>
            </a:r>
          </a:p>
          <a:p>
            <a:r>
              <a:rPr lang="en-US" dirty="0">
                <a:solidFill>
                  <a:srgbClr val="000000"/>
                </a:solidFill>
                <a:latin typeface="Arial" panose="020B0604020202020204" pitchFamily="34" charset="0"/>
              </a:rPr>
              <a:t>Examples include:</a:t>
            </a:r>
          </a:p>
          <a:p>
            <a:pPr lvl="2"/>
            <a:r>
              <a:rPr lang="en-US" b="0" i="0" dirty="0">
                <a:solidFill>
                  <a:srgbClr val="000000"/>
                </a:solidFill>
                <a:effectLst/>
                <a:latin typeface="Arial" panose="020B0604020202020204" pitchFamily="34" charset="0"/>
              </a:rPr>
              <a:t>Driving vs Flying</a:t>
            </a:r>
          </a:p>
          <a:p>
            <a:pPr lvl="2"/>
            <a:r>
              <a:rPr lang="en-US" dirty="0">
                <a:solidFill>
                  <a:srgbClr val="000000"/>
                </a:solidFill>
                <a:latin typeface="Arial" panose="020B0604020202020204" pitchFamily="34" charset="0"/>
              </a:rPr>
              <a:t>Departing out of a different city than your homesite</a:t>
            </a:r>
          </a:p>
          <a:p>
            <a:pPr lvl="2"/>
            <a:r>
              <a:rPr lang="en-US" b="0" i="0" dirty="0">
                <a:solidFill>
                  <a:srgbClr val="000000"/>
                </a:solidFill>
                <a:effectLst/>
                <a:latin typeface="Arial" panose="020B0604020202020204" pitchFamily="34" charset="0"/>
              </a:rPr>
              <a:t>Flying into a different </a:t>
            </a:r>
            <a:r>
              <a:rPr lang="en-US" dirty="0">
                <a:solidFill>
                  <a:srgbClr val="000000"/>
                </a:solidFill>
                <a:latin typeface="Arial" panose="020B0604020202020204" pitchFamily="34" charset="0"/>
              </a:rPr>
              <a:t>city</a:t>
            </a:r>
          </a:p>
          <a:p>
            <a:pPr lvl="2"/>
            <a:r>
              <a:rPr lang="en-US" b="0" i="0" dirty="0">
                <a:solidFill>
                  <a:srgbClr val="000000"/>
                </a:solidFill>
                <a:effectLst/>
                <a:latin typeface="Arial" panose="020B0604020202020204" pitchFamily="34" charset="0"/>
              </a:rPr>
              <a:t>Other reasons determined by your unit, office or agency that require a cost comparison</a:t>
            </a:r>
          </a:p>
          <a:p>
            <a:r>
              <a:rPr lang="en-US" dirty="0">
                <a:solidFill>
                  <a:srgbClr val="000000"/>
                </a:solidFill>
                <a:latin typeface="Arial" panose="020B0604020202020204" pitchFamily="34" charset="0"/>
              </a:rPr>
              <a:t>The primary authorization should be set up for the travel the traveler intends to do.</a:t>
            </a:r>
          </a:p>
          <a:p>
            <a:r>
              <a:rPr lang="en-US" b="0" i="0" dirty="0">
                <a:solidFill>
                  <a:srgbClr val="000000"/>
                </a:solidFill>
                <a:effectLst/>
                <a:latin typeface="Arial" panose="020B0604020202020204" pitchFamily="34" charset="0"/>
              </a:rPr>
              <a:t>A traveler can add a comparative trip to the authorization after completing </a:t>
            </a:r>
            <a:r>
              <a:rPr lang="en-US" b="0" i="1" dirty="0">
                <a:solidFill>
                  <a:srgbClr val="000000"/>
                </a:solidFill>
                <a:effectLst/>
                <a:latin typeface="Arial" panose="020B0604020202020204" pitchFamily="34" charset="0"/>
              </a:rPr>
              <a:t>all steps</a:t>
            </a:r>
            <a:r>
              <a:rPr lang="en-US" b="0" i="0" dirty="0">
                <a:solidFill>
                  <a:srgbClr val="000000"/>
                </a:solidFill>
                <a:effectLst/>
                <a:latin typeface="Arial" panose="020B0604020202020204" pitchFamily="34" charset="0"/>
              </a:rPr>
              <a:t> in the authorization workflow and before it is submitted for approval.   This will allow the traveler to calculate the cost of what is allowed, and then if needed adjust the primary authorization expenses to what they will be allowed to enter reimbursement for.</a:t>
            </a:r>
            <a:endParaRPr lang="en-US" dirty="0"/>
          </a:p>
        </p:txBody>
      </p:sp>
    </p:spTree>
    <p:custDataLst>
      <p:tags r:id="rId1"/>
    </p:custDataLst>
    <p:extLst>
      <p:ext uri="{BB962C8B-B14F-4D97-AF65-F5344CB8AC3E}">
        <p14:creationId xmlns:p14="http://schemas.microsoft.com/office/powerpoint/2010/main" val="64198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Getting Started</a:t>
            </a:r>
            <a:br>
              <a:rPr lang="en-US" sz="7200" dirty="0"/>
            </a:br>
            <a:br>
              <a:rPr lang="en-US" sz="6600" dirty="0"/>
            </a:br>
            <a:r>
              <a:rPr lang="en-US" sz="6600" dirty="0"/>
              <a:t>First Log On, Profile, and Navigation</a:t>
            </a:r>
          </a:p>
        </p:txBody>
      </p:sp>
      <p:sp>
        <p:nvSpPr>
          <p:cNvPr id="12" name="Footer Placeholder 11"/>
          <p:cNvSpPr>
            <a:spLocks noGrp="1"/>
          </p:cNvSpPr>
          <p:nvPr>
            <p:ph type="ftr" sz="quarter" idx="11"/>
          </p:nvPr>
        </p:nvSpPr>
        <p:spPr/>
        <p:txBody>
          <a:bodyPr/>
          <a:lstStyle/>
          <a:p>
            <a:r>
              <a:rPr lang="en-US" dirty="0">
                <a:solidFill>
                  <a:schemeClr val="bg1"/>
                </a:solidFill>
              </a:rPr>
              <a:t>© 2022 CW Government Travel, Inc.                                                     </a:t>
            </a:r>
            <a:endParaRPr lang="en-GB" dirty="0">
              <a:solidFill>
                <a:schemeClr val="bg1"/>
              </a:solidFill>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25079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4 </a:t>
            </a:r>
          </a:p>
        </p:txBody>
      </p:sp>
      <p:sp>
        <p:nvSpPr>
          <p:cNvPr id="7" name="Footer Placeholder 6"/>
          <p:cNvSpPr>
            <a:spLocks noGrp="1"/>
          </p:cNvSpPr>
          <p:nvPr>
            <p:ph type="ftr" sz="quarter" idx="11"/>
          </p:nvPr>
        </p:nvSpPr>
        <p:spPr/>
        <p:txBody>
          <a:bodyPr/>
          <a:lstStyle/>
          <a:p>
            <a:r>
              <a:rPr lang="en-US"/>
              <a:t>© 2022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69</a:t>
            </a:fld>
            <a:endParaRPr lang="en-GB" dirty="0"/>
          </a:p>
        </p:txBody>
      </p:sp>
      <p:sp>
        <p:nvSpPr>
          <p:cNvPr id="10" name="Content Placeholder 6"/>
          <p:cNvSpPr>
            <a:spLocks noGrp="1"/>
          </p:cNvSpPr>
          <p:nvPr>
            <p:ph sz="quarter" idx="13"/>
          </p:nvPr>
        </p:nvSpPr>
        <p:spPr>
          <a:xfrm>
            <a:off x="499994" y="1460810"/>
            <a:ext cx="11188769" cy="47113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400" dirty="0">
                <a:solidFill>
                  <a:srgbClr val="333F48"/>
                </a:solidFill>
                <a:latin typeface="+mn-lt"/>
              </a:rPr>
              <a:t>Approving Authorization with a Comparative Trip</a:t>
            </a:r>
          </a:p>
          <a:p>
            <a:pPr marL="0" indent="0">
              <a:buClr>
                <a:schemeClr val="accent1"/>
              </a:buClr>
              <a:buNone/>
            </a:pPr>
            <a:r>
              <a:rPr lang="en-US" sz="2400" b="0" dirty="0">
                <a:solidFill>
                  <a:srgbClr val="333F48"/>
                </a:solidFill>
                <a:latin typeface="+mn-lt"/>
              </a:rPr>
              <a:t>The traveler is </a:t>
            </a:r>
            <a:r>
              <a:rPr lang="en-US" sz="2200" b="0" dirty="0">
                <a:solidFill>
                  <a:srgbClr val="333F48"/>
                </a:solidFill>
                <a:latin typeface="+mn-lt"/>
              </a:rPr>
              <a:t>going round trip from </a:t>
            </a:r>
            <a:r>
              <a:rPr lang="en-US" sz="2200" u="sng" dirty="0">
                <a:solidFill>
                  <a:srgbClr val="333F48"/>
                </a:solidFill>
                <a:latin typeface="+mn-lt"/>
              </a:rPr>
              <a:t>Washington, DC</a:t>
            </a:r>
            <a:r>
              <a:rPr lang="en-US" sz="2200" dirty="0">
                <a:solidFill>
                  <a:srgbClr val="333F48"/>
                </a:solidFill>
                <a:latin typeface="+mn-lt"/>
              </a:rPr>
              <a:t> </a:t>
            </a:r>
            <a:r>
              <a:rPr lang="en-US" sz="2200" b="0" dirty="0">
                <a:solidFill>
                  <a:srgbClr val="333F48"/>
                </a:solidFill>
                <a:latin typeface="+mn-lt"/>
              </a:rPr>
              <a:t>to </a:t>
            </a:r>
            <a:r>
              <a:rPr lang="en-US" sz="2200" u="sng" dirty="0">
                <a:solidFill>
                  <a:srgbClr val="333F48"/>
                </a:solidFill>
                <a:latin typeface="+mn-lt"/>
              </a:rPr>
              <a:t>Pittsburgh, PA</a:t>
            </a:r>
            <a:r>
              <a:rPr lang="en-US" sz="2200" b="0" dirty="0">
                <a:solidFill>
                  <a:srgbClr val="333F48"/>
                </a:solidFill>
                <a:latin typeface="+mn-lt"/>
              </a:rPr>
              <a:t>.  </a:t>
            </a:r>
          </a:p>
          <a:p>
            <a:pPr>
              <a:buNone/>
            </a:pPr>
            <a:endParaRPr lang="en-US" sz="2200" b="0" dirty="0">
              <a:solidFill>
                <a:srgbClr val="333F48"/>
              </a:solidFill>
              <a:latin typeface="+mn-lt"/>
            </a:endParaRPr>
          </a:p>
          <a:p>
            <a:pPr>
              <a:buNone/>
            </a:pPr>
            <a:r>
              <a:rPr lang="en-US" sz="2200" b="0" dirty="0">
                <a:solidFill>
                  <a:srgbClr val="333F48"/>
                </a:solidFill>
                <a:latin typeface="+mn-lt"/>
              </a:rPr>
              <a:t>The traveler prefers to drive to Pittsburgh rather than fly.</a:t>
            </a:r>
          </a:p>
          <a:p>
            <a:pPr>
              <a:buNone/>
            </a:pPr>
            <a:endParaRPr lang="en-US" sz="2200" b="0" dirty="0">
              <a:solidFill>
                <a:srgbClr val="333F48"/>
              </a:solidFill>
              <a:latin typeface="+mn-lt"/>
            </a:endParaRPr>
          </a:p>
          <a:p>
            <a:pPr>
              <a:buNone/>
            </a:pPr>
            <a:r>
              <a:rPr lang="en-US" sz="2200" b="0" dirty="0">
                <a:solidFill>
                  <a:srgbClr val="333F48"/>
                </a:solidFill>
                <a:latin typeface="+mn-lt"/>
              </a:rPr>
              <a:t>An authorization has been created and a comparative trip was added.</a:t>
            </a:r>
          </a:p>
          <a:p>
            <a:pPr>
              <a:buNone/>
            </a:pPr>
            <a:endParaRPr lang="en-US" sz="2200" b="0" dirty="0">
              <a:solidFill>
                <a:srgbClr val="333F48"/>
              </a:solidFill>
              <a:latin typeface="+mn-lt"/>
            </a:endParaRPr>
          </a:p>
          <a:p>
            <a:pPr>
              <a:buNone/>
            </a:pPr>
            <a:r>
              <a:rPr lang="en-US" sz="2200" b="0" dirty="0">
                <a:solidFill>
                  <a:srgbClr val="333F48"/>
                </a:solidFill>
                <a:latin typeface="+mn-lt"/>
              </a:rPr>
              <a:t>If needed, expenses will be adjusted so that the traveler will only enter expenses up to</a:t>
            </a:r>
          </a:p>
          <a:p>
            <a:pPr>
              <a:buNone/>
            </a:pPr>
            <a:r>
              <a:rPr lang="en-US" sz="2200" b="0" dirty="0">
                <a:solidFill>
                  <a:srgbClr val="333F48"/>
                </a:solidFill>
                <a:latin typeface="+mn-lt"/>
              </a:rPr>
              <a:t>what they are allowed to claim based on the cost of the YCA fare of the flights.</a:t>
            </a:r>
            <a:endParaRPr lang="en-US" sz="2200" dirty="0">
              <a:solidFill>
                <a:srgbClr val="333F48"/>
              </a:solidFill>
              <a:latin typeface="+mn-lt"/>
            </a:endParaRPr>
          </a:p>
        </p:txBody>
      </p:sp>
      <p:sp>
        <p:nvSpPr>
          <p:cNvPr id="2" name="Rectangle 1"/>
          <p:cNvSpPr/>
          <p:nvPr/>
        </p:nvSpPr>
        <p:spPr>
          <a:xfrm>
            <a:off x="5711717" y="6334982"/>
            <a:ext cx="3905236" cy="307777"/>
          </a:xfrm>
          <a:prstGeom prst="rect">
            <a:avLst/>
          </a:prstGeom>
        </p:spPr>
        <p:txBody>
          <a:bodyPr wrap="none">
            <a:spAutoFit/>
          </a:bodyPr>
          <a:lstStyle/>
          <a:p>
            <a:r>
              <a:rPr lang="en-US" sz="1400" i="1" dirty="0">
                <a:solidFill>
                  <a:srgbClr val="333F48"/>
                </a:solidFill>
              </a:rPr>
              <a:t>* Instructor may adjust travel details as needed</a:t>
            </a:r>
            <a:endParaRPr lang="en-US" sz="1400" dirty="0"/>
          </a:p>
        </p:txBody>
      </p:sp>
    </p:spTree>
    <p:custDataLst>
      <p:tags r:id="rId1"/>
    </p:custDataLst>
    <p:extLst>
      <p:ext uri="{BB962C8B-B14F-4D97-AF65-F5344CB8AC3E}">
        <p14:creationId xmlns:p14="http://schemas.microsoft.com/office/powerpoint/2010/main" val="1003678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A4B7-527B-499B-A5A3-7CE323F8AB47}"/>
              </a:ext>
            </a:extLst>
          </p:cNvPr>
          <p:cNvSpPr>
            <a:spLocks noGrp="1"/>
          </p:cNvSpPr>
          <p:nvPr>
            <p:ph type="title"/>
          </p:nvPr>
        </p:nvSpPr>
        <p:spPr/>
        <p:txBody>
          <a:bodyPr/>
          <a:lstStyle/>
          <a:p>
            <a:r>
              <a:rPr lang="en-US" dirty="0"/>
              <a:t>Viewing Comparative Trips</a:t>
            </a:r>
          </a:p>
        </p:txBody>
      </p:sp>
      <p:sp>
        <p:nvSpPr>
          <p:cNvPr id="3" name="Footer Placeholder 2">
            <a:extLst>
              <a:ext uri="{FF2B5EF4-FFF2-40B4-BE49-F238E27FC236}">
                <a16:creationId xmlns:a16="http://schemas.microsoft.com/office/drawing/2014/main" id="{E4AA3D77-B7B2-4A78-918A-1BE83819022D}"/>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a:extLst>
              <a:ext uri="{FF2B5EF4-FFF2-40B4-BE49-F238E27FC236}">
                <a16:creationId xmlns:a16="http://schemas.microsoft.com/office/drawing/2014/main" id="{D4E117EB-90BA-437D-94AA-2B507FF439B6}"/>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2" name="Content Placeholder 11">
            <a:extLst>
              <a:ext uri="{FF2B5EF4-FFF2-40B4-BE49-F238E27FC236}">
                <a16:creationId xmlns:a16="http://schemas.microsoft.com/office/drawing/2014/main" id="{CC39BD78-8B62-4841-949C-1822A55C4A0F}"/>
              </a:ext>
            </a:extLst>
          </p:cNvPr>
          <p:cNvSpPr>
            <a:spLocks noGrp="1"/>
          </p:cNvSpPr>
          <p:nvPr>
            <p:ph sz="quarter" idx="13"/>
          </p:nvPr>
        </p:nvSpPr>
        <p:spPr/>
        <p:txBody>
          <a:bodyPr/>
          <a:lstStyle/>
          <a:p>
            <a:endParaRPr lang="en-US" dirty="0"/>
          </a:p>
        </p:txBody>
      </p:sp>
      <p:pic>
        <p:nvPicPr>
          <p:cNvPr id="11" name="Picture 10">
            <a:extLst>
              <a:ext uri="{FF2B5EF4-FFF2-40B4-BE49-F238E27FC236}">
                <a16:creationId xmlns:a16="http://schemas.microsoft.com/office/drawing/2014/main" id="{A90D370F-3D18-41EC-938D-218D3D5D9304}"/>
              </a:ext>
            </a:extLst>
          </p:cNvPr>
          <p:cNvPicPr>
            <a:picLocks noChangeAspect="1"/>
          </p:cNvPicPr>
          <p:nvPr/>
        </p:nvPicPr>
        <p:blipFill>
          <a:blip r:embed="rId4"/>
          <a:stretch>
            <a:fillRect/>
          </a:stretch>
        </p:blipFill>
        <p:spPr>
          <a:xfrm>
            <a:off x="886968" y="1354309"/>
            <a:ext cx="10543032" cy="486119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72249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Approving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2" cy="4583376"/>
            <a:chOff x="1008972" y="1539842"/>
            <a:chExt cx="10154004" cy="5254470"/>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r>
                  <a:rPr lang="en-US" b="1" dirty="0">
                    <a:solidFill>
                      <a:schemeClr val="bg1"/>
                    </a:solidFill>
                  </a:rPr>
                  <a:t> </a:t>
                </a: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56429" y="1815983"/>
                  <a:ext cx="4596011" cy="1417476"/>
                </a:xfrm>
                <a:prstGeom prst="rect">
                  <a:avLst/>
                </a:prstGeom>
                <a:noFill/>
              </p:spPr>
              <p:txBody>
                <a:bodyPr wrap="square" lIns="0" tIns="0" rIns="0" bIns="0" rtlCol="0" anchor="ctr">
                  <a:noAutofit/>
                </a:bodyPr>
                <a:lstStyle/>
                <a:p>
                  <a:r>
                    <a:rPr lang="en-US" b="1" dirty="0">
                      <a:solidFill>
                        <a:schemeClr val="bg1"/>
                      </a:solidFill>
                      <a:cs typeface="Arial" panose="020B0604020202020204" pitchFamily="34" charset="0"/>
                    </a:rPr>
                    <a:t>Once you access a document from My Approvals, what is the first action you should take if you are not the primary approver?</a:t>
                  </a: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4" name="Group 23"/>
            <p:cNvGrpSpPr/>
            <p:nvPr/>
          </p:nvGrpSpPr>
          <p:grpSpPr>
            <a:xfrm>
              <a:off x="1029025" y="4246354"/>
              <a:ext cx="10133951" cy="1194704"/>
              <a:chOff x="1143000" y="1539842"/>
              <a:chExt cx="10133951"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532651" y="1539842"/>
                <a:ext cx="4744300" cy="1177395"/>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84312" y="1815983"/>
                  <a:ext cx="4688488" cy="1417476"/>
                </a:xfrm>
                <a:prstGeom prst="rect">
                  <a:avLst/>
                </a:prstGeom>
                <a:noFill/>
              </p:spPr>
              <p:txBody>
                <a:bodyPr wrap="square" lIns="0" tIns="0" rIns="0" bIns="0" rtlCol="0" anchor="ctr">
                  <a:noAutofit/>
                </a:bodyPr>
                <a:lstStyle/>
                <a:p>
                  <a:r>
                    <a:rPr lang="en-US" b="1" dirty="0">
                      <a:solidFill>
                        <a:schemeClr val="bg1"/>
                      </a:solidFill>
                    </a:rPr>
                    <a:t>When does the Funds Check take place?</a:t>
                  </a:r>
                </a:p>
              </p:txBody>
            </p:sp>
          </p:grpSp>
          <p:sp>
            <p:nvSpPr>
              <p:cNvPr id="35" name="TextBox 34"/>
              <p:cNvSpPr txBox="1"/>
              <p:nvPr/>
            </p:nvSpPr>
            <p:spPr>
              <a:xfrm>
                <a:off x="6552702" y="1539842"/>
                <a:ext cx="4724247" cy="1177396"/>
              </a:xfrm>
              <a:prstGeom prst="rect">
                <a:avLst/>
              </a:prstGeom>
              <a:noFill/>
            </p:spPr>
            <p:txBody>
              <a:bodyPr wrap="square" lIns="0" tIns="0" rIns="0" bIns="0" rtlCol="0" anchor="ctr">
                <a:noAutofit/>
              </a:bodyPr>
              <a:lstStyle/>
              <a:p>
                <a:endParaRPr lang="en-US" b="1" dirty="0">
                  <a:solidFill>
                    <a:schemeClr val="bg1"/>
                  </a:solidFill>
                </a:endParaRPr>
              </a:p>
            </p:txBody>
          </p:sp>
        </p:grpSp>
      </p:grpSp>
      <p:sp>
        <p:nvSpPr>
          <p:cNvPr id="10" name="Rectangle 9"/>
          <p:cNvSpPr/>
          <p:nvPr/>
        </p:nvSpPr>
        <p:spPr>
          <a:xfrm>
            <a:off x="639918" y="1726125"/>
            <a:ext cx="4995386" cy="923330"/>
          </a:xfrm>
          <a:prstGeom prst="rect">
            <a:avLst/>
          </a:prstGeom>
        </p:spPr>
        <p:txBody>
          <a:bodyPr wrap="square">
            <a:spAutoFit/>
          </a:bodyPr>
          <a:lstStyle/>
          <a:p>
            <a:r>
              <a:rPr lang="en-US" b="1" dirty="0">
                <a:solidFill>
                  <a:schemeClr val="bg1"/>
                </a:solidFill>
                <a:cs typeface="Arial" pitchFamily="34" charset="0"/>
              </a:rPr>
              <a:t>An approver must add the POET to an authorization before final approval can occur.   True or False?</a:t>
            </a:r>
          </a:p>
        </p:txBody>
      </p:sp>
      <p:sp>
        <p:nvSpPr>
          <p:cNvPr id="38" name="TextBox 37"/>
          <p:cNvSpPr txBox="1"/>
          <p:nvPr/>
        </p:nvSpPr>
        <p:spPr>
          <a:xfrm>
            <a:off x="739972" y="4033996"/>
            <a:ext cx="4895332" cy="1027020"/>
          </a:xfrm>
          <a:prstGeom prst="rect">
            <a:avLst/>
          </a:prstGeom>
          <a:noFill/>
        </p:spPr>
        <p:txBody>
          <a:bodyPr wrap="square" lIns="0" tIns="0" rIns="0" bIns="0" rtlCol="0" anchor="ctr">
            <a:noAutofit/>
          </a:bodyPr>
          <a:lstStyle/>
          <a:p>
            <a:r>
              <a:rPr lang="en-US" b="1" dirty="0">
                <a:solidFill>
                  <a:schemeClr val="bg1"/>
                </a:solidFill>
              </a:rPr>
              <a:t>What page do you need to be on to approve or return the authorization to the traveler/arranger or previous approver?</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25590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Approving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True.</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56429" y="1815983"/>
                  <a:ext cx="4596011" cy="1417476"/>
                </a:xfrm>
                <a:prstGeom prst="rect">
                  <a:avLst/>
                </a:prstGeom>
                <a:noFill/>
              </p:spPr>
              <p:txBody>
                <a:bodyPr wrap="square" lIns="0" tIns="0" rIns="0" bIns="0" rtlCol="0" anchor="ctr">
                  <a:noAutofit/>
                </a:bodyPr>
                <a:lstStyle/>
                <a:p>
                  <a:r>
                    <a:rPr lang="en-US" b="1" dirty="0">
                      <a:solidFill>
                        <a:schemeClr val="bg1"/>
                      </a:solidFill>
                      <a:cs typeface="Arial" panose="020B0604020202020204" pitchFamily="34" charset="0"/>
                    </a:rPr>
                    <a:t>Once you access a document from My Approvals, what is the first action you should take if you are not the primary approver?</a:t>
                  </a:r>
                </a:p>
              </p:txBody>
            </p:sp>
          </p:grpSp>
          <p:grpSp>
            <p:nvGrpSpPr>
              <p:cNvPr id="19" name="Group 18"/>
              <p:cNvGrpSpPr/>
              <p:nvPr/>
            </p:nvGrpSpPr>
            <p:grpSpPr>
              <a:xfrm>
                <a:off x="6415580" y="1539842"/>
                <a:ext cx="4861370" cy="1194702"/>
                <a:chOff x="6172200" y="1815984"/>
                <a:chExt cx="4800601" cy="1438312"/>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4"/>
                  <a:ext cx="4684994" cy="1417477"/>
                </a:xfrm>
                <a:prstGeom prst="rect">
                  <a:avLst/>
                </a:prstGeom>
                <a:noFill/>
              </p:spPr>
              <p:txBody>
                <a:bodyPr wrap="square" lIns="0" tIns="0" rIns="0" bIns="0" rtlCol="0" anchor="ctr">
                  <a:noAutofit/>
                </a:bodyPr>
                <a:lstStyle/>
                <a:p>
                  <a:r>
                    <a:rPr lang="en-US" b="1" dirty="0">
                      <a:solidFill>
                        <a:schemeClr val="bg1"/>
                      </a:solidFill>
                    </a:rPr>
                    <a:t>Lock the document if you intend to approve the document.</a:t>
                  </a:r>
                </a:p>
              </p:txBody>
            </p:sp>
          </p:grpSp>
        </p:grpSp>
        <p:grpSp>
          <p:nvGrpSpPr>
            <p:cNvPr id="24" name="Group 23"/>
            <p:cNvGrpSpPr/>
            <p:nvPr/>
          </p:nvGrpSpPr>
          <p:grpSpPr>
            <a:xfrm>
              <a:off x="1029025" y="4246354"/>
              <a:ext cx="10133950" cy="1194704"/>
              <a:chOff x="1143000" y="1539842"/>
              <a:chExt cx="10133950"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The Summary page.  </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84312" y="1815983"/>
                  <a:ext cx="4688488" cy="1417476"/>
                </a:xfrm>
                <a:prstGeom prst="rect">
                  <a:avLst/>
                </a:prstGeom>
                <a:noFill/>
              </p:spPr>
              <p:txBody>
                <a:bodyPr wrap="square" lIns="0" tIns="0" rIns="0" bIns="0" rtlCol="0" anchor="ctr">
                  <a:noAutofit/>
                </a:bodyPr>
                <a:lstStyle/>
                <a:p>
                  <a:r>
                    <a:rPr lang="en-US" b="1" dirty="0">
                      <a:solidFill>
                        <a:schemeClr val="bg1"/>
                      </a:solidFill>
                    </a:rPr>
                    <a:t>When does the Funds Check take place?</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When an approver clicks to Approve the document.</a:t>
                  </a:r>
                </a:p>
              </p:txBody>
            </p:sp>
          </p:grpSp>
        </p:grpSp>
      </p:grpSp>
      <p:sp>
        <p:nvSpPr>
          <p:cNvPr id="10" name="Rectangle 9"/>
          <p:cNvSpPr/>
          <p:nvPr/>
        </p:nvSpPr>
        <p:spPr>
          <a:xfrm>
            <a:off x="639918" y="1726125"/>
            <a:ext cx="4995386" cy="923330"/>
          </a:xfrm>
          <a:prstGeom prst="rect">
            <a:avLst/>
          </a:prstGeom>
        </p:spPr>
        <p:txBody>
          <a:bodyPr wrap="square">
            <a:spAutoFit/>
          </a:bodyPr>
          <a:lstStyle/>
          <a:p>
            <a:r>
              <a:rPr lang="en-US" b="1" dirty="0">
                <a:solidFill>
                  <a:schemeClr val="bg1"/>
                </a:solidFill>
                <a:cs typeface="Arial" pitchFamily="34" charset="0"/>
              </a:rPr>
              <a:t>An approver must add the POET to an authorization before final approval can occur.   True or False?</a:t>
            </a:r>
          </a:p>
        </p:txBody>
      </p:sp>
      <p:sp>
        <p:nvSpPr>
          <p:cNvPr id="38" name="TextBox 37"/>
          <p:cNvSpPr txBox="1"/>
          <p:nvPr/>
        </p:nvSpPr>
        <p:spPr>
          <a:xfrm>
            <a:off x="739972" y="4033996"/>
            <a:ext cx="4895332" cy="1027020"/>
          </a:xfrm>
          <a:prstGeom prst="rect">
            <a:avLst/>
          </a:prstGeom>
          <a:noFill/>
        </p:spPr>
        <p:txBody>
          <a:bodyPr wrap="square" lIns="0" tIns="0" rIns="0" bIns="0" rtlCol="0" anchor="ctr">
            <a:noAutofit/>
          </a:bodyPr>
          <a:lstStyle/>
          <a:p>
            <a:r>
              <a:rPr lang="en-US" b="1" dirty="0">
                <a:solidFill>
                  <a:schemeClr val="bg1"/>
                </a:solidFill>
              </a:rPr>
              <a:t>What page do you need to be on to approve or return the authorization to the traveler/arranger or previous approver?</a:t>
            </a:r>
          </a:p>
        </p:txBody>
      </p:sp>
      <p:sp>
        <p:nvSpPr>
          <p:cNvPr id="8" name="Slide Number Placeholder 7"/>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56539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Travel </a:t>
            </a:r>
            <a:br>
              <a:rPr lang="en-US" sz="8000" dirty="0"/>
            </a:br>
            <a:r>
              <a:rPr lang="en-US" sz="8000" dirty="0"/>
              <a:t>Advances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73</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930193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Travel Advances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7" name="Content Placeholder 6"/>
          <p:cNvSpPr>
            <a:spLocks noGrp="1"/>
          </p:cNvSpPr>
          <p:nvPr>
            <p:ph sz="quarter" idx="13"/>
          </p:nvPr>
        </p:nvSpPr>
        <p:spPr>
          <a:xfrm>
            <a:off x="502920" y="1463040"/>
            <a:ext cx="11188769" cy="1584779"/>
          </a:xfrm>
        </p:spPr>
        <p:txBody>
          <a:bodyPr/>
          <a:lstStyle/>
          <a:p>
            <a:pPr marL="0" indent="0">
              <a:spcBef>
                <a:spcPts val="1200"/>
              </a:spcBef>
              <a:spcAft>
                <a:spcPts val="1200"/>
              </a:spcAft>
              <a:buClrTx/>
              <a:buNone/>
            </a:pPr>
            <a:r>
              <a:rPr lang="en-US" b="1" dirty="0"/>
              <a:t>Travelers may request a travel advance in E2 for a trip after the authorization is approved.  </a:t>
            </a:r>
          </a:p>
          <a:p>
            <a:pPr marL="0" indent="0">
              <a:spcBef>
                <a:spcPts val="1200"/>
              </a:spcBef>
              <a:spcAft>
                <a:spcPts val="1200"/>
              </a:spcAft>
              <a:buClrTx/>
              <a:buNone/>
            </a:pPr>
            <a:r>
              <a:rPr lang="en-US" b="1" dirty="0"/>
              <a:t>Travelers can request multiple advances for a trip but the system will limit them to 80% of their total travel estimate, excluding airfare.  </a:t>
            </a:r>
          </a:p>
        </p:txBody>
      </p:sp>
      <p:pic>
        <p:nvPicPr>
          <p:cNvPr id="4" name="Picture 3"/>
          <p:cNvPicPr>
            <a:picLocks noChangeAspect="1"/>
          </p:cNvPicPr>
          <p:nvPr/>
        </p:nvPicPr>
        <p:blipFill>
          <a:blip r:embed="rId4"/>
          <a:stretch>
            <a:fillRect/>
          </a:stretch>
        </p:blipFill>
        <p:spPr>
          <a:xfrm>
            <a:off x="447733" y="3581400"/>
            <a:ext cx="11296535" cy="1828619"/>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58109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Travel Advance Approval</a:t>
            </a:r>
            <a:br>
              <a:rPr lang="en-US" dirty="0"/>
            </a:br>
            <a:r>
              <a:rPr lang="en-US" sz="2400" dirty="0">
                <a:solidFill>
                  <a:srgbClr val="7F7F7F"/>
                </a:solidFill>
              </a:rPr>
              <a:t>Reviewing Advance 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9" name="Content Placeholder 4"/>
          <p:cNvPicPr>
            <a:picLocks noChangeAspect="1"/>
          </p:cNvPicPr>
          <p:nvPr/>
        </p:nvPicPr>
        <p:blipFill>
          <a:blip r:embed="rId4"/>
          <a:stretch>
            <a:fillRect/>
          </a:stretch>
        </p:blipFill>
        <p:spPr>
          <a:xfrm>
            <a:off x="685799" y="1600200"/>
            <a:ext cx="10820401" cy="4438639"/>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34849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Travel Advance Approval</a:t>
            </a:r>
            <a:br>
              <a:rPr lang="en-US" dirty="0"/>
            </a:br>
            <a:r>
              <a:rPr lang="en-US" sz="2400" dirty="0">
                <a:solidFill>
                  <a:srgbClr val="7F7F7F"/>
                </a:solidFill>
              </a:rPr>
              <a:t>Reviewing Advance Basic Information</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7" name="Picture 6"/>
          <p:cNvPicPr>
            <a:picLocks noChangeAspect="1"/>
          </p:cNvPicPr>
          <p:nvPr/>
        </p:nvPicPr>
        <p:blipFill>
          <a:blip r:embed="rId4"/>
          <a:stretch>
            <a:fillRect/>
          </a:stretch>
        </p:blipFill>
        <p:spPr>
          <a:xfrm>
            <a:off x="1676400" y="1600200"/>
            <a:ext cx="8878069" cy="44196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43475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Travel Advance Approval</a:t>
            </a:r>
            <a:br>
              <a:rPr lang="en-US" dirty="0"/>
            </a:br>
            <a:r>
              <a:rPr lang="en-US" sz="2400" dirty="0">
                <a:solidFill>
                  <a:srgbClr val="7F7F7F"/>
                </a:solidFill>
              </a:rPr>
              <a:t>Reviewing Advance Accounting</a:t>
            </a:r>
            <a:endParaRPr lang="en-US" dirty="0">
              <a:solidFill>
                <a:srgbClr val="7F7F7F"/>
              </a:solidFill>
            </a:endParaRP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980620" y="1463675"/>
            <a:ext cx="10233935" cy="4581525"/>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595922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Travel Advance Approval</a:t>
            </a:r>
            <a:br>
              <a:rPr lang="en-US" dirty="0"/>
            </a:br>
            <a:r>
              <a:rPr lang="en-US" sz="2400" dirty="0">
                <a:solidFill>
                  <a:srgbClr val="7F7F7F"/>
                </a:solidFill>
              </a:rPr>
              <a:t>Approve and Confirm</a:t>
            </a:r>
          </a:p>
        </p:txBody>
      </p:sp>
      <p:sp>
        <p:nvSpPr>
          <p:cNvPr id="5" name="Footer Placeholder 4"/>
          <p:cNvSpPr>
            <a:spLocks noGrp="1"/>
          </p:cNvSpPr>
          <p:nvPr>
            <p:ph type="ftr" sz="quarter" idx="11"/>
          </p:nvPr>
        </p:nvSpPr>
        <p:spPr/>
        <p:txBody>
          <a:bodyPr/>
          <a:lstStyle/>
          <a:p>
            <a:r>
              <a:rPr lang="en-US" dirty="0"/>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1159493" y="1640152"/>
            <a:ext cx="9876190" cy="4228571"/>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4094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dirty="0"/>
              <a:t>New User Email</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20483" name="Content Placeholder 6"/>
          <p:cNvSpPr>
            <a:spLocks noGrp="1"/>
          </p:cNvSpPr>
          <p:nvPr>
            <p:ph sz="quarter" idx="13"/>
          </p:nvPr>
        </p:nvSpPr>
        <p:spPr/>
        <p:txBody>
          <a:bodyPr/>
          <a:lstStyle/>
          <a:p>
            <a:pPr lvl="1"/>
            <a:endParaRPr lang="en-US" dirty="0"/>
          </a:p>
          <a:p>
            <a:endParaRPr lang="en-US" dirty="0"/>
          </a:p>
        </p:txBody>
      </p:sp>
      <p:pic>
        <p:nvPicPr>
          <p:cNvPr id="9" name="Picture 8"/>
          <p:cNvPicPr>
            <a:picLocks noChangeAspect="1"/>
          </p:cNvPicPr>
          <p:nvPr/>
        </p:nvPicPr>
        <p:blipFill>
          <a:blip r:embed="rId4"/>
          <a:stretch>
            <a:fillRect/>
          </a:stretch>
        </p:blipFill>
        <p:spPr>
          <a:xfrm>
            <a:off x="1143000" y="1364314"/>
            <a:ext cx="9448799" cy="4582803"/>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3452929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Advance Approval</a:t>
            </a:r>
            <a:br>
              <a:rPr lang="en-US" dirty="0"/>
            </a:br>
            <a:r>
              <a:rPr lang="en-US" sz="2400" dirty="0">
                <a:solidFill>
                  <a:srgbClr val="7F7F7F"/>
                </a:solidFill>
              </a:rPr>
              <a:t>Returning Travel Advance for Revisions</a:t>
            </a:r>
          </a:p>
        </p:txBody>
      </p:sp>
      <p:sp>
        <p:nvSpPr>
          <p:cNvPr id="3" name="Footer Placeholder 2"/>
          <p:cNvSpPr>
            <a:spLocks noGrp="1"/>
          </p:cNvSpPr>
          <p:nvPr>
            <p:ph type="ftr" sz="quarter" idx="11"/>
          </p:nvPr>
        </p:nvSpPr>
        <p:spPr/>
        <p:txBody>
          <a:bodyPr/>
          <a:lstStyle/>
          <a:p>
            <a:pPr lvl="0"/>
            <a:r>
              <a:rPr lang="en-US" noProof="0" dirty="0"/>
              <a:t>© 2022 CW Government Travel, Inc.                                                     </a:t>
            </a:r>
          </a:p>
        </p:txBody>
      </p:sp>
      <p:pic>
        <p:nvPicPr>
          <p:cNvPr id="7" name="Picture 6"/>
          <p:cNvPicPr>
            <a:picLocks noChangeAspect="1"/>
          </p:cNvPicPr>
          <p:nvPr/>
        </p:nvPicPr>
        <p:blipFill>
          <a:blip r:embed="rId4"/>
          <a:stretch>
            <a:fillRect/>
          </a:stretch>
        </p:blipFill>
        <p:spPr>
          <a:xfrm>
            <a:off x="2060100" y="1447800"/>
            <a:ext cx="8071800" cy="4695361"/>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703281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000" dirty="0"/>
              <a:t>Open </a:t>
            </a:r>
            <a:br>
              <a:rPr lang="en-US" sz="8000" dirty="0"/>
            </a:br>
            <a:r>
              <a:rPr lang="en-US" sz="8000" dirty="0"/>
              <a:t>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80</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79175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Reviewing &amp; Approving Open Authorizations</a:t>
            </a:r>
            <a:r>
              <a:rPr lang="en-US" dirty="0"/>
              <a:t>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xfrm>
            <a:off x="505968" y="1137598"/>
            <a:ext cx="10932737" cy="4582803"/>
          </a:xfrm>
          <a:ln>
            <a:noFill/>
          </a:ln>
        </p:spPr>
        <p:txBody>
          <a:bodyPr>
            <a:noAutofit/>
          </a:bodyPr>
          <a:lstStyle/>
          <a:p>
            <a:pPr marL="0" indent="0">
              <a:spcBef>
                <a:spcPts val="1200"/>
              </a:spcBef>
              <a:spcAft>
                <a:spcPts val="600"/>
              </a:spcAft>
              <a:buNone/>
            </a:pPr>
            <a:r>
              <a:rPr lang="en-US" b="1" dirty="0"/>
              <a:t>Open authorizations (often known as "blanket authorization" or OA) are pre-approved requests to travel during a specified time period. They may be limited to specific travel types, locations, or maximum costs.  </a:t>
            </a:r>
          </a:p>
          <a:p>
            <a:pPr marL="0" indent="0">
              <a:spcBef>
                <a:spcPts val="1200"/>
              </a:spcBef>
              <a:spcAft>
                <a:spcPts val="600"/>
              </a:spcAft>
              <a:buNone/>
            </a:pPr>
            <a:r>
              <a:rPr lang="en-US" b="1" dirty="0"/>
              <a:t>An open authorization can cover multiple trips for up to one fiscal year. </a:t>
            </a:r>
          </a:p>
          <a:p>
            <a:pPr marL="0" indent="0">
              <a:spcBef>
                <a:spcPts val="1200"/>
              </a:spcBef>
              <a:spcAft>
                <a:spcPts val="600"/>
              </a:spcAft>
              <a:buNone/>
            </a:pPr>
            <a:r>
              <a:rPr lang="en-US" b="1" dirty="0"/>
              <a:t>Once the OA is approved, travelers or arrangers can create trips under an approved authorization.  If travel requests conform to all the properties and limitations of the approved open authorization, it automatically inherits the approval status and does not require additional approval steps.</a:t>
            </a:r>
          </a:p>
          <a:p>
            <a:pPr marL="0" indent="0">
              <a:spcBef>
                <a:spcPts val="1200"/>
              </a:spcBef>
              <a:spcAft>
                <a:spcPts val="600"/>
              </a:spcAft>
              <a:buNone/>
            </a:pPr>
            <a:r>
              <a:rPr lang="en-US" b="1" dirty="0"/>
              <a:t>If the OA is amended by the traveler or arranger after approval, it will also route to you for approval.</a:t>
            </a:r>
          </a:p>
          <a:p>
            <a:pPr marL="0" indent="0">
              <a:buNone/>
            </a:pPr>
            <a:r>
              <a:rPr lang="en-US" b="1" dirty="0"/>
              <a:t>The Approver’s role in E2/ETS:</a:t>
            </a:r>
          </a:p>
          <a:p>
            <a:pPr lvl="1">
              <a:buClr>
                <a:schemeClr val="tx2"/>
              </a:buClr>
              <a:buFont typeface="Arial" panose="020B0604020202020204" pitchFamily="34" charset="0"/>
              <a:buChar char="•"/>
            </a:pPr>
            <a:r>
              <a:rPr lang="en-US" b="1" dirty="0">
                <a:solidFill>
                  <a:srgbClr val="333F48"/>
                </a:solidFill>
              </a:rPr>
              <a:t>Verify the OA is within travel policy. </a:t>
            </a:r>
          </a:p>
          <a:p>
            <a:pPr lvl="1">
              <a:buClr>
                <a:schemeClr val="tx2"/>
              </a:buClr>
              <a:buFont typeface="Arial" panose="020B0604020202020204" pitchFamily="34" charset="0"/>
              <a:buChar char="•"/>
            </a:pPr>
            <a:r>
              <a:rPr lang="en-US" b="1" dirty="0">
                <a:solidFill>
                  <a:srgbClr val="333F48"/>
                </a:solidFill>
              </a:rPr>
              <a:t>Funds Approver will apply the correct POET line for OA funding (the POET must be added before an open authorization can be approved by the final approver.)  All approvers should review the funding details.</a:t>
            </a:r>
          </a:p>
          <a:p>
            <a:pPr marL="266700" lvl="1" indent="0">
              <a:buClr>
                <a:schemeClr val="accent1"/>
              </a:buClr>
              <a:buNone/>
            </a:pPr>
            <a:endParaRPr lang="en-US" b="1" dirty="0">
              <a:solidFill>
                <a:srgbClr val="00467F"/>
              </a:solidFill>
            </a:endParaRPr>
          </a:p>
          <a:p>
            <a:pPr marL="0" indent="0">
              <a:spcBef>
                <a:spcPts val="1200"/>
              </a:spcBef>
              <a:spcAft>
                <a:spcPts val="600"/>
              </a:spcAft>
              <a:buNone/>
            </a:pPr>
            <a:endParaRPr lang="en-US" sz="1800" dirty="0"/>
          </a:p>
          <a:p>
            <a:pPr marL="0" indent="0">
              <a:buNone/>
            </a:pPr>
            <a:endParaRPr lang="en-US" b="1" dirty="0">
              <a:solidFill>
                <a:srgbClr val="00467F"/>
              </a:solidFill>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77045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Open Authorizations Created in DA</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p:nvPr>
        </p:nvSpPr>
        <p:spPr/>
        <p:txBody>
          <a:bodyPr/>
          <a:lstStyle/>
          <a:p>
            <a:pPr marL="0" indent="0">
              <a:spcBef>
                <a:spcPts val="2400"/>
              </a:spcBef>
              <a:spcAft>
                <a:spcPts val="600"/>
              </a:spcAft>
              <a:buNone/>
            </a:pPr>
            <a:r>
              <a:rPr lang="en-US" dirty="0"/>
              <a:t>USCG also has an automated process where some OA’s will be created automatically by USCG systems (Direct Access) and populate into E2 as an approved OA.    </a:t>
            </a:r>
          </a:p>
          <a:p>
            <a:pPr marL="0" indent="0">
              <a:spcBef>
                <a:spcPts val="2400"/>
              </a:spcBef>
              <a:spcAft>
                <a:spcPts val="600"/>
              </a:spcAft>
              <a:buNone/>
            </a:pPr>
            <a:r>
              <a:rPr lang="en-US" dirty="0"/>
              <a:t>Travelers or arrangers can create trips under the OAs created in Direct Access the same way they create a trip under an OA created in E2.</a:t>
            </a:r>
          </a:p>
          <a:p>
            <a:pPr marL="0" indent="0">
              <a:spcBef>
                <a:spcPts val="2400"/>
              </a:spcBef>
              <a:spcAft>
                <a:spcPts val="600"/>
              </a:spcAft>
              <a:buNone/>
            </a:pPr>
            <a:r>
              <a:rPr lang="en-US" dirty="0"/>
              <a:t>OAs created and approved in Direct Access that populate into E2 automatically must be amended in Direct Access.</a:t>
            </a:r>
          </a:p>
          <a:p>
            <a:pPr marL="0" indent="0">
              <a:spcBef>
                <a:spcPts val="2400"/>
              </a:spcBef>
              <a:spcAft>
                <a:spcPts val="600"/>
              </a:spcAft>
              <a:buNone/>
            </a:pPr>
            <a:r>
              <a:rPr lang="en-US" dirty="0"/>
              <a:t>If a traveler or arranger attempts to create an amendment in E2 for an OA that was originally created in Direct Access, an error will display.    </a:t>
            </a:r>
          </a:p>
          <a:p>
            <a:pPr marL="0" indent="0">
              <a:spcBef>
                <a:spcPts val="2400"/>
              </a:spcBef>
              <a:spcAft>
                <a:spcPts val="600"/>
              </a:spcAft>
              <a:buNone/>
            </a:pPr>
            <a:r>
              <a:rPr lang="en-US" dirty="0"/>
              <a:t>If the OA has been amended in Direct Access but the dates do not show correctly in E2, verify with the person at USCG that created the OA that the funding was also updated as if this isn’t updated, the dates will not show correctly.</a:t>
            </a:r>
          </a:p>
          <a:p>
            <a:pPr marL="0" indent="0">
              <a:spcBef>
                <a:spcPts val="1200"/>
              </a:spcBef>
              <a:spcAft>
                <a:spcPts val="600"/>
              </a:spcAft>
              <a:buNone/>
            </a:pPr>
            <a:endParaRPr lang="en-US" b="1" dirty="0"/>
          </a:p>
          <a:p>
            <a:pPr marL="0" indent="0">
              <a:spcBef>
                <a:spcPts val="1200"/>
              </a:spcBef>
              <a:spcAft>
                <a:spcPts val="600"/>
              </a:spcAft>
              <a:buNone/>
            </a:pPr>
            <a:endParaRPr lang="en-US" dirty="0"/>
          </a:p>
        </p:txBody>
      </p:sp>
    </p:spTree>
    <p:custDataLst>
      <p:tags r:id="rId1"/>
    </p:custDataLst>
    <p:extLst>
      <p:ext uri="{BB962C8B-B14F-4D97-AF65-F5344CB8AC3E}">
        <p14:creationId xmlns:p14="http://schemas.microsoft.com/office/powerpoint/2010/main" val="14085956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7</a:t>
            </a:r>
            <a:br>
              <a:rPr lang="en-US" dirty="0"/>
            </a:br>
            <a:endParaRPr lang="en-US" b="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8" name="Text Placeholder 7"/>
          <p:cNvSpPr>
            <a:spLocks noGrp="1"/>
          </p:cNvSpPr>
          <p:nvPr>
            <p:ph sz="quarter" idx="13"/>
          </p:nvPr>
        </p:nvSpPr>
        <p:spPr/>
        <p:txBody>
          <a:bodyPr/>
          <a:lstStyle/>
          <a:p>
            <a:pPr marL="0" indent="0">
              <a:buNone/>
            </a:pPr>
            <a:r>
              <a:rPr lang="en-US" sz="2400" b="1" dirty="0">
                <a:solidFill>
                  <a:srgbClr val="333F48"/>
                </a:solidFill>
              </a:rPr>
              <a:t>Review and Approve an Open Authorization</a:t>
            </a:r>
          </a:p>
          <a:p>
            <a:pPr marL="0" indent="0">
              <a:buNone/>
            </a:pPr>
            <a:r>
              <a:rPr lang="en-US" dirty="0">
                <a:solidFill>
                  <a:srgbClr val="333F48"/>
                </a:solidFill>
              </a:rPr>
              <a:t>An open authorization has been created in E2 and has been routed to you for approval.  Access the document and review the following:</a:t>
            </a:r>
          </a:p>
          <a:p>
            <a:pPr>
              <a:buFont typeface="Arial" panose="020B0604020202020204" pitchFamily="34" charset="0"/>
              <a:buChar char="•"/>
            </a:pPr>
            <a:r>
              <a:rPr lang="en-US" dirty="0">
                <a:solidFill>
                  <a:srgbClr val="333F48"/>
                </a:solidFill>
              </a:rPr>
              <a:t>Basic information</a:t>
            </a:r>
          </a:p>
          <a:p>
            <a:pPr>
              <a:buFont typeface="Arial" panose="020B0604020202020204" pitchFamily="34" charset="0"/>
              <a:buChar char="•"/>
            </a:pPr>
            <a:r>
              <a:rPr lang="en-US" dirty="0">
                <a:solidFill>
                  <a:srgbClr val="333F48"/>
                </a:solidFill>
              </a:rPr>
              <a:t>Travel Details</a:t>
            </a:r>
          </a:p>
          <a:p>
            <a:pPr>
              <a:buFont typeface="Arial" panose="020B0604020202020204" pitchFamily="34" charset="0"/>
              <a:buChar char="•"/>
            </a:pPr>
            <a:r>
              <a:rPr lang="en-US" dirty="0">
                <a:solidFill>
                  <a:srgbClr val="333F48"/>
                </a:solidFill>
              </a:rPr>
              <a:t>Expense Details – Per Trip and Total OA</a:t>
            </a:r>
          </a:p>
          <a:p>
            <a:pPr>
              <a:buFont typeface="Arial" panose="020B0604020202020204" pitchFamily="34" charset="0"/>
              <a:buChar char="•"/>
            </a:pPr>
            <a:r>
              <a:rPr lang="en-US" dirty="0">
                <a:solidFill>
                  <a:srgbClr val="333F48"/>
                </a:solidFill>
              </a:rPr>
              <a:t>Accounting – add a POET line</a:t>
            </a:r>
          </a:p>
          <a:p>
            <a:pPr>
              <a:buFont typeface="Arial" panose="020B0604020202020204" pitchFamily="34" charset="0"/>
              <a:buChar char="•"/>
            </a:pPr>
            <a:r>
              <a:rPr lang="en-US" dirty="0">
                <a:solidFill>
                  <a:srgbClr val="333F48"/>
                </a:solidFill>
              </a:rPr>
              <a:t>Remarks and Attachments</a:t>
            </a:r>
          </a:p>
          <a:p>
            <a:pPr marL="0" indent="0">
              <a:buNone/>
            </a:pPr>
            <a:r>
              <a:rPr lang="en-US" b="1" dirty="0">
                <a:solidFill>
                  <a:srgbClr val="333F48"/>
                </a:solidFill>
              </a:rPr>
              <a:t>Funds approver should add the POET lines.  All approvers should review the funding details.</a:t>
            </a:r>
          </a:p>
          <a:p>
            <a:pPr marL="0" indent="0">
              <a:buNone/>
            </a:pPr>
            <a:r>
              <a:rPr lang="en-US" dirty="0">
                <a:solidFill>
                  <a:srgbClr val="333F48"/>
                </a:solidFill>
              </a:rPr>
              <a:t>	For this scenario, use a favorite account code template and change at lease one value.</a:t>
            </a:r>
          </a:p>
          <a:p>
            <a:pPr marL="0" indent="0">
              <a:buNone/>
            </a:pPr>
            <a:r>
              <a:rPr lang="en-US" dirty="0">
                <a:solidFill>
                  <a:srgbClr val="333F48"/>
                </a:solidFill>
              </a:rPr>
              <a:t>Once reviewed, approve the document.</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309306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br>
            <a:r>
              <a:rPr lang="en-US" sz="2400" dirty="0">
                <a:solidFill>
                  <a:srgbClr val="7F7F7F"/>
                </a:solidFill>
              </a:rPr>
              <a:t>Reviewing Summary</a:t>
            </a:r>
            <a:endParaRPr lang="en-US" dirty="0">
              <a:solidFill>
                <a:srgbClr val="7F7F7F"/>
              </a:solidFill>
            </a:endParaRPr>
          </a:p>
        </p:txBody>
      </p:sp>
      <p:sp>
        <p:nvSpPr>
          <p:cNvPr id="3" name="Footer Placeholder 2"/>
          <p:cNvSpPr>
            <a:spLocks noGrp="1"/>
          </p:cNvSpPr>
          <p:nvPr>
            <p:ph type="ftr" sz="quarter" idx="11"/>
          </p:nvPr>
        </p:nvSpPr>
        <p:spPr/>
        <p:txBody>
          <a:bodyPr/>
          <a:lstStyle/>
          <a:p>
            <a:pPr lvl="0"/>
            <a:r>
              <a:rPr lang="en-US" noProof="0" dirty="0"/>
              <a:t>© 2022 CW Government Travel, Inc.                                                     </a:t>
            </a:r>
          </a:p>
        </p:txBody>
      </p:sp>
      <p:pic>
        <p:nvPicPr>
          <p:cNvPr id="6" name="Content Placeholder 5"/>
          <p:cNvPicPr>
            <a:picLocks noGrp="1" noChangeAspect="1"/>
          </p:cNvPicPr>
          <p:nvPr>
            <p:ph sz="quarter" idx="13"/>
          </p:nvPr>
        </p:nvPicPr>
        <p:blipFill>
          <a:blip r:embed="rId4"/>
          <a:stretch>
            <a:fillRect/>
          </a:stretch>
        </p:blipFill>
        <p:spPr>
          <a:xfrm>
            <a:off x="2140878" y="1460500"/>
            <a:ext cx="7907070" cy="45831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303178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br>
            <a:r>
              <a:rPr lang="en-US" sz="2400" dirty="0">
                <a:solidFill>
                  <a:srgbClr val="7F7F7F"/>
                </a:solidFill>
              </a:rPr>
              <a:t>Reviewing 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6" name="Content Placeholder 5"/>
          <p:cNvPicPr>
            <a:picLocks noGrp="1" noChangeAspect="1"/>
          </p:cNvPicPr>
          <p:nvPr>
            <p:ph sz="quarter" idx="13"/>
          </p:nvPr>
        </p:nvPicPr>
        <p:blipFill>
          <a:blip r:embed="rId4"/>
          <a:stretch>
            <a:fillRect/>
          </a:stretch>
        </p:blipFill>
        <p:spPr>
          <a:xfrm>
            <a:off x="500063" y="1879451"/>
            <a:ext cx="11188700" cy="374521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286674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solidFill>
                  <a:srgbClr val="00467F"/>
                </a:solidFill>
              </a:rPr>
            </a:br>
            <a:r>
              <a:rPr lang="en-US" sz="2400" dirty="0">
                <a:solidFill>
                  <a:srgbClr val="7F7F7F"/>
                </a:solidFill>
              </a:rPr>
              <a:t>Reviewing Travel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9" name="Content Placeholder 8"/>
          <p:cNvPicPr>
            <a:picLocks noGrp="1" noChangeAspect="1"/>
          </p:cNvPicPr>
          <p:nvPr>
            <p:ph sz="quarter" idx="13"/>
          </p:nvPr>
        </p:nvPicPr>
        <p:blipFill>
          <a:blip r:embed="rId4"/>
          <a:stretch>
            <a:fillRect/>
          </a:stretch>
        </p:blipFill>
        <p:spPr>
          <a:xfrm>
            <a:off x="500063" y="1828271"/>
            <a:ext cx="11188700" cy="384757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02492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 </a:t>
            </a:r>
            <a:br>
              <a:rPr lang="en-US" dirty="0"/>
            </a:br>
            <a:r>
              <a:rPr lang="en-US" sz="2400" dirty="0">
                <a:solidFill>
                  <a:srgbClr val="7F7F7F"/>
                </a:solidFill>
              </a:rPr>
              <a:t>Reviewing Expense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500063" y="1884128"/>
            <a:ext cx="11188700" cy="373585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024280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sz="3600" dirty="0"/>
            </a:br>
            <a:r>
              <a:rPr lang="en-US" sz="2400" dirty="0">
                <a:solidFill>
                  <a:srgbClr val="7F7F7F"/>
                </a:solidFill>
              </a:rPr>
              <a:t>Reviewing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1099912" y="1460500"/>
            <a:ext cx="9989001" cy="45831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30667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Password Maintenance</a:t>
            </a:r>
            <a:br>
              <a:rPr lang="en-US" dirty="0"/>
            </a:br>
            <a:r>
              <a:rPr lang="en-US" sz="2400" dirty="0">
                <a:solidFill>
                  <a:srgbClr val="7F7F7F"/>
                </a:solidFill>
              </a:rPr>
              <a:t>Initialize Security Information</a:t>
            </a:r>
          </a:p>
        </p:txBody>
      </p:sp>
      <p:sp>
        <p:nvSpPr>
          <p:cNvPr id="8" name="Footer Placeholder 7"/>
          <p:cNvSpPr>
            <a:spLocks noGrp="1"/>
          </p:cNvSpPr>
          <p:nvPr>
            <p:ph type="ftr" sz="quarter" idx="11"/>
          </p:nvPr>
        </p:nvSpPr>
        <p:spPr/>
        <p:txBody>
          <a:bodyPr/>
          <a:lstStyle/>
          <a:p>
            <a:r>
              <a:rPr lang="en-US" dirty="0"/>
              <a:t>© 2022 CW Government Travel, Inc.                                                     </a:t>
            </a:r>
          </a:p>
        </p:txBody>
      </p:sp>
      <p:pic>
        <p:nvPicPr>
          <p:cNvPr id="4" name="Content Placeholder 3" descr="Password Maintenance - Intialize Security Information" title="Password Maintenance - Intialize Security Information"/>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414516" y="1989343"/>
            <a:ext cx="4648200" cy="34290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09599" y="1989343"/>
            <a:ext cx="5167885" cy="1295400"/>
          </a:xfrm>
          <a:prstGeom prst="rect">
            <a:avLst/>
          </a:prstGeom>
          <a:noFill/>
        </p:spPr>
        <p:txBody>
          <a:bodyPr wrap="square" lIns="0" tIns="0" rIns="0" bIns="0" rtlCol="0">
            <a:noAutofit/>
          </a:bodyPr>
          <a:lstStyle/>
          <a:p>
            <a:r>
              <a:rPr lang="en-US" dirty="0"/>
              <a:t>Enter your E2 User Id provided by USCG.  It will start with </a:t>
            </a:r>
            <a:r>
              <a:rPr lang="en-US" b="1" dirty="0"/>
              <a:t>USCG- </a:t>
            </a:r>
            <a:r>
              <a:rPr lang="en-US" dirty="0"/>
              <a:t>followed by your 7 digit employee id.  Example:  </a:t>
            </a:r>
            <a:r>
              <a:rPr lang="en-US" b="1" dirty="0"/>
              <a:t>USCG-1234567</a:t>
            </a:r>
          </a:p>
          <a:p>
            <a:endParaRPr lang="en-US" dirty="0"/>
          </a:p>
          <a:p>
            <a:r>
              <a:rPr lang="en-US" dirty="0"/>
              <a:t>Enter your USCG Employee Id in the Employee Id field.    </a:t>
            </a:r>
            <a:r>
              <a:rPr lang="en-US" b="1" dirty="0"/>
              <a:t>(DO NOT Enter your SSN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677915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br>
            <a:r>
              <a:rPr lang="en-US" sz="2400" dirty="0">
                <a:solidFill>
                  <a:srgbClr val="7F7F7F"/>
                </a:solidFill>
              </a:rPr>
              <a:t>Approve and Confirm</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2356130" y="1460500"/>
            <a:ext cx="7476565" cy="45831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205630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Approval</a:t>
            </a:r>
            <a:br>
              <a:rPr lang="en-US" dirty="0"/>
            </a:br>
            <a:r>
              <a:rPr lang="en-US" sz="2400" dirty="0">
                <a:solidFill>
                  <a:srgbClr val="7F7F7F"/>
                </a:solidFill>
              </a:rPr>
              <a:t>Returning Revisions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7" name="Content Placeholder 6"/>
          <p:cNvPicPr>
            <a:picLocks noGrp="1" noChangeAspect="1"/>
          </p:cNvPicPr>
          <p:nvPr>
            <p:ph sz="quarter" idx="13"/>
          </p:nvPr>
        </p:nvPicPr>
        <p:blipFill>
          <a:blip r:embed="rId4"/>
          <a:stretch>
            <a:fillRect/>
          </a:stretch>
        </p:blipFill>
        <p:spPr>
          <a:xfrm>
            <a:off x="2705142" y="1460500"/>
            <a:ext cx="6778542" cy="45831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124916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Approving </a:t>
            </a:r>
            <a:br>
              <a:rPr lang="en-US" sz="8000" dirty="0"/>
            </a:br>
            <a:r>
              <a:rPr lang="en-US" sz="8000" dirty="0"/>
              <a:t>Group </a:t>
            </a:r>
            <a:br>
              <a:rPr lang="en-US" sz="8000" dirty="0"/>
            </a:br>
            <a:r>
              <a:rPr lang="en-US" sz="8000" dirty="0"/>
              <a:t>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91</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404946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Reviewing &amp; Approving Group Authorizations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Content Placeholder 2"/>
          <p:cNvSpPr>
            <a:spLocks noGrp="1"/>
          </p:cNvSpPr>
          <p:nvPr>
            <p:ph sz="quarter" idx="13"/>
          </p:nvPr>
        </p:nvSpPr>
        <p:spPr>
          <a:ln>
            <a:noFill/>
          </a:ln>
        </p:spPr>
        <p:txBody>
          <a:bodyPr>
            <a:noAutofit/>
          </a:bodyPr>
          <a:lstStyle/>
          <a:p>
            <a:pPr marL="0" indent="0">
              <a:spcBef>
                <a:spcPts val="1200"/>
              </a:spcBef>
              <a:spcAft>
                <a:spcPts val="600"/>
              </a:spcAft>
              <a:buNone/>
            </a:pPr>
            <a:r>
              <a:rPr lang="en-US" sz="1800" dirty="0"/>
              <a:t>A group authorization is a way to plan travel for a group and receive approval before the individual travelers make specific travel plans. </a:t>
            </a:r>
          </a:p>
          <a:p>
            <a:pPr marL="0" indent="0">
              <a:buNone/>
            </a:pPr>
            <a:r>
              <a:rPr lang="en-US" sz="1800" dirty="0"/>
              <a:t>Travelers or arrangers create individual reservations and travel authorizations under the group authorization once it is approved. If the individual trip conforms to the limitations of the GA, it will inherit the approval of the GA and will not require additional approval steps.</a:t>
            </a:r>
          </a:p>
          <a:p>
            <a:pPr marL="0" indent="0">
              <a:spcBef>
                <a:spcPts val="1200"/>
              </a:spcBef>
              <a:spcAft>
                <a:spcPts val="600"/>
              </a:spcAft>
              <a:buNone/>
            </a:pPr>
            <a:r>
              <a:rPr lang="en-US" sz="1800" dirty="0"/>
              <a:t> A group authorization must include at least two travelers and the travelers must be in the same Minor Customer.</a:t>
            </a:r>
          </a:p>
          <a:p>
            <a:pPr marL="0" indent="0">
              <a:spcBef>
                <a:spcPts val="1200"/>
              </a:spcBef>
              <a:spcAft>
                <a:spcPts val="600"/>
              </a:spcAft>
              <a:buNone/>
            </a:pPr>
            <a:r>
              <a:rPr lang="en-US" sz="1800" dirty="0"/>
              <a:t>Per USCG, generally GAs could be used for Conference type travel when the date and locations are not expected to change.</a:t>
            </a:r>
          </a:p>
          <a:p>
            <a:pPr marL="0" indent="0">
              <a:buNone/>
            </a:pPr>
            <a:r>
              <a:rPr lang="en-US" b="1" dirty="0"/>
              <a:t>The Approver’s role in E2/ETS:</a:t>
            </a:r>
          </a:p>
          <a:p>
            <a:pPr lvl="1">
              <a:buClrTx/>
            </a:pPr>
            <a:r>
              <a:rPr lang="en-US" b="1" dirty="0">
                <a:solidFill>
                  <a:srgbClr val="333F48"/>
                </a:solidFill>
              </a:rPr>
              <a:t>Verity the GA is within travel policy. </a:t>
            </a:r>
          </a:p>
          <a:p>
            <a:pPr lvl="1">
              <a:buClrTx/>
            </a:pPr>
            <a:r>
              <a:rPr lang="en-US" b="1" dirty="0">
                <a:solidFill>
                  <a:srgbClr val="333F48"/>
                </a:solidFill>
              </a:rPr>
              <a:t>Funds Approver will apply the correct POET line for GA (the POET must be added before a group authorization can be approved by the final approver).  All approvers should review the funding details.</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25673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8</a:t>
            </a:r>
            <a:br>
              <a:rPr lang="en-US" dirty="0"/>
            </a:br>
            <a:endParaRPr lang="en-US" b="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8" name="Text Placeholder 7"/>
          <p:cNvSpPr>
            <a:spLocks noGrp="1"/>
          </p:cNvSpPr>
          <p:nvPr>
            <p:ph sz="quarter" idx="13"/>
          </p:nvPr>
        </p:nvSpPr>
        <p:spPr/>
        <p:txBody>
          <a:bodyPr/>
          <a:lstStyle/>
          <a:p>
            <a:pPr marL="0" indent="0">
              <a:buNone/>
            </a:pPr>
            <a:r>
              <a:rPr lang="en-US" sz="2400" b="1" dirty="0">
                <a:solidFill>
                  <a:srgbClr val="333F48"/>
                </a:solidFill>
              </a:rPr>
              <a:t>Review and Approve a Group Authorization</a:t>
            </a:r>
          </a:p>
          <a:p>
            <a:pPr marL="0" indent="0">
              <a:buNone/>
            </a:pPr>
            <a:r>
              <a:rPr lang="en-US" dirty="0">
                <a:solidFill>
                  <a:srgbClr val="333F48"/>
                </a:solidFill>
              </a:rPr>
              <a:t>A group authorization has been created in E2 and has been routed to you for approval.  Access the document and review the following:</a:t>
            </a:r>
          </a:p>
          <a:p>
            <a:pPr>
              <a:buFont typeface="Arial" panose="020B0604020202020204" pitchFamily="34" charset="0"/>
              <a:buChar char="•"/>
            </a:pPr>
            <a:r>
              <a:rPr lang="en-US" dirty="0">
                <a:solidFill>
                  <a:srgbClr val="333F48"/>
                </a:solidFill>
              </a:rPr>
              <a:t>Basic information</a:t>
            </a:r>
          </a:p>
          <a:p>
            <a:pPr>
              <a:buFont typeface="Arial" panose="020B0604020202020204" pitchFamily="34" charset="0"/>
              <a:buChar char="•"/>
            </a:pPr>
            <a:r>
              <a:rPr lang="en-US" dirty="0">
                <a:solidFill>
                  <a:srgbClr val="333F48"/>
                </a:solidFill>
              </a:rPr>
              <a:t>Travel Details</a:t>
            </a:r>
          </a:p>
          <a:p>
            <a:pPr>
              <a:buFont typeface="Arial" panose="020B0604020202020204" pitchFamily="34" charset="0"/>
              <a:buChar char="•"/>
            </a:pPr>
            <a:r>
              <a:rPr lang="en-US" dirty="0">
                <a:solidFill>
                  <a:srgbClr val="333F48"/>
                </a:solidFill>
              </a:rPr>
              <a:t>Expense Details – Per Trip and Total OA</a:t>
            </a:r>
          </a:p>
          <a:p>
            <a:pPr>
              <a:buFont typeface="Arial" panose="020B0604020202020204" pitchFamily="34" charset="0"/>
              <a:buChar char="•"/>
            </a:pPr>
            <a:r>
              <a:rPr lang="en-US" dirty="0">
                <a:solidFill>
                  <a:srgbClr val="333F48"/>
                </a:solidFill>
              </a:rPr>
              <a:t>Accounting – POET</a:t>
            </a:r>
          </a:p>
          <a:p>
            <a:pPr>
              <a:buFont typeface="Arial" panose="020B0604020202020204" pitchFamily="34" charset="0"/>
              <a:buChar char="•"/>
            </a:pPr>
            <a:r>
              <a:rPr lang="en-US" dirty="0">
                <a:solidFill>
                  <a:srgbClr val="333F48"/>
                </a:solidFill>
              </a:rPr>
              <a:t>Remarks and Attachments</a:t>
            </a:r>
          </a:p>
          <a:p>
            <a:pPr marL="0" indent="0">
              <a:buNone/>
            </a:pPr>
            <a:r>
              <a:rPr lang="en-US" b="1" dirty="0">
                <a:solidFill>
                  <a:srgbClr val="333F48"/>
                </a:solidFill>
              </a:rPr>
              <a:t>Funds approver should add the POET lines.  All approvers should review the funding details.</a:t>
            </a:r>
          </a:p>
          <a:p>
            <a:pPr marL="0" indent="0">
              <a:buNone/>
            </a:pPr>
            <a:r>
              <a:rPr lang="en-US" dirty="0">
                <a:solidFill>
                  <a:srgbClr val="333F48"/>
                </a:solidFill>
              </a:rPr>
              <a:t>For this scenario, use a favorite account code template and change at lease one value.</a:t>
            </a:r>
          </a:p>
          <a:p>
            <a:pPr marL="0" indent="0">
              <a:buNone/>
            </a:pPr>
            <a:r>
              <a:rPr lang="en-US" dirty="0">
                <a:solidFill>
                  <a:srgbClr val="333F48"/>
                </a:solidFill>
              </a:rPr>
              <a:t>Once reviewed, approve the document.</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021826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1840748" y="1460500"/>
            <a:ext cx="850733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352930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2" name="Slide Number Placeholder 1"/>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126546"/>
            <a:ext cx="11188700" cy="3251021"/>
          </a:xfrm>
        </p:spPr>
      </p:pic>
    </p:spTree>
    <p:custDataLst>
      <p:tags r:id="rId1"/>
    </p:custDataLst>
    <p:extLst>
      <p:ext uri="{BB962C8B-B14F-4D97-AF65-F5344CB8AC3E}">
        <p14:creationId xmlns:p14="http://schemas.microsoft.com/office/powerpoint/2010/main" val="6195151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Reviewing Site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2847136" y="1460500"/>
            <a:ext cx="6494553"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468535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Reviewing Travelers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500063" y="2027167"/>
            <a:ext cx="11188700" cy="344977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930216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Authorization Approval</a:t>
            </a:r>
            <a:br>
              <a:rPr lang="en-US" dirty="0"/>
            </a:br>
            <a:r>
              <a:rPr lang="en-US" sz="2400" dirty="0">
                <a:solidFill>
                  <a:srgbClr val="7F7F7F"/>
                </a:solidFill>
              </a:rPr>
              <a:t>Reviewing Expense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527746" y="2075866"/>
            <a:ext cx="11133333" cy="335238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14387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WTSG PPT TEMPLATE 16-9" val="NUJq083s"/>
  <p:tag name="ARTICULATE_SLIDE_THUMBNAIL_REFRESH" val="1"/>
  <p:tag name="ARTICULATE_DESIGN_ID_CUSTOM DESIGN" val="jsG3XQwI"/>
  <p:tag name="ARTICULATE_DESIGN_ID_CWT2021" val="NOu47LoR"/>
  <p:tag name="ARTICULATE_DESIGN_ID_1_CWT2021" val="sRYEtmhb"/>
  <p:tag name="ARTICULATE_DESIGN_ID_2_CWT2021" val="QOXMkyMU"/>
  <p:tag name="ARTICULATE_SLIDE_COUNT" val="1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GUID" val="ee12d428-850a-40df-89f1-15fc1efe1e59"/>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GUID" val="ee12d428-850a-40df-89f1-15fc1efe1e59"/>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GUID" val="8a3d3d23-d709-421a-896e-eae7d07d3908"/>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GUID" val="27f86546-4363-4838-b9fe-6064bebad1c7"/>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GUID" val="27f86546-4363-4838-b9fe-6064bebad1c7"/>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GUID" val="27f86546-4363-4838-b9fe-6064bebad1c7"/>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dcdb122a-3801-4faf-8f3e-0794bffe2f73"/>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fc292642-6b1f-4df4-8a73-05c7567a5419"/>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GUID" val="754f3c77-1b91-40da-a0f7-48b82dcf96ce"/>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cfbf1683-6cb8-4d2f-8acd-5c3b81081d56"/>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124b5883-5564-453d-851a-fa3db9d5c69b"/>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90915666-0fbe-4260-869b-5d357aeccdac"/>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GUID" val="0c23ef0f-3439-4e7b-ac9c-91fd4a9d1d3c"/>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2e72d6c8-8029-4e1e-8f9a-56514fd10227"/>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EAE71F51DA1428424DEDBD33EA888" ma:contentTypeVersion="0" ma:contentTypeDescription="Create a new document." ma:contentTypeScope="" ma:versionID="a5ea23a7bd05687db1abf638b8ab924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4556B-7587-42E9-AC46-C025C5356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AF90A8B-3636-4F46-A8AC-403C23A6A3E3}">
  <ds:schemaRefs>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165D0F9C-0207-4900-A598-2FBB2232E2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47567</TotalTime>
  <Words>13196</Words>
  <Application>Microsoft Office PowerPoint</Application>
  <PresentationFormat>Widescreen</PresentationFormat>
  <Paragraphs>1351</Paragraphs>
  <Slides>140</Slides>
  <Notes>137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140</vt:i4>
      </vt:variant>
    </vt:vector>
  </HeadingPairs>
  <TitlesOfParts>
    <vt:vector size="148" baseType="lpstr">
      <vt:lpstr>Arial</vt:lpstr>
      <vt:lpstr>Calibri</vt:lpstr>
      <vt:lpstr>Symbol</vt:lpstr>
      <vt:lpstr>Tahoma</vt:lpstr>
      <vt:lpstr>Verdana</vt:lpstr>
      <vt:lpstr>Webdings</vt:lpstr>
      <vt:lpstr>Wingdings</vt:lpstr>
      <vt:lpstr>CWT2021</vt:lpstr>
      <vt:lpstr>Approving Official</vt:lpstr>
      <vt:lpstr>PowerPoint Presentation</vt:lpstr>
      <vt:lpstr>PowerPoint Presentation</vt:lpstr>
      <vt:lpstr>Icons are used in this presentation to help identify the type of information being delivered.  They are found in the upper left corner of applicable slides.</vt:lpstr>
      <vt:lpstr>E2/ETS  Overview</vt:lpstr>
      <vt:lpstr>E2 Solutions Overview </vt:lpstr>
      <vt:lpstr>Getting Started  First Log On, Profile, and Navigation</vt:lpstr>
      <vt:lpstr>New User Email</vt:lpstr>
      <vt:lpstr>Password Maintenance Initialize Security Information</vt:lpstr>
      <vt:lpstr>Password Maintenance Creating Password &amp; Security Questions</vt:lpstr>
      <vt:lpstr>Warning Message &amp; Privacy Act Notice</vt:lpstr>
      <vt:lpstr>Rules of Behavior</vt:lpstr>
      <vt:lpstr>First Login Complete</vt:lpstr>
      <vt:lpstr>Scenario 1</vt:lpstr>
      <vt:lpstr>Verify and Update Profile</vt:lpstr>
      <vt:lpstr>My Profile</vt:lpstr>
      <vt:lpstr>Approver Availability </vt:lpstr>
      <vt:lpstr>My E2</vt:lpstr>
      <vt:lpstr>Online Help    </vt:lpstr>
      <vt:lpstr>Online Help Find Your Answer</vt:lpstr>
      <vt:lpstr>Online Help Contact Us Details</vt:lpstr>
      <vt:lpstr>Review  First Log On, Profile and Navigation</vt:lpstr>
      <vt:lpstr>Review  First Log On, Profile and Navigation</vt:lpstr>
      <vt:lpstr>Approval  Overview</vt:lpstr>
      <vt:lpstr>Approval Routing </vt:lpstr>
      <vt:lpstr>Approval Routing Pools</vt:lpstr>
      <vt:lpstr>Approver Emails Document Pending Approval</vt:lpstr>
      <vt:lpstr>Approver Email Recalled Document</vt:lpstr>
      <vt:lpstr>Real Time Validation / Funds Check</vt:lpstr>
      <vt:lpstr>My Approvals</vt:lpstr>
      <vt:lpstr>Scenario 2  </vt:lpstr>
      <vt:lpstr>My Approvals</vt:lpstr>
      <vt:lpstr>Document Summary Locking and Unlocking a document</vt:lpstr>
      <vt:lpstr>Document Summary Locking and Unlocking a document</vt:lpstr>
      <vt:lpstr>Viewing Trip History</vt:lpstr>
      <vt:lpstr>Authorizations</vt:lpstr>
      <vt:lpstr>TDY Authorization Workflow</vt:lpstr>
      <vt:lpstr>Reviewing &amp; Approving Authorizations  </vt:lpstr>
      <vt:lpstr>Scenario 3</vt:lpstr>
      <vt:lpstr>Authorization Approval Opening the document for review</vt:lpstr>
      <vt:lpstr>Authorization Approval Reviewing Basic Information</vt:lpstr>
      <vt:lpstr>Authorization Approval Reviewing Reservations</vt:lpstr>
      <vt:lpstr>Authorization Approval  Reviewing Site Details </vt:lpstr>
      <vt:lpstr>Authorization Approval  Reviewing Expenses </vt:lpstr>
      <vt:lpstr>Authorization Approval  Selecting an Account Code/POET</vt:lpstr>
      <vt:lpstr>Authorization Approval Selecting a Favorite Account Code/POET</vt:lpstr>
      <vt:lpstr>Authorization Approval Adding an Account Code/POET </vt:lpstr>
      <vt:lpstr>Authorization Approval Add Account Codes using Templates</vt:lpstr>
      <vt:lpstr>Authorization Approval Split Funding (Multiple POET Lines)</vt:lpstr>
      <vt:lpstr>Authorization Approval Split Funding by Expense Type</vt:lpstr>
      <vt:lpstr>Authorization Approval Split Funding by Expense Type Using Detail</vt:lpstr>
      <vt:lpstr>Authorization Approval Split Funding by Expense Date</vt:lpstr>
      <vt:lpstr>Authorization Approval Split Funding by Expense Date</vt:lpstr>
      <vt:lpstr>Adding POET Errors</vt:lpstr>
      <vt:lpstr>Authorization Approval Completing Accounting  </vt:lpstr>
      <vt:lpstr>Authorization Approval Reviewing Travel Policy Justifications</vt:lpstr>
      <vt:lpstr>Authorization Approval Reviewing Travel Policy Warnings and City Pair Information</vt:lpstr>
      <vt:lpstr>Authorization Approval Reviewing and Adding Remarks</vt:lpstr>
      <vt:lpstr>Authorization Approval Reviewing Attachments  </vt:lpstr>
      <vt:lpstr>Authorization Approval Other Actions</vt:lpstr>
      <vt:lpstr>Authorization Approval Approve and Confirm</vt:lpstr>
      <vt:lpstr>Authorization Approval Returning Authorization for Revisions</vt:lpstr>
      <vt:lpstr>Authorization Approval Complete</vt:lpstr>
      <vt:lpstr>Funds Validation Successful</vt:lpstr>
      <vt:lpstr>Funds Validation Failed</vt:lpstr>
      <vt:lpstr>Funds Validation Failed continued</vt:lpstr>
      <vt:lpstr>Funds Validation Failed</vt:lpstr>
      <vt:lpstr>Approving Amended Authorizations </vt:lpstr>
      <vt:lpstr>Comparative Trips</vt:lpstr>
      <vt:lpstr>Scenario 4 </vt:lpstr>
      <vt:lpstr>Viewing Comparative Trips</vt:lpstr>
      <vt:lpstr>Review  Approving Authorizations</vt:lpstr>
      <vt:lpstr>Review  Approving Authorizations</vt:lpstr>
      <vt:lpstr>Travel  Advances</vt:lpstr>
      <vt:lpstr>Travel Advances</vt:lpstr>
      <vt:lpstr>Travel Advance Approval Reviewing Advance Summary</vt:lpstr>
      <vt:lpstr>Travel Advance Approval Reviewing Advance Basic Information</vt:lpstr>
      <vt:lpstr>Travel Advance Approval Reviewing Advance Accounting</vt:lpstr>
      <vt:lpstr>Travel Advance Approval Approve and Confirm</vt:lpstr>
      <vt:lpstr>Travel Advance Approval Returning Travel Advance for Revisions</vt:lpstr>
      <vt:lpstr>Open  Authorizations</vt:lpstr>
      <vt:lpstr>Reviewing &amp; Approving Open Authorizations </vt:lpstr>
      <vt:lpstr>Open Authorizations Created in DA</vt:lpstr>
      <vt:lpstr>Scenario 7 </vt:lpstr>
      <vt:lpstr>Open Authorization Approval Reviewing Summary</vt:lpstr>
      <vt:lpstr>Open Authorization Approval Reviewing Basic Information</vt:lpstr>
      <vt:lpstr>Open Authorization Approval Reviewing Travel Details</vt:lpstr>
      <vt:lpstr>Open Authorization Approval  Reviewing Expense Details</vt:lpstr>
      <vt:lpstr>Open Authorization Approval Reviewing Accounting</vt:lpstr>
      <vt:lpstr>Open Authorization Approval Approve and Confirm</vt:lpstr>
      <vt:lpstr>Open Authorization Approval Returning Revisions</vt:lpstr>
      <vt:lpstr>Approving  Group  Authorizations</vt:lpstr>
      <vt:lpstr>Reviewing &amp; Approving Group Authorizations </vt:lpstr>
      <vt:lpstr>Scenario 8 </vt:lpstr>
      <vt:lpstr>Group Authorization Approval Summary</vt:lpstr>
      <vt:lpstr>Group Authorization Approval Basic Information</vt:lpstr>
      <vt:lpstr>Group Authorization Approval Reviewing Site Details</vt:lpstr>
      <vt:lpstr>Group Authorization Approval Reviewing Travelers</vt:lpstr>
      <vt:lpstr>Group Authorization Approval Reviewing Expense Details</vt:lpstr>
      <vt:lpstr>Group Authorization Approval Reviewing Accounting</vt:lpstr>
      <vt:lpstr>Group Authorization Approval Approve and Confirm</vt:lpstr>
      <vt:lpstr>Group Authorization Approval Returning for Revisions</vt:lpstr>
      <vt:lpstr>Review  Approving Open and Group Authorizations</vt:lpstr>
      <vt:lpstr>Review  Approving Open and Group Authorizations</vt:lpstr>
      <vt:lpstr>Voucher</vt:lpstr>
      <vt:lpstr>Types of Vouchers</vt:lpstr>
      <vt:lpstr>Voucher Workflow</vt:lpstr>
      <vt:lpstr>Reviewing &amp; Approving Vouchers  </vt:lpstr>
      <vt:lpstr>Scenario 5</vt:lpstr>
      <vt:lpstr>Voucher Approval Reviewing Summary</vt:lpstr>
      <vt:lpstr>Voucher Approval Reviewing Basic Information </vt:lpstr>
      <vt:lpstr>Voucher Approval Reviewing Expenses</vt:lpstr>
      <vt:lpstr>Voucher Approval View Cost Variance Summary</vt:lpstr>
      <vt:lpstr>Voucher Approval View Authorization Pay To Field Allocations</vt:lpstr>
      <vt:lpstr>Voucher Approval Reviewing Accounting </vt:lpstr>
      <vt:lpstr>Voucher Approval Reviewing Liquidation</vt:lpstr>
      <vt:lpstr>Voucher Approval  Reviewing Remarks </vt:lpstr>
      <vt:lpstr>Voucher Approval  Reviewing Receipts</vt:lpstr>
      <vt:lpstr>Voucher Approval Other Actions </vt:lpstr>
      <vt:lpstr>Voucher Approval  Approving the Voucher</vt:lpstr>
      <vt:lpstr>Voucher Approval  Returning the Voucher for Revisions</vt:lpstr>
      <vt:lpstr>Local Travel  Claims</vt:lpstr>
      <vt:lpstr>Reviewing &amp; Approving Local Travel Claims  </vt:lpstr>
      <vt:lpstr>Scenario 6 </vt:lpstr>
      <vt:lpstr>Local Travel Approval Reviewing Summary</vt:lpstr>
      <vt:lpstr>Local Travel Approval Reviewing Basic Information</vt:lpstr>
      <vt:lpstr>Local Travel Approval Reviewing Expenses</vt:lpstr>
      <vt:lpstr>Local Travel Approval Reviewing Accounting</vt:lpstr>
      <vt:lpstr>Local Travel Approval Approve</vt:lpstr>
      <vt:lpstr>Local Travel Approval Return</vt:lpstr>
      <vt:lpstr>Review  Approving Vouchers and Local Travel Claims</vt:lpstr>
      <vt:lpstr>Review  Approving Vouchers and Local Travel Claims</vt:lpstr>
      <vt:lpstr> Mobile  Approvals  </vt:lpstr>
      <vt:lpstr>Mobile Approvals Logging In</vt:lpstr>
      <vt:lpstr>Mobile Approvals My Approvals</vt:lpstr>
      <vt:lpstr>Mobile Approvals Document Summary</vt:lpstr>
      <vt:lpstr>Resources</vt:lpstr>
      <vt:lpstr>We would like your feedback…..</vt:lpstr>
      <vt:lpstr>Questions?</vt:lpstr>
      <vt:lpstr>PowerPoint Presentation</vt:lpstr>
    </vt:vector>
  </TitlesOfParts>
  <Company>Carlson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Approver</dc:title>
  <dc:creator>Bartkowski, Andrea (UAXT006)</dc:creator>
  <cp:lastModifiedBy>McCafferty, Camille</cp:lastModifiedBy>
  <cp:revision>2812</cp:revision>
  <dcterms:created xsi:type="dcterms:W3CDTF">2011-04-12T20:38:59Z</dcterms:created>
  <dcterms:modified xsi:type="dcterms:W3CDTF">2022-06-17T15:11:20Z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ContentTypeId">
    <vt:lpwstr>0x01010037EEAE71F51DA1428424DEDBD33EA888</vt:lpwstr>
  </property>
  <property fmtid="{D5CDD505-2E9C-101B-9397-08002B2CF9AE}" pid="5" name="ArticulateGUID">
    <vt:lpwstr>95003CF1-E9C1-4DDD-AD5D-0DDA1D564FB5</vt:lpwstr>
  </property>
  <property fmtid="{D5CDD505-2E9C-101B-9397-08002B2CF9AE}" pid="6" name="ArticulateProjectFull">
    <vt:lpwstr>C:\Users\UCAM220\Documents\uscg new\USCG Approving Official (Recorded Session).ppta</vt:lpwstr>
  </property>
</Properties>
</file>