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2.xml" ContentType="application/vnd.openxmlformats-officedocument.theme+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notesSlides/notesSlide2.xml" ContentType="application/vnd.openxmlformats-officedocument.presentationml.notesSlide+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notesSlides/notesSlide13.xml" ContentType="application/vnd.openxmlformats-officedocument.presentationml.notesSlide+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notesSlides/notesSlide16.xml" ContentType="application/vnd.openxmlformats-officedocument.presentationml.notesSlide+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notesSlides/notesSlide18.xml" ContentType="application/vnd.openxmlformats-officedocument.presentationml.notesSlide+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notesSlides/notesSlide20.xml" ContentType="application/vnd.openxmlformats-officedocument.presentationml.notesSlide+xml"/>
  <Override PartName="/ppt/tags/tag63.xml" ContentType="application/vnd.openxmlformats-officedocument.presentationml.tags+xml"/>
  <Override PartName="/ppt/notesSlides/notesSlide21.xml" ContentType="application/vnd.openxmlformats-officedocument.presentationml.notesSlide+xml"/>
  <Override PartName="/ppt/tags/tag64.xml" ContentType="application/vnd.openxmlformats-officedocument.presentationml.tags+xml"/>
  <Override PartName="/ppt/notesSlides/notesSlide22.xml" ContentType="application/vnd.openxmlformats-officedocument.presentationml.notesSlide+xml"/>
  <Override PartName="/ppt/tags/tag65.xml" ContentType="application/vnd.openxmlformats-officedocument.presentationml.tags+xml"/>
  <Override PartName="/ppt/notesSlides/notesSlide23.xml" ContentType="application/vnd.openxmlformats-officedocument.presentationml.notesSlide+xml"/>
  <Override PartName="/ppt/tags/tag66.xml" ContentType="application/vnd.openxmlformats-officedocument.presentationml.tags+xml"/>
  <Override PartName="/ppt/notesSlides/notesSlide24.xml" ContentType="application/vnd.openxmlformats-officedocument.presentationml.notesSlide+xml"/>
  <Override PartName="/ppt/tags/tag67.xml" ContentType="application/vnd.openxmlformats-officedocument.presentationml.tags+xml"/>
  <Override PartName="/ppt/notesSlides/notesSlide25.xml" ContentType="application/vnd.openxmlformats-officedocument.presentationml.notesSlide+xml"/>
  <Override PartName="/ppt/tags/tag68.xml" ContentType="application/vnd.openxmlformats-officedocument.presentationml.tags+xml"/>
  <Override PartName="/ppt/notesSlides/notesSlide26.xml" ContentType="application/vnd.openxmlformats-officedocument.presentationml.notesSlide+xml"/>
  <Override PartName="/ppt/tags/tag69.xml" ContentType="application/vnd.openxmlformats-officedocument.presentationml.tags+xml"/>
  <Override PartName="/ppt/notesSlides/notesSlide27.xml" ContentType="application/vnd.openxmlformats-officedocument.presentationml.notesSlide+xml"/>
  <Override PartName="/ppt/tags/tag70.xml" ContentType="application/vnd.openxmlformats-officedocument.presentationml.tags+xml"/>
  <Override PartName="/ppt/notesSlides/notesSlide28.xml" ContentType="application/vnd.openxmlformats-officedocument.presentationml.notesSlide+xml"/>
  <Override PartName="/ppt/tags/tag71.xml" ContentType="application/vnd.openxmlformats-officedocument.presentationml.tags+xml"/>
  <Override PartName="/ppt/notesSlides/notesSlide29.xml" ContentType="application/vnd.openxmlformats-officedocument.presentationml.notesSlide+xml"/>
  <Override PartName="/ppt/tags/tag72.xml" ContentType="application/vnd.openxmlformats-officedocument.presentationml.tags+xml"/>
  <Override PartName="/ppt/notesSlides/notesSlide30.xml" ContentType="application/vnd.openxmlformats-officedocument.presentationml.notesSlide+xml"/>
  <Override PartName="/ppt/tags/tag73.xml" ContentType="application/vnd.openxmlformats-officedocument.presentationml.tags+xml"/>
  <Override PartName="/ppt/notesSlides/notesSlide31.xml" ContentType="application/vnd.openxmlformats-officedocument.presentationml.notesSlide+xml"/>
  <Override PartName="/ppt/tags/tag74.xml" ContentType="application/vnd.openxmlformats-officedocument.presentationml.tags+xml"/>
  <Override PartName="/ppt/notesSlides/notesSlide32.xml" ContentType="application/vnd.openxmlformats-officedocument.presentationml.notesSlide+xml"/>
  <Override PartName="/ppt/tags/tag75.xml" ContentType="application/vnd.openxmlformats-officedocument.presentationml.tags+xml"/>
  <Override PartName="/ppt/notesSlides/notesSlide33.xml" ContentType="application/vnd.openxmlformats-officedocument.presentationml.notesSlide+xml"/>
  <Override PartName="/ppt/tags/tag76.xml" ContentType="application/vnd.openxmlformats-officedocument.presentationml.tags+xml"/>
  <Override PartName="/ppt/notesSlides/notesSlide34.xml" ContentType="application/vnd.openxmlformats-officedocument.presentationml.notesSlide+xml"/>
  <Override PartName="/ppt/tags/tag77.xml" ContentType="application/vnd.openxmlformats-officedocument.presentationml.tags+xml"/>
  <Override PartName="/ppt/notesSlides/notesSlide35.xml" ContentType="application/vnd.openxmlformats-officedocument.presentationml.notesSlide+xml"/>
  <Override PartName="/ppt/tags/tag78.xml" ContentType="application/vnd.openxmlformats-officedocument.presentationml.tags+xml"/>
  <Override PartName="/ppt/notesSlides/notesSlide36.xml" ContentType="application/vnd.openxmlformats-officedocument.presentationml.notesSlide+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notesSlides/notesSlide38.xml" ContentType="application/vnd.openxmlformats-officedocument.presentationml.notesSlide+xml"/>
  <Override PartName="/ppt/tags/tag81.xml" ContentType="application/vnd.openxmlformats-officedocument.presentationml.tags+xml"/>
  <Override PartName="/ppt/notesSlides/notesSlide39.xml" ContentType="application/vnd.openxmlformats-officedocument.presentationml.notesSlide+xml"/>
  <Override PartName="/ppt/tags/tag82.xml" ContentType="application/vnd.openxmlformats-officedocument.presentationml.tags+xml"/>
  <Override PartName="/ppt/notesSlides/notesSlide40.xml" ContentType="application/vnd.openxmlformats-officedocument.presentationml.notesSlide+xml"/>
  <Override PartName="/ppt/tags/tag83.xml" ContentType="application/vnd.openxmlformats-officedocument.presentationml.tags+xml"/>
  <Override PartName="/ppt/notesSlides/notesSlide41.xml" ContentType="application/vnd.openxmlformats-officedocument.presentationml.notesSlide+xml"/>
  <Override PartName="/ppt/tags/tag84.xml" ContentType="application/vnd.openxmlformats-officedocument.presentationml.tags+xml"/>
  <Override PartName="/ppt/notesSlides/notesSlide42.xml" ContentType="application/vnd.openxmlformats-officedocument.presentationml.notesSlide+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notesSlides/notesSlide44.xml" ContentType="application/vnd.openxmlformats-officedocument.presentationml.notesSlide+xml"/>
  <Override PartName="/ppt/tags/tag87.xml" ContentType="application/vnd.openxmlformats-officedocument.presentationml.tags+xml"/>
  <Override PartName="/ppt/notesSlides/notesSlide45.xml" ContentType="application/vnd.openxmlformats-officedocument.presentationml.notesSlide+xml"/>
  <Override PartName="/ppt/tags/tag88.xml" ContentType="application/vnd.openxmlformats-officedocument.presentationml.tags+xml"/>
  <Override PartName="/ppt/notesSlides/notesSlide46.xml" ContentType="application/vnd.openxmlformats-officedocument.presentationml.notesSlide+xml"/>
  <Override PartName="/ppt/tags/tag89.xml" ContentType="application/vnd.openxmlformats-officedocument.presentationml.tags+xml"/>
  <Override PartName="/ppt/notesSlides/notesSlide47.xml" ContentType="application/vnd.openxmlformats-officedocument.presentationml.notesSlide+xml"/>
  <Override PartName="/ppt/tags/tag90.xml" ContentType="application/vnd.openxmlformats-officedocument.presentationml.tags+xml"/>
  <Override PartName="/ppt/notesSlides/notesSlide48.xml" ContentType="application/vnd.openxmlformats-officedocument.presentationml.notesSlide+xml"/>
  <Override PartName="/ppt/tags/tag91.xml" ContentType="application/vnd.openxmlformats-officedocument.presentationml.tags+xml"/>
  <Override PartName="/ppt/notesSlides/notesSlide49.xml" ContentType="application/vnd.openxmlformats-officedocument.presentationml.notesSlide+xml"/>
  <Override PartName="/ppt/tags/tag92.xml" ContentType="application/vnd.openxmlformats-officedocument.presentationml.tags+xml"/>
  <Override PartName="/ppt/notesSlides/notesSlide50.xml" ContentType="application/vnd.openxmlformats-officedocument.presentationml.notesSlide+xml"/>
  <Override PartName="/ppt/tags/tag93.xml" ContentType="application/vnd.openxmlformats-officedocument.presentationml.tags+xml"/>
  <Override PartName="/ppt/notesSlides/notesSlide51.xml" ContentType="application/vnd.openxmlformats-officedocument.presentationml.notesSlide+xml"/>
  <Override PartName="/ppt/tags/tag94.xml" ContentType="application/vnd.openxmlformats-officedocument.presentationml.tags+xml"/>
  <Override PartName="/ppt/notesSlides/notesSlide52.xml" ContentType="application/vnd.openxmlformats-officedocument.presentationml.notesSlide+xml"/>
  <Override PartName="/ppt/tags/tag95.xml" ContentType="application/vnd.openxmlformats-officedocument.presentationml.tags+xml"/>
  <Override PartName="/ppt/notesSlides/notesSlide53.xml" ContentType="application/vnd.openxmlformats-officedocument.presentationml.notesSlide+xml"/>
  <Override PartName="/ppt/tags/tag96.xml" ContentType="application/vnd.openxmlformats-officedocument.presentationml.tags+xml"/>
  <Override PartName="/ppt/notesSlides/notesSlide54.xml" ContentType="application/vnd.openxmlformats-officedocument.presentationml.notesSlide+xml"/>
  <Override PartName="/ppt/tags/tag97.xml" ContentType="application/vnd.openxmlformats-officedocument.presentationml.tags+xml"/>
  <Override PartName="/ppt/notesSlides/notesSlide55.xml" ContentType="application/vnd.openxmlformats-officedocument.presentationml.notesSlide+xml"/>
  <Override PartName="/ppt/tags/tag98.xml" ContentType="application/vnd.openxmlformats-officedocument.presentationml.tags+xml"/>
  <Override PartName="/ppt/notesSlides/notesSlide56.xml" ContentType="application/vnd.openxmlformats-officedocument.presentationml.notesSlide+xml"/>
  <Override PartName="/ppt/tags/tag99.xml" ContentType="application/vnd.openxmlformats-officedocument.presentationml.tags+xml"/>
  <Override PartName="/ppt/notesSlides/notesSlide57.xml" ContentType="application/vnd.openxmlformats-officedocument.presentationml.notesSlide+xml"/>
  <Override PartName="/ppt/tags/tag100.xml" ContentType="application/vnd.openxmlformats-officedocument.presentationml.tags+xml"/>
  <Override PartName="/ppt/notesSlides/notesSlide58.xml" ContentType="application/vnd.openxmlformats-officedocument.presentationml.notesSlide+xml"/>
  <Override PartName="/ppt/tags/tag101.xml" ContentType="application/vnd.openxmlformats-officedocument.presentationml.tags+xml"/>
  <Override PartName="/ppt/notesSlides/notesSlide59.xml" ContentType="application/vnd.openxmlformats-officedocument.presentationml.notesSlide+xml"/>
  <Override PartName="/ppt/tags/tag102.xml" ContentType="application/vnd.openxmlformats-officedocument.presentationml.tags+xml"/>
  <Override PartName="/ppt/notesSlides/notesSlide60.xml" ContentType="application/vnd.openxmlformats-officedocument.presentationml.notesSlide+xml"/>
  <Override PartName="/ppt/tags/tag103.xml" ContentType="application/vnd.openxmlformats-officedocument.presentationml.tags+xml"/>
  <Override PartName="/ppt/notesSlides/notesSlide61.xml" ContentType="application/vnd.openxmlformats-officedocument.presentationml.notesSlide+xml"/>
  <Override PartName="/ppt/tags/tag104.xml" ContentType="application/vnd.openxmlformats-officedocument.presentationml.tags+xml"/>
  <Override PartName="/ppt/notesSlides/notesSlide62.xml" ContentType="application/vnd.openxmlformats-officedocument.presentationml.notesSlide+xml"/>
  <Override PartName="/ppt/tags/tag105.xml" ContentType="application/vnd.openxmlformats-officedocument.presentationml.tags+xml"/>
  <Override PartName="/ppt/notesSlides/notesSlide63.xml" ContentType="application/vnd.openxmlformats-officedocument.presentationml.notesSlide+xml"/>
  <Override PartName="/ppt/tags/tag106.xml" ContentType="application/vnd.openxmlformats-officedocument.presentationml.tags+xml"/>
  <Override PartName="/ppt/notesSlides/notesSlide64.xml" ContentType="application/vnd.openxmlformats-officedocument.presentationml.notesSlide+xml"/>
  <Override PartName="/ppt/tags/tag107.xml" ContentType="application/vnd.openxmlformats-officedocument.presentationml.tags+xml"/>
  <Override PartName="/ppt/notesSlides/notesSlide65.xml" ContentType="application/vnd.openxmlformats-officedocument.presentationml.notesSlide+xml"/>
  <Override PartName="/ppt/tags/tag108.xml" ContentType="application/vnd.openxmlformats-officedocument.presentationml.tags+xml"/>
  <Override PartName="/ppt/notesSlides/notesSlide66.xml" ContentType="application/vnd.openxmlformats-officedocument.presentationml.notesSlide+xml"/>
  <Override PartName="/ppt/tags/tag109.xml" ContentType="application/vnd.openxmlformats-officedocument.presentationml.tags+xml"/>
  <Override PartName="/ppt/notesSlides/notesSlide67.xml" ContentType="application/vnd.openxmlformats-officedocument.presentationml.notesSlide+xml"/>
  <Override PartName="/ppt/tags/tag110.xml" ContentType="application/vnd.openxmlformats-officedocument.presentationml.tags+xml"/>
  <Override PartName="/ppt/notesSlides/notesSlide68.xml" ContentType="application/vnd.openxmlformats-officedocument.presentationml.notesSlide+xml"/>
  <Override PartName="/ppt/tags/tag111.xml" ContentType="application/vnd.openxmlformats-officedocument.presentationml.tags+xml"/>
  <Override PartName="/ppt/notesSlides/notesSlide69.xml" ContentType="application/vnd.openxmlformats-officedocument.presentationml.notesSlide+xml"/>
  <Override PartName="/ppt/tags/tag112.xml" ContentType="application/vnd.openxmlformats-officedocument.presentationml.tags+xml"/>
  <Override PartName="/ppt/notesSlides/notesSlide70.xml" ContentType="application/vnd.openxmlformats-officedocument.presentationml.notesSlide+xml"/>
  <Override PartName="/ppt/tags/tag113.xml" ContentType="application/vnd.openxmlformats-officedocument.presentationml.tags+xml"/>
  <Override PartName="/ppt/notesSlides/notesSlide7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72.xml" ContentType="application/vnd.openxmlformats-officedocument.presentationml.notesSlide+xml"/>
  <Override PartName="/ppt/tags/tag116.xml" ContentType="application/vnd.openxmlformats-officedocument.presentationml.tags+xml"/>
  <Override PartName="/ppt/notesSlides/notesSlide73.xml" ContentType="application/vnd.openxmlformats-officedocument.presentationml.notesSlide+xml"/>
  <Override PartName="/ppt/tags/tag117.xml" ContentType="application/vnd.openxmlformats-officedocument.presentationml.tags+xml"/>
  <Override PartName="/ppt/notesSlides/notesSlide74.xml" ContentType="application/vnd.openxmlformats-officedocument.presentationml.notesSlide+xml"/>
  <Override PartName="/ppt/tags/tag118.xml" ContentType="application/vnd.openxmlformats-officedocument.presentationml.tags+xml"/>
  <Override PartName="/ppt/notesSlides/notesSlide75.xml" ContentType="application/vnd.openxmlformats-officedocument.presentationml.notesSlide+xml"/>
  <Override PartName="/ppt/tags/tag119.xml" ContentType="application/vnd.openxmlformats-officedocument.presentationml.tags+xml"/>
  <Override PartName="/ppt/notesSlides/notesSlide76.xml" ContentType="application/vnd.openxmlformats-officedocument.presentationml.notesSlide+xml"/>
  <Override PartName="/ppt/tags/tag120.xml" ContentType="application/vnd.openxmlformats-officedocument.presentationml.tags+xml"/>
  <Override PartName="/ppt/notesSlides/notesSlide77.xml" ContentType="application/vnd.openxmlformats-officedocument.presentationml.notesSlide+xml"/>
  <Override PartName="/ppt/tags/tag121.xml" ContentType="application/vnd.openxmlformats-officedocument.presentationml.tags+xml"/>
  <Override PartName="/ppt/notesSlides/notesSlide78.xml" ContentType="application/vnd.openxmlformats-officedocument.presentationml.notesSlide+xml"/>
  <Override PartName="/ppt/tags/tag122.xml" ContentType="application/vnd.openxmlformats-officedocument.presentationml.tags+xml"/>
  <Override PartName="/ppt/notesSlides/notesSlide79.xml" ContentType="application/vnd.openxmlformats-officedocument.presentationml.notesSlide+xml"/>
  <Override PartName="/ppt/tags/tag123.xml" ContentType="application/vnd.openxmlformats-officedocument.presentationml.tags+xml"/>
  <Override PartName="/ppt/notesSlides/notesSlide80.xml" ContentType="application/vnd.openxmlformats-officedocument.presentationml.notesSlide+xml"/>
  <Override PartName="/ppt/tags/tag124.xml" ContentType="application/vnd.openxmlformats-officedocument.presentationml.tags+xml"/>
  <Override PartName="/ppt/notesSlides/notesSlide81.xml" ContentType="application/vnd.openxmlformats-officedocument.presentationml.notesSlide+xml"/>
  <Override PartName="/ppt/tags/tag125.xml" ContentType="application/vnd.openxmlformats-officedocument.presentationml.tags+xml"/>
  <Override PartName="/ppt/notesSlides/notesSlide82.xml" ContentType="application/vnd.openxmlformats-officedocument.presentationml.notesSlide+xml"/>
  <Override PartName="/ppt/tags/tag126.xml" ContentType="application/vnd.openxmlformats-officedocument.presentationml.tags+xml"/>
  <Override PartName="/ppt/notesSlides/notesSlide83.xml" ContentType="application/vnd.openxmlformats-officedocument.presentationml.notesSlide+xml"/>
  <Override PartName="/ppt/tags/tag127.xml" ContentType="application/vnd.openxmlformats-officedocument.presentationml.tags+xml"/>
  <Override PartName="/ppt/notesSlides/notesSlide84.xml" ContentType="application/vnd.openxmlformats-officedocument.presentationml.notesSlide+xml"/>
  <Override PartName="/ppt/tags/tag128.xml" ContentType="application/vnd.openxmlformats-officedocument.presentationml.tags+xml"/>
  <Override PartName="/ppt/notesSlides/notesSlide85.xml" ContentType="application/vnd.openxmlformats-officedocument.presentationml.notesSlide+xml"/>
  <Override PartName="/ppt/tags/tag129.xml" ContentType="application/vnd.openxmlformats-officedocument.presentationml.tags+xml"/>
  <Override PartName="/ppt/notesSlides/notesSlide86.xml" ContentType="application/vnd.openxmlformats-officedocument.presentationml.notesSlide+xml"/>
  <Override PartName="/ppt/tags/tag130.xml" ContentType="application/vnd.openxmlformats-officedocument.presentationml.tags+xml"/>
  <Override PartName="/ppt/notesSlides/notesSlide87.xml" ContentType="application/vnd.openxmlformats-officedocument.presentationml.notesSlide+xml"/>
  <Override PartName="/ppt/tags/tag131.xml" ContentType="application/vnd.openxmlformats-officedocument.presentationml.tags+xml"/>
  <Override PartName="/ppt/notesSlides/notesSlide88.xml" ContentType="application/vnd.openxmlformats-officedocument.presentationml.notesSlide+xml"/>
  <Override PartName="/ppt/tags/tag132.xml" ContentType="application/vnd.openxmlformats-officedocument.presentationml.tags+xml"/>
  <Override PartName="/ppt/notesSlides/notesSlide89.xml" ContentType="application/vnd.openxmlformats-officedocument.presentationml.notesSlide+xml"/>
  <Override PartName="/ppt/tags/tag133.xml" ContentType="application/vnd.openxmlformats-officedocument.presentationml.tags+xml"/>
  <Override PartName="/ppt/notesSlides/notesSlide90.xml" ContentType="application/vnd.openxmlformats-officedocument.presentationml.notesSlide+xml"/>
  <Override PartName="/ppt/tags/tag134.xml" ContentType="application/vnd.openxmlformats-officedocument.presentationml.tags+xml"/>
  <Override PartName="/ppt/notesSlides/notesSlide91.xml" ContentType="application/vnd.openxmlformats-officedocument.presentationml.notesSlide+xml"/>
  <Override PartName="/ppt/tags/tag135.xml" ContentType="application/vnd.openxmlformats-officedocument.presentationml.tags+xml"/>
  <Override PartName="/ppt/notesSlides/notesSlide92.xml" ContentType="application/vnd.openxmlformats-officedocument.presentationml.notesSlide+xml"/>
  <Override PartName="/ppt/tags/tag136.xml" ContentType="application/vnd.openxmlformats-officedocument.presentationml.tags+xml"/>
  <Override PartName="/ppt/notesSlides/notesSlide93.xml" ContentType="application/vnd.openxmlformats-officedocument.presentationml.notesSlide+xml"/>
  <Override PartName="/ppt/tags/tag137.xml" ContentType="application/vnd.openxmlformats-officedocument.presentationml.tags+xml"/>
  <Override PartName="/ppt/notesSlides/notesSlide94.xml" ContentType="application/vnd.openxmlformats-officedocument.presentationml.notesSlide+xml"/>
  <Override PartName="/ppt/tags/tag138.xml" ContentType="application/vnd.openxmlformats-officedocument.presentationml.tags+xml"/>
  <Override PartName="/ppt/notesSlides/notesSlide95.xml" ContentType="application/vnd.openxmlformats-officedocument.presentationml.notesSlide+xml"/>
  <Override PartName="/ppt/tags/tag139.xml" ContentType="application/vnd.openxmlformats-officedocument.presentationml.tags+xml"/>
  <Override PartName="/ppt/notesSlides/notesSlide96.xml" ContentType="application/vnd.openxmlformats-officedocument.presentationml.notesSlide+xml"/>
  <Override PartName="/ppt/tags/tag140.xml" ContentType="application/vnd.openxmlformats-officedocument.presentationml.tags+xml"/>
  <Override PartName="/ppt/notesSlides/notesSlide97.xml" ContentType="application/vnd.openxmlformats-officedocument.presentationml.notesSlide+xml"/>
  <Override PartName="/ppt/tags/tag141.xml" ContentType="application/vnd.openxmlformats-officedocument.presentationml.tags+xml"/>
  <Override PartName="/ppt/notesSlides/notesSlide98.xml" ContentType="application/vnd.openxmlformats-officedocument.presentationml.notesSlide+xml"/>
  <Override PartName="/ppt/tags/tag142.xml" ContentType="application/vnd.openxmlformats-officedocument.presentationml.tags+xml"/>
  <Override PartName="/ppt/notesSlides/notesSlide99.xml" ContentType="application/vnd.openxmlformats-officedocument.presentationml.notesSlide+xml"/>
  <Override PartName="/ppt/tags/tag143.xml" ContentType="application/vnd.openxmlformats-officedocument.presentationml.tags+xml"/>
  <Override PartName="/ppt/notesSlides/notesSlide100.xml" ContentType="application/vnd.openxmlformats-officedocument.presentationml.notesSlide+xml"/>
  <Override PartName="/ppt/tags/tag144.xml" ContentType="application/vnd.openxmlformats-officedocument.presentationml.tags+xml"/>
  <Override PartName="/ppt/notesSlides/notesSlide101.xml" ContentType="application/vnd.openxmlformats-officedocument.presentationml.notesSlide+xml"/>
  <Override PartName="/ppt/tags/tag145.xml" ContentType="application/vnd.openxmlformats-officedocument.presentationml.tags+xml"/>
  <Override PartName="/ppt/notesSlides/notesSlide102.xml" ContentType="application/vnd.openxmlformats-officedocument.presentationml.notesSlide+xml"/>
  <Override PartName="/ppt/tags/tag146.xml" ContentType="application/vnd.openxmlformats-officedocument.presentationml.tags+xml"/>
  <Override PartName="/ppt/notesSlides/notesSlide103.xml" ContentType="application/vnd.openxmlformats-officedocument.presentationml.notesSlide+xml"/>
  <Override PartName="/ppt/tags/tag147.xml" ContentType="application/vnd.openxmlformats-officedocument.presentationml.tags+xml"/>
  <Override PartName="/ppt/notesSlides/notesSlide104.xml" ContentType="application/vnd.openxmlformats-officedocument.presentationml.notesSlide+xml"/>
  <Override PartName="/ppt/tags/tag148.xml" ContentType="application/vnd.openxmlformats-officedocument.presentationml.tags+xml"/>
  <Override PartName="/ppt/notesSlides/notesSlide105.xml" ContentType="application/vnd.openxmlformats-officedocument.presentationml.notesSlide+xml"/>
  <Override PartName="/ppt/tags/tag149.xml" ContentType="application/vnd.openxmlformats-officedocument.presentationml.tags+xml"/>
  <Override PartName="/ppt/notesSlides/notesSlide106.xml" ContentType="application/vnd.openxmlformats-officedocument.presentationml.notesSlide+xml"/>
  <Override PartName="/ppt/tags/tag150.xml" ContentType="application/vnd.openxmlformats-officedocument.presentationml.tags+xml"/>
  <Override PartName="/ppt/notesSlides/notesSlide107.xml" ContentType="application/vnd.openxmlformats-officedocument.presentationml.notesSlide+xml"/>
  <Override PartName="/ppt/tags/tag151.xml" ContentType="application/vnd.openxmlformats-officedocument.presentationml.tags+xml"/>
  <Override PartName="/ppt/notesSlides/notesSlide108.xml" ContentType="application/vnd.openxmlformats-officedocument.presentationml.notesSlide+xml"/>
  <Override PartName="/ppt/tags/tag152.xml" ContentType="application/vnd.openxmlformats-officedocument.presentationml.tags+xml"/>
  <Override PartName="/ppt/notesSlides/notesSlide109.xml" ContentType="application/vnd.openxmlformats-officedocument.presentationml.notesSlide+xml"/>
  <Override PartName="/ppt/tags/tag153.xml" ContentType="application/vnd.openxmlformats-officedocument.presentationml.tags+xml"/>
  <Override PartName="/ppt/notesSlides/notesSlide110.xml" ContentType="application/vnd.openxmlformats-officedocument.presentationml.notesSlide+xml"/>
  <Override PartName="/ppt/tags/tag154.xml" ContentType="application/vnd.openxmlformats-officedocument.presentationml.tags+xml"/>
  <Override PartName="/ppt/notesSlides/notesSlide111.xml" ContentType="application/vnd.openxmlformats-officedocument.presentationml.notesSlide+xml"/>
  <Override PartName="/ppt/tags/tag155.xml" ContentType="application/vnd.openxmlformats-officedocument.presentationml.tags+xml"/>
  <Override PartName="/ppt/notesSlides/notesSlide112.xml" ContentType="application/vnd.openxmlformats-officedocument.presentationml.notesSlide+xml"/>
  <Override PartName="/ppt/tags/tag156.xml" ContentType="application/vnd.openxmlformats-officedocument.presentationml.tags+xml"/>
  <Override PartName="/ppt/notesSlides/notesSlide113.xml" ContentType="application/vnd.openxmlformats-officedocument.presentationml.notesSlide+xml"/>
  <Override PartName="/ppt/tags/tag157.xml" ContentType="application/vnd.openxmlformats-officedocument.presentationml.tags+xml"/>
  <Override PartName="/ppt/notesSlides/notesSlide114.xml" ContentType="application/vnd.openxmlformats-officedocument.presentationml.notesSlide+xml"/>
  <Override PartName="/ppt/tags/tag158.xml" ContentType="application/vnd.openxmlformats-officedocument.presentationml.tags+xml"/>
  <Override PartName="/ppt/notesSlides/notesSlide115.xml" ContentType="application/vnd.openxmlformats-officedocument.presentationml.notesSlide+xml"/>
  <Override PartName="/ppt/tags/tag159.xml" ContentType="application/vnd.openxmlformats-officedocument.presentationml.tags+xml"/>
  <Override PartName="/ppt/notesSlides/notesSlide116.xml" ContentType="application/vnd.openxmlformats-officedocument.presentationml.notesSlide+xml"/>
  <Override PartName="/ppt/tags/tag160.xml" ContentType="application/vnd.openxmlformats-officedocument.presentationml.tags+xml"/>
  <Override PartName="/ppt/notesSlides/notesSlide117.xml" ContentType="application/vnd.openxmlformats-officedocument.presentationml.notesSlide+xml"/>
  <Override PartName="/ppt/tags/tag161.xml" ContentType="application/vnd.openxmlformats-officedocument.presentationml.tags+xml"/>
  <Override PartName="/ppt/notesSlides/notesSlide118.xml" ContentType="application/vnd.openxmlformats-officedocument.presentationml.notesSlide+xml"/>
  <Override PartName="/ppt/tags/tag162.xml" ContentType="application/vnd.openxmlformats-officedocument.presentationml.tags+xml"/>
  <Override PartName="/ppt/notesSlides/notesSlide119.xml" ContentType="application/vnd.openxmlformats-officedocument.presentationml.notesSlide+xml"/>
  <Override PartName="/ppt/tags/tag163.xml" ContentType="application/vnd.openxmlformats-officedocument.presentationml.tags+xml"/>
  <Override PartName="/ppt/notesSlides/notesSlide120.xml" ContentType="application/vnd.openxmlformats-officedocument.presentationml.notesSlide+xml"/>
  <Override PartName="/ppt/tags/tag164.xml" ContentType="application/vnd.openxmlformats-officedocument.presentationml.tags+xml"/>
  <Override PartName="/ppt/notesSlides/notesSlide121.xml" ContentType="application/vnd.openxmlformats-officedocument.presentationml.notesSlide+xml"/>
  <Override PartName="/ppt/tags/tag165.xml" ContentType="application/vnd.openxmlformats-officedocument.presentationml.tags+xml"/>
  <Override PartName="/ppt/notesSlides/notesSlide122.xml" ContentType="application/vnd.openxmlformats-officedocument.presentationml.notesSlide+xml"/>
  <Override PartName="/ppt/tags/tag166.xml" ContentType="application/vnd.openxmlformats-officedocument.presentationml.tags+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2" r:id="rId4"/>
    <p:sldMasterId id="2147483897" r:id="rId5"/>
  </p:sldMasterIdLst>
  <p:notesMasterIdLst>
    <p:notesMasterId r:id="rId130"/>
  </p:notesMasterIdLst>
  <p:handoutMasterIdLst>
    <p:handoutMasterId r:id="rId131"/>
  </p:handoutMasterIdLst>
  <p:sldIdLst>
    <p:sldId id="919" r:id="rId6"/>
    <p:sldId id="1005" r:id="rId7"/>
    <p:sldId id="1026" r:id="rId8"/>
    <p:sldId id="1061" r:id="rId9"/>
    <p:sldId id="934" r:id="rId10"/>
    <p:sldId id="1030" r:id="rId11"/>
    <p:sldId id="822" r:id="rId12"/>
    <p:sldId id="755" r:id="rId13"/>
    <p:sldId id="944" r:id="rId14"/>
    <p:sldId id="945" r:id="rId15"/>
    <p:sldId id="946" r:id="rId16"/>
    <p:sldId id="1008" r:id="rId17"/>
    <p:sldId id="1027" r:id="rId18"/>
    <p:sldId id="1031" r:id="rId19"/>
    <p:sldId id="1029" r:id="rId20"/>
    <p:sldId id="949" r:id="rId21"/>
    <p:sldId id="1011" r:id="rId22"/>
    <p:sldId id="1013" r:id="rId23"/>
    <p:sldId id="1014" r:id="rId24"/>
    <p:sldId id="950" r:id="rId25"/>
    <p:sldId id="765" r:id="rId26"/>
    <p:sldId id="1036" r:id="rId27"/>
    <p:sldId id="767" r:id="rId28"/>
    <p:sldId id="952" r:id="rId29"/>
    <p:sldId id="1032" r:id="rId30"/>
    <p:sldId id="1070" r:id="rId31"/>
    <p:sldId id="993" r:id="rId32"/>
    <p:sldId id="1010" r:id="rId33"/>
    <p:sldId id="995" r:id="rId34"/>
    <p:sldId id="824" r:id="rId35"/>
    <p:sldId id="1033" r:id="rId36"/>
    <p:sldId id="1039" r:id="rId37"/>
    <p:sldId id="1037" r:id="rId38"/>
    <p:sldId id="797" r:id="rId39"/>
    <p:sldId id="798" r:id="rId40"/>
    <p:sldId id="799" r:id="rId41"/>
    <p:sldId id="929" r:id="rId42"/>
    <p:sldId id="1035" r:id="rId43"/>
    <p:sldId id="1024" r:id="rId44"/>
    <p:sldId id="802" r:id="rId45"/>
    <p:sldId id="884" r:id="rId46"/>
    <p:sldId id="1065" r:id="rId47"/>
    <p:sldId id="803" r:id="rId48"/>
    <p:sldId id="885" r:id="rId49"/>
    <p:sldId id="1015" r:id="rId50"/>
    <p:sldId id="804" r:id="rId51"/>
    <p:sldId id="805" r:id="rId52"/>
    <p:sldId id="998" r:id="rId53"/>
    <p:sldId id="988" r:id="rId54"/>
    <p:sldId id="989" r:id="rId55"/>
    <p:sldId id="990" r:id="rId56"/>
    <p:sldId id="955" r:id="rId57"/>
    <p:sldId id="1042" r:id="rId58"/>
    <p:sldId id="1043" r:id="rId59"/>
    <p:sldId id="956" r:id="rId60"/>
    <p:sldId id="957" r:id="rId61"/>
    <p:sldId id="958" r:id="rId62"/>
    <p:sldId id="959" r:id="rId63"/>
    <p:sldId id="960" r:id="rId64"/>
    <p:sldId id="985" r:id="rId65"/>
    <p:sldId id="986" r:id="rId66"/>
    <p:sldId id="961" r:id="rId67"/>
    <p:sldId id="962" r:id="rId68"/>
    <p:sldId id="963" r:id="rId69"/>
    <p:sldId id="964" r:id="rId70"/>
    <p:sldId id="801" r:id="rId71"/>
    <p:sldId id="818" r:id="rId72"/>
    <p:sldId id="819" r:id="rId73"/>
    <p:sldId id="1044" r:id="rId74"/>
    <p:sldId id="1071" r:id="rId75"/>
    <p:sldId id="881" r:id="rId76"/>
    <p:sldId id="1080" r:id="rId77"/>
    <p:sldId id="1081" r:id="rId78"/>
    <p:sldId id="1075" r:id="rId79"/>
    <p:sldId id="1076" r:id="rId80"/>
    <p:sldId id="1077" r:id="rId81"/>
    <p:sldId id="1079" r:id="rId82"/>
    <p:sldId id="965" r:id="rId83"/>
    <p:sldId id="966" r:id="rId84"/>
    <p:sldId id="826" r:id="rId85"/>
    <p:sldId id="1018" r:id="rId86"/>
    <p:sldId id="1063" r:id="rId87"/>
    <p:sldId id="1021" r:id="rId88"/>
    <p:sldId id="1022" r:id="rId89"/>
    <p:sldId id="1016" r:id="rId90"/>
    <p:sldId id="1007" r:id="rId91"/>
    <p:sldId id="1045" r:id="rId92"/>
    <p:sldId id="967" r:id="rId93"/>
    <p:sldId id="968" r:id="rId94"/>
    <p:sldId id="969" r:id="rId95"/>
    <p:sldId id="1046" r:id="rId96"/>
    <p:sldId id="970" r:id="rId97"/>
    <p:sldId id="971" r:id="rId98"/>
    <p:sldId id="1072" r:id="rId99"/>
    <p:sldId id="1003" r:id="rId100"/>
    <p:sldId id="972" r:id="rId101"/>
    <p:sldId id="1001" r:id="rId102"/>
    <p:sldId id="973" r:id="rId103"/>
    <p:sldId id="974" r:id="rId104"/>
    <p:sldId id="975" r:id="rId105"/>
    <p:sldId id="996" r:id="rId106"/>
    <p:sldId id="997" r:id="rId107"/>
    <p:sldId id="977" r:id="rId108"/>
    <p:sldId id="1047" r:id="rId109"/>
    <p:sldId id="1069" r:id="rId110"/>
    <p:sldId id="827" r:id="rId111"/>
    <p:sldId id="978" r:id="rId112"/>
    <p:sldId id="980" r:id="rId113"/>
    <p:sldId id="981" r:id="rId114"/>
    <p:sldId id="982" r:id="rId115"/>
    <p:sldId id="983" r:id="rId116"/>
    <p:sldId id="984" r:id="rId117"/>
    <p:sldId id="1051" r:id="rId118"/>
    <p:sldId id="1078" r:id="rId119"/>
    <p:sldId id="1057" r:id="rId120"/>
    <p:sldId id="1025" r:id="rId121"/>
    <p:sldId id="1058" r:id="rId122"/>
    <p:sldId id="1059" r:id="rId123"/>
    <p:sldId id="1060" r:id="rId124"/>
    <p:sldId id="1052" r:id="rId125"/>
    <p:sldId id="1068" r:id="rId126"/>
    <p:sldId id="1074" r:id="rId127"/>
    <p:sldId id="1067" r:id="rId128"/>
    <p:sldId id="1066" r:id="rId129"/>
  </p:sldIdLst>
  <p:sldSz cx="12192000" cy="6858000"/>
  <p:notesSz cx="7023100" cy="9309100"/>
  <p:custDataLst>
    <p:tags r:id="rId1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s, Patrice" initials="PS" lastIdx="8" clrIdx="0">
    <p:extLst>
      <p:ext uri="{19B8F6BF-5375-455C-9EA6-DF929625EA0E}">
        <p15:presenceInfo xmlns:p15="http://schemas.microsoft.com/office/powerpoint/2012/main" userId="Sanders, Patri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CCCCC"/>
    <a:srgbClr val="0044AA"/>
    <a:srgbClr val="00467F"/>
    <a:srgbClr val="333F48"/>
    <a:srgbClr val="6B90C5"/>
    <a:srgbClr val="000000"/>
    <a:srgbClr val="0033CC"/>
    <a:srgbClr val="ADCCFB"/>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70641" autoAdjust="0"/>
  </p:normalViewPr>
  <p:slideViewPr>
    <p:cSldViewPr>
      <p:cViewPr varScale="1">
        <p:scale>
          <a:sx n="63" d="100"/>
          <a:sy n="63" d="100"/>
        </p:scale>
        <p:origin x="1842" y="72"/>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5412"/>
    </p:cViewPr>
  </p:sorterViewPr>
  <p:notesViewPr>
    <p:cSldViewPr>
      <p:cViewPr varScale="1">
        <p:scale>
          <a:sx n="85" d="100"/>
          <a:sy n="85" d="100"/>
        </p:scale>
        <p:origin x="19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notesMaster" Target="notesMasters/notesMaster1.xml"/><Relationship Id="rId135"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handoutMaster" Target="handoutMasters/handoutMaster1.xml"/><Relationship Id="rId136"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tags" Target="tags/tag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6/16/2022</a:t>
            </a:fld>
            <a:endParaRPr lang="en-US" dirty="0"/>
          </a:p>
        </p:txBody>
      </p:sp>
      <p:sp>
        <p:nvSpPr>
          <p:cNvPr id="4" name="Footer Placeholder 3"/>
          <p:cNvSpPr>
            <a:spLocks noGrp="1"/>
          </p:cNvSpPr>
          <p:nvPr>
            <p:ph type="ftr" sz="quarter" idx="2"/>
          </p:nvPr>
        </p:nvSpPr>
        <p:spPr>
          <a:xfrm>
            <a:off x="2" y="8842033"/>
            <a:ext cx="3043343" cy="465455"/>
          </a:xfrm>
          <a:prstGeom prst="rect">
            <a:avLst/>
          </a:prstGeom>
        </p:spPr>
        <p:txBody>
          <a:bodyPr vert="horz" lIns="93317" tIns="46659" rIns="93317" bIns="46659" rtlCol="0" anchor="b"/>
          <a:lstStyle>
            <a:lvl1pPr algn="l">
              <a:defRPr sz="1200"/>
            </a:lvl1pPr>
          </a:lstStyle>
          <a:p>
            <a:r>
              <a:rPr lang="en-US" dirty="0"/>
              <a:t>Revision 29-Oct-19                      Federal Traveler_Arranger Basic</a:t>
            </a:r>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3317" tIns="46659" rIns="93317" bIns="46659" rtlCol="0" anchor="b"/>
          <a:lstStyle>
            <a:lvl1pPr algn="r">
              <a:defRPr sz="1200"/>
            </a:lvl1pPr>
          </a:lstStyle>
          <a:p>
            <a:fld id="{B8D5DB69-1B4C-4F9C-82DC-10558D99A239}" type="slidenum">
              <a:rPr lang="en-US" smtClean="0"/>
              <a:pPr/>
              <a:t>‹#›</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p>
        </p:txBody>
      </p:sp>
      <p:sp>
        <p:nvSpPr>
          <p:cNvPr id="7" name="Slide Number Placeholder 6"/>
          <p:cNvSpPr>
            <a:spLocks noGrp="1"/>
          </p:cNvSpPr>
          <p:nvPr>
            <p:ph type="sldNum" sz="quarter" idx="5"/>
          </p:nvPr>
        </p:nvSpPr>
        <p:spPr>
          <a:xfrm>
            <a:off x="3978132" y="8842031"/>
            <a:ext cx="2429018" cy="384520"/>
          </a:xfrm>
          <a:prstGeom prst="rect">
            <a:avLst/>
          </a:prstGeom>
        </p:spPr>
        <p:txBody>
          <a:bodyPr vert="horz" lIns="93317" tIns="46659" rIns="93317" bIns="46659" rtlCol="0" anchor="b"/>
          <a:lstStyle>
            <a:lvl1pPr algn="r">
              <a:defRPr sz="1200">
                <a:solidFill>
                  <a:schemeClr val="tx1"/>
                </a:solidFill>
              </a:defRPr>
            </a:lvl1pPr>
          </a:lstStyle>
          <a:p>
            <a:fld id="{64EF1B1C-D5BF-4C40-84CD-EEBE4D2A2E73}" type="slidenum">
              <a:rPr lang="en-US" smtClean="0"/>
              <a:pPr/>
              <a:t>‹#›</a:t>
            </a:fld>
            <a:endParaRPr lang="en-US" dirty="0"/>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0</a:t>
            </a:fld>
            <a:endParaRPr lang="en-US" dirty="0"/>
          </a:p>
        </p:txBody>
      </p:sp>
    </p:spTree>
    <p:extLst>
      <p:ext uri="{BB962C8B-B14F-4D97-AF65-F5344CB8AC3E}">
        <p14:creationId xmlns:p14="http://schemas.microsoft.com/office/powerpoint/2010/main" val="355876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Create your new password</a:t>
            </a:r>
            <a:r>
              <a:rPr lang="en-US" baseline="0" dirty="0"/>
              <a:t> and confirm.  Your new password is case sensitive.</a:t>
            </a:r>
            <a:endParaRPr lang="en-US" dirty="0"/>
          </a:p>
          <a:p>
            <a:pPr marL="171450" indent="-171450"/>
            <a:endParaRPr lang="en-US" dirty="0"/>
          </a:p>
          <a:p>
            <a:pPr marL="171450" indent="-171450"/>
            <a:r>
              <a:rPr lang="en-US" dirty="0"/>
              <a:t>Establish two separate security questions.  In the event you forget your password, the</a:t>
            </a:r>
            <a:r>
              <a:rPr lang="en-US" baseline="0" dirty="0"/>
              <a:t> security information will be used to verify your identity and assist you with resetting your password.</a:t>
            </a:r>
          </a:p>
          <a:p>
            <a:pPr marL="171450" indent="-171450"/>
            <a:endParaRPr lang="en-US" baseline="0" dirty="0"/>
          </a:p>
          <a:p>
            <a:pPr marL="171450" indent="-171450"/>
            <a:r>
              <a:rPr lang="en-US" dirty="0"/>
              <a:t>Your security question answers</a:t>
            </a:r>
            <a:r>
              <a:rPr lang="en-US" baseline="0" dirty="0"/>
              <a:t> are not case sensitive.</a:t>
            </a:r>
            <a:endParaRPr lang="en-US" dirty="0"/>
          </a:p>
          <a:p>
            <a:pPr marL="171450" indent="-171450"/>
            <a:endParaRPr lang="en-US" dirty="0"/>
          </a:p>
          <a:p>
            <a:pPr marL="171450" indent="-171450"/>
            <a:r>
              <a:rPr lang="en-US" dirty="0"/>
              <a:t>Click </a:t>
            </a:r>
            <a:r>
              <a:rPr lang="en-US" b="1" dirty="0"/>
              <a:t>Save</a:t>
            </a:r>
            <a:r>
              <a:rPr lang="en-US" dirty="0"/>
              <a:t>.</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9</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8172651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Scroll down to the bottom of the summary and click </a:t>
            </a:r>
            <a:r>
              <a:rPr lang="en-US" b="1" dirty="0"/>
              <a:t>Send to Approver </a:t>
            </a:r>
            <a:r>
              <a:rPr lang="en-US" dirty="0"/>
              <a:t>to submit the voucher.</a:t>
            </a:r>
            <a:r>
              <a:rPr lang="en-US" baseline="0" dirty="0"/>
              <a:t> </a:t>
            </a:r>
          </a:p>
          <a:p>
            <a:pPr marL="171450" indent="-171450"/>
            <a:endParaRPr lang="en-US" baseline="0" dirty="0"/>
          </a:p>
          <a:p>
            <a:pPr marL="171450" indent="-171450"/>
            <a:r>
              <a:rPr lang="en-US" dirty="0"/>
              <a:t>Read the acceptance policy. When you submit the voucher, this acceptance is logged and becomes part of the trip history.</a:t>
            </a:r>
          </a:p>
          <a:p>
            <a:pPr marL="171450" indent="-171450"/>
            <a:endParaRPr lang="en-US" dirty="0"/>
          </a:p>
          <a:p>
            <a:pPr marL="171450" indent="-171450"/>
            <a:r>
              <a:rPr lang="en-US" dirty="0"/>
              <a:t>Click </a:t>
            </a:r>
            <a:r>
              <a:rPr lang="en-US" b="1" dirty="0"/>
              <a:t>Confirm</a:t>
            </a:r>
            <a:r>
              <a:rPr lang="en-US" dirty="0"/>
              <a:t>.</a:t>
            </a:r>
            <a:r>
              <a:rPr lang="en-US" baseline="0" dirty="0"/>
              <a:t>  </a:t>
            </a:r>
          </a:p>
          <a:p>
            <a:pPr marL="171450" indent="-171450"/>
            <a:endParaRPr lang="en-US" baseline="0" dirty="0"/>
          </a:p>
          <a:p>
            <a:pPr marL="171450" indent="-171450"/>
            <a:r>
              <a:rPr lang="en-US" baseline="0" dirty="0"/>
              <a:t>To return to the summary, click </a:t>
            </a:r>
            <a:r>
              <a:rPr lang="en-US" b="1" baseline="0" dirty="0"/>
              <a:t>Cancel</a:t>
            </a:r>
            <a:r>
              <a:rPr lang="en-US" baseline="0" dirty="0"/>
              <a:t>.</a:t>
            </a:r>
          </a:p>
          <a:p>
            <a:pPr marL="171450" indent="-171450"/>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100</a:t>
            </a:fld>
            <a:endParaRPr lang="en-US" dirty="0"/>
          </a:p>
        </p:txBody>
      </p:sp>
    </p:spTree>
    <p:extLst>
      <p:ext uri="{BB962C8B-B14F-4D97-AF65-F5344CB8AC3E}">
        <p14:creationId xmlns:p14="http://schemas.microsoft.com/office/powerpoint/2010/main" val="22551874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If an arranger creates a voucher on the</a:t>
            </a:r>
            <a:r>
              <a:rPr lang="en-US" baseline="0" dirty="0"/>
              <a:t> traveler’s</a:t>
            </a:r>
            <a:r>
              <a:rPr lang="en-US" dirty="0"/>
              <a:t> behalf</a:t>
            </a:r>
            <a:r>
              <a:rPr lang="en-US" baseline="0" dirty="0"/>
              <a:t> but does not have permission </a:t>
            </a:r>
            <a:r>
              <a:rPr lang="en-US" dirty="0"/>
              <a:t>the submit the voucher for approval, the traveler is required to review the voucher as the initial step in the official approval process. </a:t>
            </a:r>
          </a:p>
          <a:p>
            <a:pPr>
              <a:buNone/>
            </a:pPr>
            <a:endParaRPr lang="en-US" dirty="0"/>
          </a:p>
          <a:p>
            <a:pPr marL="171450" indent="-171450"/>
            <a:r>
              <a:rPr lang="en-US" baseline="0" dirty="0"/>
              <a:t>Rather than the </a:t>
            </a:r>
            <a:r>
              <a:rPr lang="en-US" b="1" baseline="0" dirty="0"/>
              <a:t>Send to Approver</a:t>
            </a:r>
            <a:r>
              <a:rPr lang="en-US" baseline="0" dirty="0"/>
              <a:t> button, the arranger will see the </a:t>
            </a:r>
            <a:r>
              <a:rPr lang="en-US" b="1" baseline="0" dirty="0"/>
              <a:t>Send to Traveler</a:t>
            </a:r>
            <a:r>
              <a:rPr lang="en-US" baseline="0" dirty="0"/>
              <a:t>.  The traveler will receive an email alerting them they need to log into E2 and perform the traveler review before they can submit the voucher to the approver.</a:t>
            </a: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101</a:t>
            </a:fld>
            <a:endParaRPr lang="en-US" dirty="0"/>
          </a:p>
        </p:txBody>
      </p:sp>
    </p:spTree>
    <p:extLst>
      <p:ext uri="{BB962C8B-B14F-4D97-AF65-F5344CB8AC3E}">
        <p14:creationId xmlns:p14="http://schemas.microsoft.com/office/powerpoint/2010/main" val="5331854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b="1" dirty="0"/>
              <a:t>Other Actions:</a:t>
            </a:r>
          </a:p>
          <a:p>
            <a:pPr>
              <a:buNone/>
            </a:pPr>
            <a:r>
              <a:rPr lang="en-US" dirty="0"/>
              <a:t>After you submit your voucher for approval, the system automatically assigns routing rules to the document, and additional links become available in </a:t>
            </a:r>
          </a:p>
          <a:p>
            <a:pPr>
              <a:buNone/>
            </a:pPr>
            <a:r>
              <a:rPr lang="en-US" dirty="0"/>
              <a:t>OTHER ACTIONS. These links only appear after the document has been submitted for approval (the document is in pending approval status). You can view the approval path for your document and, in some circumstances, make changes.  You also receive email notification as your voucher passes through each step in the approval process. </a:t>
            </a:r>
          </a:p>
          <a:p>
            <a:endParaRPr lang="en-US" dirty="0"/>
          </a:p>
          <a:p>
            <a:pPr>
              <a:buNone/>
            </a:pPr>
            <a:r>
              <a:rPr lang="en-US" b="1" dirty="0"/>
              <a:t>Recall:</a:t>
            </a:r>
          </a:p>
          <a:p>
            <a:pPr>
              <a:buNone/>
            </a:pPr>
            <a:r>
              <a:rPr lang="en-US" dirty="0"/>
              <a:t>If you need to change a document after you submit it for approval but before it completes the approval process, you  can recall the document. Recalling a document removes it from the approval process and changes the document status from Pending Approval to Revised. You can make changes and then submit the voucher for approval again.</a:t>
            </a:r>
          </a:p>
          <a:p>
            <a:pPr>
              <a:buNone/>
            </a:pPr>
            <a:endParaRPr lang="en-US" dirty="0"/>
          </a:p>
          <a:p>
            <a:pPr>
              <a:buNone/>
            </a:pPr>
            <a:r>
              <a:rPr lang="en-US" dirty="0"/>
              <a:t>The approver will receive an email noting that the document was recalled by the traveler. </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102</a:t>
            </a:fld>
            <a:endParaRPr lang="en-US" dirty="0"/>
          </a:p>
        </p:txBody>
      </p:sp>
    </p:spTree>
    <p:extLst>
      <p:ext uri="{BB962C8B-B14F-4D97-AF65-F5344CB8AC3E}">
        <p14:creationId xmlns:p14="http://schemas.microsoft.com/office/powerpoint/2010/main" val="3202621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103</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9266205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104</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2066911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105</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A local travel claim can include expenses for up to 60 days.</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106</a:t>
            </a:fld>
            <a:endParaRPr lang="en-US" dirty="0"/>
          </a:p>
        </p:txBody>
      </p:sp>
    </p:spTree>
    <p:extLst>
      <p:ext uri="{BB962C8B-B14F-4D97-AF65-F5344CB8AC3E}">
        <p14:creationId xmlns:p14="http://schemas.microsoft.com/office/powerpoint/2010/main" val="14132378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Basic information for a voucher local travel claim includes: </a:t>
            </a:r>
          </a:p>
          <a:p>
            <a:pPr marL="628650" lvl="1" indent="-171450"/>
            <a:r>
              <a:rPr lang="en-US" dirty="0"/>
              <a:t> Travel purpose, and official travel type (if enabled) </a:t>
            </a:r>
          </a:p>
          <a:p>
            <a:pPr marL="628650" lvl="1" indent="-171450"/>
            <a:r>
              <a:rPr lang="en-US" dirty="0"/>
              <a:t> Dates covered by the local travel claim (60 day</a:t>
            </a:r>
            <a:r>
              <a:rPr lang="en-US" baseline="0" dirty="0"/>
              <a:t> maximum</a:t>
            </a:r>
            <a:r>
              <a:rPr lang="en-US" dirty="0"/>
              <a:t>) </a:t>
            </a:r>
          </a:p>
          <a:p>
            <a:pPr marL="628650" lvl="1" indent="-171450"/>
            <a:r>
              <a:rPr lang="en-US" dirty="0"/>
              <a:t> Document number </a:t>
            </a:r>
          </a:p>
          <a:p>
            <a:pPr marL="171450" indent="-171450"/>
            <a:endParaRPr lang="en-US" dirty="0"/>
          </a:p>
          <a:p>
            <a:pPr marL="171450" indent="-171450"/>
            <a:r>
              <a:rPr lang="en-US" dirty="0"/>
              <a:t>This is the first step in the local travel workflow. No other steps are enabled at this time. You must complete this step in the process before you can proceed. </a:t>
            </a:r>
          </a:p>
          <a:p>
            <a:pPr marL="171450" indent="-171450"/>
            <a:endParaRPr lang="en-US" dirty="0"/>
          </a:p>
          <a:p>
            <a:pPr marL="171450" indent="-171450"/>
            <a:r>
              <a:rPr lang="en-US" dirty="0">
                <a:sym typeface="Webdings" panose="05030102010509060703" pitchFamily="18" charset="2"/>
              </a:rPr>
              <a:t>Enter the purpose and begin and end date</a:t>
            </a:r>
            <a:r>
              <a:rPr lang="en-US" baseline="0" dirty="0">
                <a:sym typeface="Webdings" panose="05030102010509060703" pitchFamily="18" charset="2"/>
              </a:rPr>
              <a:t> and c</a:t>
            </a:r>
            <a:r>
              <a:rPr lang="en-US" dirty="0"/>
              <a:t>lick </a:t>
            </a:r>
            <a:r>
              <a:rPr lang="en-US" b="1" dirty="0"/>
              <a:t>Save and Next Step </a:t>
            </a:r>
            <a:r>
              <a:rPr lang="en-US" b="0" dirty="0"/>
              <a:t>t</a:t>
            </a:r>
            <a:r>
              <a:rPr lang="en-US" dirty="0"/>
              <a:t>o save the information and move to the next step in the claim.</a:t>
            </a:r>
          </a:p>
          <a:p>
            <a:pPr marL="171450" indent="-171450"/>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107</a:t>
            </a:fld>
            <a:endParaRPr lang="en-US" dirty="0"/>
          </a:p>
        </p:txBody>
      </p:sp>
    </p:spTree>
    <p:extLst>
      <p:ext uri="{BB962C8B-B14F-4D97-AF65-F5344CB8AC3E}">
        <p14:creationId xmlns:p14="http://schemas.microsoft.com/office/powerpoint/2010/main" val="33355825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Click </a:t>
            </a:r>
            <a:r>
              <a:rPr lang="en-US" b="1" dirty="0"/>
              <a:t>Add New Expense </a:t>
            </a:r>
            <a:r>
              <a:rPr lang="en-US" dirty="0"/>
              <a:t>to add expenses to the claim.   Use </a:t>
            </a:r>
            <a:r>
              <a:rPr lang="en-US" baseline="0" dirty="0"/>
              <a:t>the </a:t>
            </a:r>
            <a:r>
              <a:rPr lang="en-US" b="1" baseline="0" dirty="0"/>
              <a:t>Add Credit Card Expense </a:t>
            </a:r>
            <a:r>
              <a:rPr lang="en-US" baseline="0" dirty="0"/>
              <a:t>link to select and add transactions from your GTCC expense list, as done in the TDY Voucher.</a:t>
            </a:r>
            <a:endParaRPr lang="en-US" dirty="0"/>
          </a:p>
          <a:p>
            <a:pPr marL="171450" indent="-171450"/>
            <a:endParaRPr lang="en-US" dirty="0"/>
          </a:p>
          <a:p>
            <a:pPr marL="171450" indent="-171450"/>
            <a:r>
              <a:rPr lang="en-US" baseline="0" dirty="0"/>
              <a:t>Click </a:t>
            </a:r>
            <a:r>
              <a:rPr lang="en-US" b="1" baseline="0" dirty="0"/>
              <a:t>Modify</a:t>
            </a:r>
            <a:r>
              <a:rPr lang="en-US" baseline="0" dirty="0"/>
              <a:t> to adjust the date or amount of an expense.</a:t>
            </a:r>
          </a:p>
          <a:p>
            <a:pPr marL="171450" indent="-171450"/>
            <a:endParaRPr lang="en-US" baseline="0" dirty="0"/>
          </a:p>
          <a:p>
            <a:pPr marL="171450" indent="-171450"/>
            <a:r>
              <a:rPr lang="en-US" baseline="0" dirty="0"/>
              <a:t>Click </a:t>
            </a:r>
            <a:r>
              <a:rPr lang="en-US" b="1" baseline="0" dirty="0"/>
              <a:t>Copy </a:t>
            </a:r>
            <a:r>
              <a:rPr lang="en-US" baseline="0" dirty="0"/>
              <a:t>to duplicate an expense for a different date.</a:t>
            </a:r>
          </a:p>
          <a:p>
            <a:pPr marL="171450" indent="-171450"/>
            <a:endParaRPr lang="en-US" baseline="0" dirty="0"/>
          </a:p>
          <a:p>
            <a:pPr marL="171450" indent="-171450"/>
            <a:r>
              <a:rPr lang="en-US" baseline="0" dirty="0"/>
              <a:t>Click </a:t>
            </a:r>
            <a:r>
              <a:rPr lang="en-US" b="1" baseline="0" dirty="0"/>
              <a:t>Delete</a:t>
            </a:r>
            <a:r>
              <a:rPr lang="en-US" baseline="0" dirty="0"/>
              <a:t> to remove an expense.</a:t>
            </a:r>
          </a:p>
          <a:p>
            <a:pPr marL="171450" indent="-171450"/>
            <a:endParaRPr lang="en-US" dirty="0"/>
          </a:p>
          <a:p>
            <a:pPr marL="171450" indent="-171450"/>
            <a:r>
              <a:rPr lang="en-US" dirty="0"/>
              <a:t>Click </a:t>
            </a:r>
            <a:r>
              <a:rPr lang="en-US" b="1" dirty="0"/>
              <a:t>Next Step </a:t>
            </a:r>
            <a:r>
              <a:rPr lang="en-US" dirty="0"/>
              <a:t>to move to the next step in the claim.</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108</a:t>
            </a:fld>
            <a:endParaRPr lang="en-US" dirty="0"/>
          </a:p>
        </p:txBody>
      </p:sp>
    </p:spTree>
    <p:extLst>
      <p:ext uri="{BB962C8B-B14F-4D97-AF65-F5344CB8AC3E}">
        <p14:creationId xmlns:p14="http://schemas.microsoft.com/office/powerpoint/2010/main" val="34104151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POET (Project, Organization,</a:t>
            </a:r>
            <a:r>
              <a:rPr lang="en-US" baseline="0" dirty="0"/>
              <a:t> Expenditure, Task) lines are also known as Accounting Codes in E2.  POET lines replace TONOs.  </a:t>
            </a:r>
          </a:p>
          <a:p>
            <a:pPr marL="171450" indent="-171450"/>
            <a:endParaRPr lang="en-US" baseline="0" dirty="0"/>
          </a:p>
          <a:p>
            <a:pPr marL="171450" indent="-171450"/>
            <a:r>
              <a:rPr lang="en-US" baseline="0" dirty="0"/>
              <a:t>Your trips POET line or lines will be added by the Funds Approver.  You can click </a:t>
            </a:r>
            <a:r>
              <a:rPr lang="en-US" b="1" baseline="0" dirty="0"/>
              <a:t>Save and Next Step</a:t>
            </a:r>
            <a:r>
              <a:rPr lang="en-US" baseline="0" dirty="0"/>
              <a:t> to continue to the Summary.</a:t>
            </a: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109</a:t>
            </a:fld>
            <a:endParaRPr lang="en-US" dirty="0"/>
          </a:p>
        </p:txBody>
      </p:sp>
    </p:spTree>
    <p:extLst>
      <p:ext uri="{BB962C8B-B14F-4D97-AF65-F5344CB8AC3E}">
        <p14:creationId xmlns:p14="http://schemas.microsoft.com/office/powerpoint/2010/main" val="148087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Review</a:t>
            </a:r>
            <a:r>
              <a:rPr lang="en-US" baseline="0" dirty="0"/>
              <a:t> the Warning Message and Privacy Act Notice.</a:t>
            </a:r>
          </a:p>
          <a:p>
            <a:pPr marL="171450" indent="-171450"/>
            <a:endParaRPr lang="en-US" baseline="0" dirty="0"/>
          </a:p>
          <a:p>
            <a:pPr marL="171450" indent="-171450"/>
            <a:r>
              <a:rPr lang="en-US" baseline="0" dirty="0"/>
              <a:t>Click </a:t>
            </a:r>
            <a:r>
              <a:rPr lang="en-US" b="1" baseline="0" dirty="0"/>
              <a:t>Accept</a:t>
            </a:r>
            <a:r>
              <a:rPr lang="en-US" dirty="0"/>
              <a:t>.</a:t>
            </a:r>
          </a:p>
          <a:p>
            <a:pPr marL="171450" indent="-171450"/>
            <a:endParaRPr lang="en-US" dirty="0"/>
          </a:p>
          <a:p>
            <a:pPr marL="171450" indent="-171450"/>
            <a:r>
              <a:rPr lang="en-US" dirty="0"/>
              <a:t>You will be prompted</a:t>
            </a:r>
            <a:r>
              <a:rPr lang="en-US" baseline="0" dirty="0"/>
              <a:t> to accept the Warning Message and Privacy Act Notice each time you login.</a:t>
            </a:r>
            <a:endParaRPr lang="en-US" dirty="0"/>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10</a:t>
            </a:fld>
            <a:endParaRPr lang="en-US" dirty="0"/>
          </a:p>
        </p:txBody>
      </p:sp>
    </p:spTree>
    <p:extLst>
      <p:ext uri="{BB962C8B-B14F-4D97-AF65-F5344CB8AC3E}">
        <p14:creationId xmlns:p14="http://schemas.microsoft.com/office/powerpoint/2010/main" val="37597470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Summary step allows you to review the local travel claim and make sure it is correct before you submit it for approval. </a:t>
            </a:r>
          </a:p>
          <a:p>
            <a:pPr marL="171450" indent="-171450"/>
            <a:endParaRPr lang="en-US" dirty="0"/>
          </a:p>
          <a:p>
            <a:pPr marL="171450" indent="-171450"/>
            <a:r>
              <a:rPr lang="en-US" dirty="0"/>
              <a:t>Use </a:t>
            </a:r>
            <a:r>
              <a:rPr lang="en-US" b="1" dirty="0"/>
              <a:t>Edit Details </a:t>
            </a:r>
            <a:r>
              <a:rPr lang="en-US" dirty="0"/>
              <a:t>within a section header to return to that step in the workflow process to make changes. </a:t>
            </a:r>
          </a:p>
          <a:p>
            <a:endParaRPr lang="en-US" dirty="0"/>
          </a:p>
          <a:p>
            <a:pPr>
              <a:buNone/>
            </a:pPr>
            <a:r>
              <a:rPr lang="en-US" dirty="0"/>
              <a:t> </a:t>
            </a:r>
          </a:p>
          <a:p>
            <a:endParaRPr lang="en-US" dirty="0"/>
          </a:p>
          <a:p>
            <a:pPr>
              <a:buNone/>
            </a:pPr>
            <a:endParaRPr lang="en-US" dirty="0"/>
          </a:p>
          <a:p>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110</a:t>
            </a:fld>
            <a:endParaRPr lang="en-US" dirty="0"/>
          </a:p>
        </p:txBody>
      </p:sp>
    </p:spTree>
    <p:extLst>
      <p:ext uri="{BB962C8B-B14F-4D97-AF65-F5344CB8AC3E}">
        <p14:creationId xmlns:p14="http://schemas.microsoft.com/office/powerpoint/2010/main" val="57583547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0" dirty="0"/>
              <a:t>Scroll to the bottom of the document and click </a:t>
            </a:r>
            <a:r>
              <a:rPr lang="en-US" b="1" dirty="0"/>
              <a:t>Send to Approver </a:t>
            </a:r>
            <a:r>
              <a:rPr lang="en-US" dirty="0"/>
              <a:t>to submit the local travel claim.  </a:t>
            </a:r>
          </a:p>
          <a:p>
            <a:pPr marL="171450" indent="-171450"/>
            <a:endParaRPr lang="en-US" dirty="0"/>
          </a:p>
          <a:p>
            <a:pPr marL="171450" indent="-171450"/>
            <a:r>
              <a:rPr lang="en-US" dirty="0"/>
              <a:t>If you are an arranger and </a:t>
            </a:r>
            <a:r>
              <a:rPr lang="en-US" b="0" baseline="0" dirty="0"/>
              <a:t>you do not have permission to submit the claim on behalf of the traveler, click </a:t>
            </a:r>
            <a:r>
              <a:rPr lang="en-US" b="1" dirty="0"/>
              <a:t>Send to Traveler</a:t>
            </a:r>
            <a:r>
              <a:rPr lang="en-US" b="0" baseline="0" dirty="0"/>
              <a:t>.</a:t>
            </a:r>
            <a:endParaRPr lang="en-US" dirty="0"/>
          </a:p>
          <a:p>
            <a:endParaRPr lang="en-US" dirty="0"/>
          </a:p>
          <a:p>
            <a:pPr>
              <a:buNone/>
            </a:pPr>
            <a:endParaRPr lang="en-US" dirty="0"/>
          </a:p>
          <a:p>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111</a:t>
            </a:fld>
            <a:endParaRPr lang="en-US" dirty="0"/>
          </a:p>
        </p:txBody>
      </p:sp>
    </p:spTree>
    <p:extLst>
      <p:ext uri="{BB962C8B-B14F-4D97-AF65-F5344CB8AC3E}">
        <p14:creationId xmlns:p14="http://schemas.microsoft.com/office/powerpoint/2010/main" val="14420721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112</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378314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113</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876904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114</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942897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115</a:t>
            </a:fld>
            <a:endParaRPr lang="en-US" dirty="0"/>
          </a:p>
        </p:txBody>
      </p:sp>
    </p:spTree>
    <p:extLst>
      <p:ext uri="{BB962C8B-B14F-4D97-AF65-F5344CB8AC3E}">
        <p14:creationId xmlns:p14="http://schemas.microsoft.com/office/powerpoint/2010/main" val="18397200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To begin reviewing a voucher or</a:t>
            </a:r>
            <a:r>
              <a:rPr lang="en-US" baseline="0" dirty="0"/>
              <a:t> local claim prepared by an arranger, a</a:t>
            </a:r>
            <a:r>
              <a:rPr lang="en-US" dirty="0"/>
              <a:t>ccess My Approvals.  Travelers can also access their document to review</a:t>
            </a:r>
            <a:r>
              <a:rPr lang="en-US" baseline="0" dirty="0"/>
              <a:t> from the Trips or Local Claims tab.</a:t>
            </a:r>
            <a:endParaRPr lang="en-US" dirty="0"/>
          </a:p>
          <a:p>
            <a:pPr marL="171450" indent="-171450"/>
            <a:endParaRPr lang="en-US" dirty="0"/>
          </a:p>
          <a:p>
            <a:pPr marL="171450" indent="-171450"/>
            <a:r>
              <a:rPr lang="en-US" dirty="0">
                <a:sym typeface="Webdings" panose="05030102010509060703" pitchFamily="18" charset="2"/>
              </a:rPr>
              <a:t>Click</a:t>
            </a:r>
            <a:r>
              <a:rPr lang="en-US" baseline="0" dirty="0">
                <a:sym typeface="Webdings" panose="05030102010509060703" pitchFamily="18" charset="2"/>
              </a:rPr>
              <a:t> </a:t>
            </a:r>
            <a:r>
              <a:rPr lang="en-US" b="1" baseline="0" dirty="0">
                <a:sym typeface="Webdings" panose="05030102010509060703" pitchFamily="18" charset="2"/>
              </a:rPr>
              <a:t>Show</a:t>
            </a:r>
            <a:r>
              <a:rPr lang="en-US" baseline="0" dirty="0">
                <a:sym typeface="Webdings" panose="05030102010509060703" pitchFamily="18" charset="2"/>
              </a:rPr>
              <a:t> to open the voucher.</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116</a:t>
            </a:fld>
            <a:endParaRPr lang="en-US" dirty="0"/>
          </a:p>
        </p:txBody>
      </p:sp>
    </p:spTree>
    <p:extLst>
      <p:ext uri="{BB962C8B-B14F-4D97-AF65-F5344CB8AC3E}">
        <p14:creationId xmlns:p14="http://schemas.microsoft.com/office/powerpoint/2010/main" val="402527143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Summary step allows you to review the voucher and make sure it is correct before you approve</a:t>
            </a:r>
            <a:r>
              <a:rPr lang="en-US" baseline="0" dirty="0"/>
              <a:t> it.</a:t>
            </a:r>
          </a:p>
          <a:p>
            <a:pPr marL="171450" indent="-171450"/>
            <a:endParaRPr lang="en-US" baseline="0" dirty="0"/>
          </a:p>
          <a:p>
            <a:pPr marL="171450" indent="-171450"/>
            <a:r>
              <a:rPr lang="en-US" baseline="0" dirty="0">
                <a:sym typeface="Webdings" panose="05030102010509060703" pitchFamily="18" charset="2"/>
              </a:rPr>
              <a:t>Review each step in the document workflow to verify accuracy of the claim.</a:t>
            </a:r>
          </a:p>
          <a:p>
            <a:pPr marL="171450" indent="-171450"/>
            <a:endParaRPr lang="en-US" baseline="0" dirty="0">
              <a:sym typeface="Webdings" panose="05030102010509060703" pitchFamily="18" charset="2"/>
            </a:endParaRPr>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117</a:t>
            </a:fld>
            <a:endParaRPr lang="en-US" dirty="0"/>
          </a:p>
        </p:txBody>
      </p:sp>
    </p:spTree>
    <p:extLst>
      <p:ext uri="{BB962C8B-B14F-4D97-AF65-F5344CB8AC3E}">
        <p14:creationId xmlns:p14="http://schemas.microsoft.com/office/powerpoint/2010/main" val="160233047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After reviewing the voucher:</a:t>
            </a:r>
          </a:p>
          <a:p>
            <a:pPr marL="171450" lvl="0" indent="-171450"/>
            <a:r>
              <a:rPr lang="en-US" dirty="0"/>
              <a:t>Click </a:t>
            </a:r>
            <a:r>
              <a:rPr lang="en-US" b="1" dirty="0"/>
              <a:t>Approve</a:t>
            </a:r>
            <a:r>
              <a:rPr lang="en-US" dirty="0"/>
              <a:t> to send it to the approving official.</a:t>
            </a:r>
          </a:p>
          <a:p>
            <a:pPr marL="171450" lvl="0" indent="-171450"/>
            <a:r>
              <a:rPr lang="en-US" dirty="0"/>
              <a:t>Click </a:t>
            </a:r>
            <a:r>
              <a:rPr lang="en-US" b="1" dirty="0"/>
              <a:t>Modify Voucher (</a:t>
            </a:r>
            <a:r>
              <a:rPr lang="en-US" dirty="0"/>
              <a:t>or </a:t>
            </a:r>
            <a:r>
              <a:rPr lang="en-US" b="1" dirty="0"/>
              <a:t>Modify Claim</a:t>
            </a:r>
            <a:r>
              <a:rPr lang="en-US" b="0" dirty="0"/>
              <a:t> if it is</a:t>
            </a:r>
            <a:r>
              <a:rPr lang="en-US" b="0" baseline="0" dirty="0"/>
              <a:t> an LT</a:t>
            </a:r>
            <a:r>
              <a:rPr lang="en-US" b="1" baseline="0" dirty="0"/>
              <a:t>) </a:t>
            </a:r>
            <a:r>
              <a:rPr lang="en-US" dirty="0"/>
              <a:t>to make changes.</a:t>
            </a:r>
          </a:p>
          <a:p>
            <a:pPr marL="628650" lvl="1" indent="-171450"/>
            <a:r>
              <a:rPr lang="en-US" dirty="0"/>
              <a:t>After</a:t>
            </a:r>
            <a:r>
              <a:rPr lang="en-US" baseline="0" dirty="0"/>
              <a:t> making changes the </a:t>
            </a:r>
            <a:r>
              <a:rPr lang="en-US" b="1" baseline="0" dirty="0"/>
              <a:t>Send to Approver </a:t>
            </a:r>
            <a:r>
              <a:rPr lang="en-US" baseline="0" dirty="0"/>
              <a:t>will display.</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118</a:t>
            </a:fld>
            <a:endParaRPr lang="en-US" dirty="0"/>
          </a:p>
        </p:txBody>
      </p:sp>
    </p:spTree>
    <p:extLst>
      <p:ext uri="{BB962C8B-B14F-4D97-AF65-F5344CB8AC3E}">
        <p14:creationId xmlns:p14="http://schemas.microsoft.com/office/powerpoint/2010/main" val="6317543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Travelers</a:t>
            </a:r>
            <a:r>
              <a:rPr lang="en-US" baseline="0" dirty="0"/>
              <a:t> must create their mobile account using their official email address, which must be present in their travel profile.</a:t>
            </a:r>
          </a:p>
        </p:txBody>
      </p:sp>
      <p:sp>
        <p:nvSpPr>
          <p:cNvPr id="4" name="Slide Number Placeholder 3"/>
          <p:cNvSpPr>
            <a:spLocks noGrp="1"/>
          </p:cNvSpPr>
          <p:nvPr>
            <p:ph type="sldNum" sz="quarter" idx="10"/>
          </p:nvPr>
        </p:nvSpPr>
        <p:spPr/>
        <p:txBody>
          <a:bodyPr/>
          <a:lstStyle/>
          <a:p>
            <a:fld id="{64EF1B1C-D5BF-4C40-84CD-EEBE4D2A2E73}" type="slidenum">
              <a:rPr lang="en-US" smtClean="0"/>
              <a:pPr/>
              <a:t>119</a:t>
            </a:fld>
            <a:endParaRPr lang="en-US" dirty="0"/>
          </a:p>
        </p:txBody>
      </p:sp>
    </p:spTree>
    <p:extLst>
      <p:ext uri="{BB962C8B-B14F-4D97-AF65-F5344CB8AC3E}">
        <p14:creationId xmlns:p14="http://schemas.microsoft.com/office/powerpoint/2010/main" val="1355888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 will only be presented</a:t>
            </a:r>
            <a:r>
              <a:rPr lang="en-US" baseline="0" dirty="0"/>
              <a:t> and asked to accept the </a:t>
            </a:r>
            <a:r>
              <a:rPr lang="en-US" dirty="0"/>
              <a:t>Rules of Behavior</a:t>
            </a:r>
            <a:r>
              <a:rPr lang="en-US" baseline="0" dirty="0"/>
              <a:t> the first time you log into the system.</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11</a:t>
            </a:fld>
            <a:endParaRPr lang="en-US" dirty="0"/>
          </a:p>
        </p:txBody>
      </p:sp>
    </p:spTree>
    <p:extLst>
      <p:ext uri="{BB962C8B-B14F-4D97-AF65-F5344CB8AC3E}">
        <p14:creationId xmlns:p14="http://schemas.microsoft.com/office/powerpoint/2010/main" val="268046673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120</a:t>
            </a:fld>
            <a:endParaRPr lang="en-US" dirty="0"/>
          </a:p>
        </p:txBody>
      </p:sp>
    </p:spTree>
    <p:extLst>
      <p:ext uri="{BB962C8B-B14F-4D97-AF65-F5344CB8AC3E}">
        <p14:creationId xmlns:p14="http://schemas.microsoft.com/office/powerpoint/2010/main" val="369199463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121</a:t>
            </a:fld>
            <a:endParaRPr lang="en-US" dirty="0"/>
          </a:p>
        </p:txBody>
      </p:sp>
    </p:spTree>
    <p:extLst>
      <p:ext uri="{BB962C8B-B14F-4D97-AF65-F5344CB8AC3E}">
        <p14:creationId xmlns:p14="http://schemas.microsoft.com/office/powerpoint/2010/main" val="37758767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122</a:t>
            </a:fld>
            <a:endParaRPr lang="en-US" dirty="0"/>
          </a:p>
        </p:txBody>
      </p:sp>
    </p:spTree>
    <p:extLst>
      <p:ext uri="{BB962C8B-B14F-4D97-AF65-F5344CB8AC3E}">
        <p14:creationId xmlns:p14="http://schemas.microsoft.com/office/powerpoint/2010/main" val="15450520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123</a:t>
            </a:fld>
            <a:endParaRPr lang="en-US" dirty="0"/>
          </a:p>
        </p:txBody>
      </p:sp>
    </p:spTree>
    <p:extLst>
      <p:ext uri="{BB962C8B-B14F-4D97-AF65-F5344CB8AC3E}">
        <p14:creationId xmlns:p14="http://schemas.microsoft.com/office/powerpoint/2010/main" val="1607664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After logging</a:t>
            </a:r>
            <a:r>
              <a:rPr lang="en-US" baseline="0" dirty="0"/>
              <a:t> in, you a</a:t>
            </a:r>
            <a:r>
              <a:rPr lang="en-US" dirty="0"/>
              <a:t>re landed on the My</a:t>
            </a:r>
            <a:r>
              <a:rPr lang="en-US" baseline="0" dirty="0"/>
              <a:t> E2 page.  You are encouraged to </a:t>
            </a:r>
            <a:r>
              <a:rPr lang="en-US" dirty="0"/>
              <a:t>review and update your user profile.</a:t>
            </a:r>
          </a:p>
          <a:p>
            <a:pPr marL="171450" indent="-171450"/>
            <a:endParaRPr lang="en-US" dirty="0"/>
          </a:p>
          <a:p>
            <a:pPr marL="171450" indent="-171450"/>
            <a:r>
              <a:rPr lang="en-US" dirty="0"/>
              <a:t>Once you have accessed the new user email for your production account and initialized your account, delete the email as you will no longer be able to</a:t>
            </a:r>
            <a:r>
              <a:rPr lang="en-US" baseline="0" dirty="0"/>
              <a:t> acc</a:t>
            </a:r>
            <a:r>
              <a:rPr lang="en-US" dirty="0"/>
              <a:t>ess E2 Solutions using that email. </a:t>
            </a:r>
          </a:p>
          <a:p>
            <a:pPr marL="171450" indent="-171450"/>
            <a:endParaRPr lang="en-US" dirty="0"/>
          </a:p>
          <a:p>
            <a:pPr marL="171450" indent="-171450"/>
            <a:r>
              <a:rPr lang="en-US" dirty="0"/>
              <a:t> You will now access E2 using the URL – https://e2.gov.cwtsatotravel.com.</a:t>
            </a:r>
          </a:p>
          <a:p>
            <a:pPr marL="171450" indent="-171450"/>
            <a:endParaRPr lang="en-US" dirty="0"/>
          </a:p>
        </p:txBody>
      </p:sp>
      <p:sp>
        <p:nvSpPr>
          <p:cNvPr id="14" name="Slide Image Placeholder 13"/>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12</a:t>
            </a:fld>
            <a:endParaRPr lang="en-US" dirty="0"/>
          </a:p>
        </p:txBody>
      </p:sp>
    </p:spTree>
    <p:extLst>
      <p:ext uri="{BB962C8B-B14F-4D97-AF65-F5344CB8AC3E}">
        <p14:creationId xmlns:p14="http://schemas.microsoft.com/office/powerpoint/2010/main" val="2682232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13</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961593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Access your travel profile</a:t>
            </a:r>
            <a:r>
              <a:rPr lang="en-US" baseline="0" dirty="0"/>
              <a:t> via the User Options menu by clicking on your name and selecting </a:t>
            </a:r>
            <a:r>
              <a:rPr lang="en-US" b="1" baseline="0" dirty="0"/>
              <a:t>Profile</a:t>
            </a:r>
            <a:r>
              <a:rPr lang="en-US" baseline="0" dirty="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14</a:t>
            </a:fld>
            <a:endParaRPr lang="en-US" dirty="0"/>
          </a:p>
        </p:txBody>
      </p:sp>
    </p:spTree>
    <p:extLst>
      <p:ext uri="{BB962C8B-B14F-4D97-AF65-F5344CB8AC3E}">
        <p14:creationId xmlns:p14="http://schemas.microsoft.com/office/powerpoint/2010/main" val="366880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9750" y="5492751"/>
            <a:ext cx="5715000" cy="3355848"/>
          </a:xfrm>
        </p:spPr>
        <p:txBody>
          <a:bodyPr>
            <a:normAutofit lnSpcReduction="10000"/>
          </a:bodyPr>
          <a:lstStyle/>
          <a:p>
            <a:r>
              <a:rPr lang="en-US" dirty="0"/>
              <a:t>The following profile information is required before you can use E2: </a:t>
            </a:r>
          </a:p>
          <a:p>
            <a:pPr lvl="1"/>
            <a:r>
              <a:rPr lang="en-US" dirty="0"/>
              <a:t>Reservations Name as it should appear on all your commercial airplane reservations </a:t>
            </a:r>
          </a:p>
          <a:p>
            <a:pPr lvl="1"/>
            <a:r>
              <a:rPr lang="en-US" dirty="0"/>
              <a:t>Default home site and departure airport </a:t>
            </a:r>
          </a:p>
          <a:p>
            <a:pPr lvl="1"/>
            <a:r>
              <a:rPr lang="en-US" dirty="0"/>
              <a:t>Your home address</a:t>
            </a:r>
          </a:p>
          <a:p>
            <a:pPr lvl="1"/>
            <a:r>
              <a:rPr lang="en-US" dirty="0"/>
              <a:t>Email information</a:t>
            </a:r>
          </a:p>
          <a:p>
            <a:pPr lvl="2"/>
            <a:r>
              <a:rPr lang="en-US" dirty="0"/>
              <a:t>Add your official email address as your primary email</a:t>
            </a:r>
          </a:p>
          <a:p>
            <a:pPr lvl="2"/>
            <a:r>
              <a:rPr lang="en-US" dirty="0"/>
              <a:t>Add the email of your supervisor</a:t>
            </a:r>
            <a:r>
              <a:rPr lang="en-US" baseline="0" dirty="0"/>
              <a:t> (E7 or higher, like a chief) </a:t>
            </a:r>
          </a:p>
          <a:p>
            <a:pPr lvl="1"/>
            <a:r>
              <a:rPr lang="en-US" baseline="0" dirty="0"/>
              <a:t>Travel Arrangers</a:t>
            </a:r>
          </a:p>
          <a:p>
            <a:pPr lvl="2"/>
            <a:r>
              <a:rPr lang="en-US" b="1" baseline="0" dirty="0"/>
              <a:t>Add an arranger and designate them to be able to send vouchers on your behalf</a:t>
            </a:r>
            <a:endParaRPr lang="en-US" b="1" dirty="0"/>
          </a:p>
          <a:p>
            <a:pPr lvl="1"/>
            <a:r>
              <a:rPr lang="en-US" dirty="0"/>
              <a:t>Credit card information – Airfare, Rail and Hotel should be set to Travel Charge Card once you enter your GTCC.  If you do not have a GTCC, set the airfare and rail to</a:t>
            </a:r>
          </a:p>
          <a:p>
            <a:pPr lvl="1">
              <a:buNone/>
            </a:pPr>
            <a:r>
              <a:rPr lang="en-US" dirty="0"/>
              <a:t>                CBA and enter a personal card for hotels.</a:t>
            </a:r>
          </a:p>
          <a:p>
            <a:pPr marL="914400" marR="0" lvl="2" indent="0" algn="l" defTabSz="914400" rtl="0" eaLnBrk="1" fontAlgn="auto" latinLnBrk="0" hangingPunct="1">
              <a:lnSpc>
                <a:spcPct val="100000"/>
              </a:lnSpc>
              <a:spcBef>
                <a:spcPts val="0"/>
              </a:spcBef>
              <a:spcAft>
                <a:spcPts val="0"/>
              </a:spcAft>
              <a:buClrTx/>
              <a:buSzTx/>
              <a:buFont typeface="Verdana" pitchFamily="34" charset="0"/>
              <a:buChar char="—"/>
              <a:tabLst/>
              <a:defRPr/>
            </a:pPr>
            <a:r>
              <a:rPr lang="en-US" b="1" dirty="0"/>
              <a:t>Be sure to activate your GTCC once received and add it to your profile immediately.  The TMC cannot issue your ticket if the GTCC</a:t>
            </a:r>
            <a:r>
              <a:rPr lang="en-US" b="1" baseline="0" dirty="0"/>
              <a:t> is not activated.</a:t>
            </a:r>
          </a:p>
          <a:p>
            <a:pPr lvl="1"/>
            <a:r>
              <a:rPr lang="en-US" dirty="0"/>
              <a:t>Travel preferences </a:t>
            </a:r>
          </a:p>
          <a:p>
            <a:pPr lvl="1"/>
            <a:r>
              <a:rPr lang="en-US" dirty="0"/>
              <a:t>Other Features  </a:t>
            </a:r>
          </a:p>
          <a:p>
            <a:endParaRPr lang="en-US" dirty="0"/>
          </a:p>
          <a:p>
            <a:pPr marL="171450" indent="-171450"/>
            <a:r>
              <a:rPr lang="en-US" b="1" baseline="0" dirty="0"/>
              <a:t>Government fares cannot only be billed to a GTCC, or the Agency’s Centrally Billed Account if the traveler doesn’t have a GTCC. Government fares cannot</a:t>
            </a:r>
          </a:p>
          <a:p>
            <a:pPr marL="0" indent="0">
              <a:buNone/>
            </a:pPr>
            <a:r>
              <a:rPr lang="en-US" b="1" baseline="0" dirty="0"/>
              <a:t>     be purchased with a personal credit card so be sure your profile is complete prior to booking travel.</a:t>
            </a:r>
            <a:endParaRPr lang="en-US" b="1"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15</a:t>
            </a:fld>
            <a:endParaRPr lang="en-US" dirty="0"/>
          </a:p>
        </p:txBody>
      </p:sp>
    </p:spTree>
    <p:extLst>
      <p:ext uri="{BB962C8B-B14F-4D97-AF65-F5344CB8AC3E}">
        <p14:creationId xmlns:p14="http://schemas.microsoft.com/office/powerpoint/2010/main" val="381521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To</a:t>
            </a:r>
            <a:r>
              <a:rPr lang="en-US" baseline="0" dirty="0"/>
              <a:t> add dependents to your profile, access the Manage Dependents page from the User Options menu and click </a:t>
            </a:r>
            <a:r>
              <a:rPr lang="en-US" b="1" baseline="0" dirty="0"/>
              <a:t>Add Dependent</a:t>
            </a:r>
            <a:r>
              <a:rPr lang="en-US" baseline="0" dirty="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16</a:t>
            </a:fld>
            <a:endParaRPr lang="en-US" dirty="0"/>
          </a:p>
        </p:txBody>
      </p:sp>
    </p:spTree>
    <p:extLst>
      <p:ext uri="{BB962C8B-B14F-4D97-AF65-F5344CB8AC3E}">
        <p14:creationId xmlns:p14="http://schemas.microsoft.com/office/powerpoint/2010/main" val="534707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Add the</a:t>
            </a:r>
            <a:r>
              <a:rPr lang="en-US" baseline="0" dirty="0"/>
              <a:t> required information and click </a:t>
            </a:r>
            <a:r>
              <a:rPr lang="en-US" b="1" baseline="0" dirty="0"/>
              <a:t>Add</a:t>
            </a:r>
            <a:r>
              <a:rPr lang="en-US" baseline="0" dirty="0"/>
              <a:t> to add your dependent to your profile.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17</a:t>
            </a:fld>
            <a:endParaRPr lang="en-US" dirty="0"/>
          </a:p>
        </p:txBody>
      </p:sp>
    </p:spTree>
    <p:extLst>
      <p:ext uri="{BB962C8B-B14F-4D97-AF65-F5344CB8AC3E}">
        <p14:creationId xmlns:p14="http://schemas.microsoft.com/office/powerpoint/2010/main" val="175354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Once a dependent is added to your profile, you can manage</a:t>
            </a:r>
            <a:r>
              <a:rPr lang="en-US" baseline="0" dirty="0"/>
              <a:t> their information from Manage Dependents.</a:t>
            </a:r>
          </a:p>
          <a:p>
            <a:pPr marL="171450" indent="-171450"/>
            <a:endParaRPr lang="en-US" baseline="0" dirty="0"/>
          </a:p>
          <a:p>
            <a:pPr marL="171450" indent="-171450"/>
            <a:r>
              <a:rPr lang="en-US" baseline="0" dirty="0"/>
              <a:t>You can add additional dependents, as necessary.</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18</a:t>
            </a:fld>
            <a:endParaRPr lang="en-US" dirty="0"/>
          </a:p>
        </p:txBody>
      </p:sp>
    </p:spTree>
    <p:extLst>
      <p:ext uri="{BB962C8B-B14F-4D97-AF65-F5344CB8AC3E}">
        <p14:creationId xmlns:p14="http://schemas.microsoft.com/office/powerpoint/2010/main" val="115052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1</a:t>
            </a:fld>
            <a:endParaRPr lang="en-US" dirty="0"/>
          </a:p>
        </p:txBody>
      </p:sp>
    </p:spTree>
    <p:extLst>
      <p:ext uri="{BB962C8B-B14F-4D97-AF65-F5344CB8AC3E}">
        <p14:creationId xmlns:p14="http://schemas.microsoft.com/office/powerpoint/2010/main" val="3882568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Image Placeholder 10"/>
          <p:cNvSpPr>
            <a:spLocks noGrp="1" noRot="1" noChangeAspect="1"/>
          </p:cNvSpPr>
          <p:nvPr>
            <p:ph type="sldImg"/>
          </p:nvPr>
        </p:nvSpPr>
        <p:spPr>
          <a:xfrm>
            <a:off x="-311150" y="698500"/>
            <a:ext cx="7645400" cy="4300538"/>
          </a:xfrm>
        </p:spPr>
      </p:sp>
      <p:sp>
        <p:nvSpPr>
          <p:cNvPr id="12" name="Notes Placeholder 11"/>
          <p:cNvSpPr>
            <a:spLocks noGrp="1"/>
          </p:cNvSpPr>
          <p:nvPr>
            <p:ph type="body" idx="1"/>
          </p:nvPr>
        </p:nvSpPr>
        <p:spPr/>
        <p:txBody>
          <a:bodyPr>
            <a:normAutofit/>
          </a:bodyPr>
          <a:lstStyle/>
          <a:p>
            <a:pPr marL="171450" indent="-171450"/>
            <a:r>
              <a:rPr lang="en-US" dirty="0"/>
              <a:t>The information in your E2 Profile pushes</a:t>
            </a:r>
            <a:r>
              <a:rPr lang="en-US" baseline="0" dirty="0"/>
              <a:t> to the Online Booking Tool (OBT).</a:t>
            </a:r>
          </a:p>
          <a:p>
            <a:pPr marL="171450" indent="-171450"/>
            <a:endParaRPr lang="en-US" baseline="0" dirty="0"/>
          </a:p>
          <a:p>
            <a:pPr marL="171450" indent="-171450"/>
            <a:r>
              <a:rPr lang="en-US" baseline="0" dirty="0"/>
              <a:t>Additional information is added to your online booking profile such as your TSA Secure Flight Details, and frequent traveler numbers.</a:t>
            </a:r>
          </a:p>
          <a:p>
            <a:pPr marL="171450" indent="-171450"/>
            <a:endParaRPr lang="en-US" baseline="0" dirty="0"/>
          </a:p>
          <a:p>
            <a:pPr marL="171450" indent="-171450"/>
            <a:r>
              <a:rPr lang="en-US" baseline="0" dirty="0"/>
              <a:t>Once the profile is completed, the information pushes over to the global distribution system so the TMC can create or finalize your reservation and issue your ticket.</a:t>
            </a:r>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19</a:t>
            </a:fld>
            <a:endParaRPr lang="en-US" dirty="0"/>
          </a:p>
        </p:txBody>
      </p:sp>
    </p:spTree>
    <p:extLst>
      <p:ext uri="{BB962C8B-B14F-4D97-AF65-F5344CB8AC3E}">
        <p14:creationId xmlns:p14="http://schemas.microsoft.com/office/powerpoint/2010/main" val="137257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lnSpcReduction="10000"/>
          </a:bodyPr>
          <a:lstStyle/>
          <a:p>
            <a:r>
              <a:rPr lang="en-US" dirty="0"/>
              <a:t>The task bar includes these travel functions: </a:t>
            </a:r>
          </a:p>
          <a:p>
            <a:pPr marL="628650" lvl="1" indent="-171450"/>
            <a:r>
              <a:rPr lang="en-US" b="1" dirty="0"/>
              <a:t>My E2</a:t>
            </a:r>
            <a:r>
              <a:rPr lang="en-US" dirty="0"/>
              <a:t> to access your To Do list, Start a Travel Document</a:t>
            </a:r>
            <a:r>
              <a:rPr lang="en-US" baseline="0" dirty="0"/>
              <a:t> list</a:t>
            </a:r>
            <a:r>
              <a:rPr lang="en-US" dirty="0"/>
              <a:t>, and lists of trips, local travel claims, open and group  authorization. The Trips tab provides access to all trip documents, including authorizations, vouchers, and travel advances.</a:t>
            </a:r>
          </a:p>
          <a:p>
            <a:pPr marL="628650" lvl="1" indent="-171450"/>
            <a:r>
              <a:rPr lang="en-US" b="1" dirty="0"/>
              <a:t>My Approvals</a:t>
            </a:r>
            <a:r>
              <a:rPr lang="en-US" dirty="0"/>
              <a:t> to review travel documents that were prepared for you by an arranger (all users) or to approve travel documents (if you are an approver). </a:t>
            </a:r>
          </a:p>
          <a:p>
            <a:pPr marL="628650" lvl="1" indent="-171450"/>
            <a:r>
              <a:rPr lang="en-US" b="1" dirty="0"/>
              <a:t>Travel For Others</a:t>
            </a:r>
            <a:r>
              <a:rPr lang="en-US" dirty="0"/>
              <a:t> is where you begin a travel arranger session for another user. </a:t>
            </a:r>
          </a:p>
          <a:p>
            <a:pPr marL="628650" lvl="1" indent="-171450"/>
            <a:r>
              <a:rPr lang="en-US" b="1" dirty="0"/>
              <a:t>Reports</a:t>
            </a:r>
            <a:r>
              <a:rPr lang="en-US" baseline="0" dirty="0"/>
              <a:t> </a:t>
            </a:r>
            <a:r>
              <a:rPr lang="en-US" dirty="0"/>
              <a:t>to generate travel activity reports. </a:t>
            </a:r>
          </a:p>
          <a:p>
            <a:endParaRPr lang="en-US" dirty="0"/>
          </a:p>
          <a:p>
            <a:pPr marL="171450" indent="-171450"/>
            <a:r>
              <a:rPr lang="en-US" dirty="0"/>
              <a:t>The User Options</a:t>
            </a:r>
            <a:r>
              <a:rPr lang="en-US" baseline="0" dirty="0"/>
              <a:t> Menu provides access to the Profile, Online Help, Log Out and Message Center.</a:t>
            </a:r>
          </a:p>
          <a:p>
            <a:endParaRPr lang="en-US" baseline="0" dirty="0"/>
          </a:p>
          <a:p>
            <a:r>
              <a:rPr lang="en-US" baseline="0" dirty="0"/>
              <a:t>Click your name to access the User Options Menu:</a:t>
            </a:r>
          </a:p>
          <a:p>
            <a:pPr marL="628650" lvl="1" indent="-171450"/>
            <a:r>
              <a:rPr lang="en-US" b="1" dirty="0"/>
              <a:t>Profile</a:t>
            </a:r>
            <a:r>
              <a:rPr lang="en-US" dirty="0"/>
              <a:t> to view or update your E2 profile, including your travel preferences. </a:t>
            </a:r>
          </a:p>
          <a:p>
            <a:pPr marL="628650" lvl="1" indent="-171450"/>
            <a:r>
              <a:rPr lang="en-US" b="1" dirty="0"/>
              <a:t>Message Center </a:t>
            </a:r>
            <a:r>
              <a:rPr lang="en-US" dirty="0"/>
              <a:t>to view important information from USCG, or E2 administrators, read selected news feeds and access web sites approved by your agency as relevant to government travel. </a:t>
            </a:r>
          </a:p>
          <a:p>
            <a:pPr marL="628650" lvl="1" indent="-171450"/>
            <a:r>
              <a:rPr lang="en-US" b="1" dirty="0"/>
              <a:t>Online Help</a:t>
            </a:r>
            <a:r>
              <a:rPr lang="en-US" dirty="0"/>
              <a:t> (or Find Answers from</a:t>
            </a:r>
            <a:r>
              <a:rPr lang="en-US" baseline="0" dirty="0"/>
              <a:t> some pages)</a:t>
            </a:r>
            <a:r>
              <a:rPr lang="en-US" dirty="0"/>
              <a:t>provides access to the E2 knowledge portal where you can search for answers to your E2 questions,  and</a:t>
            </a:r>
            <a:r>
              <a:rPr lang="en-US" baseline="0" dirty="0"/>
              <a:t> </a:t>
            </a:r>
            <a:r>
              <a:rPr lang="en-US" dirty="0"/>
              <a:t>access computer-based training videos and user guides.</a:t>
            </a:r>
          </a:p>
          <a:p>
            <a:pPr marL="171450" indent="-171450"/>
            <a:endParaRPr lang="en-US" dirty="0"/>
          </a:p>
          <a:p>
            <a:pPr marL="171450" indent="-171450"/>
            <a:r>
              <a:rPr lang="en-US" dirty="0"/>
              <a:t>The My E2 At a Glance tab is your default landing page. Change your default by using the Make this my default page in the lower right corner on several pages.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20</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997086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311150" y="698500"/>
            <a:ext cx="7645400" cy="4300538"/>
          </a:xfrm>
        </p:spPr>
      </p:sp>
      <p:sp>
        <p:nvSpPr>
          <p:cNvPr id="11" name="Notes Placeholder 10"/>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0" dirty="0"/>
              <a:t>Click the User Options Menu and select </a:t>
            </a:r>
            <a:r>
              <a:rPr lang="en-US" b="1" dirty="0"/>
              <a:t>Online Help </a:t>
            </a:r>
            <a:r>
              <a:rPr lang="en-US" b="0" dirty="0"/>
              <a:t>to access the knowledge portal.</a:t>
            </a:r>
          </a:p>
          <a:p>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21</a:t>
            </a:fld>
            <a:endParaRPr lang="en-US" dirty="0"/>
          </a:p>
        </p:txBody>
      </p:sp>
    </p:spTree>
    <p:extLst>
      <p:ext uri="{BB962C8B-B14F-4D97-AF65-F5344CB8AC3E}">
        <p14:creationId xmlns:p14="http://schemas.microsoft.com/office/powerpoint/2010/main" val="78882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Type your question or keywords into the Search field and click Search.</a:t>
            </a:r>
          </a:p>
          <a:p>
            <a:pPr marL="171450" indent="-171450"/>
            <a:endParaRPr lang="en-US" dirty="0"/>
          </a:p>
          <a:p>
            <a:pPr marL="171450" indent="-171450"/>
            <a:r>
              <a:rPr lang="en-US" dirty="0"/>
              <a:t>You can search the word “troubleshooting” to receive a list of errors you may encounter.  Click on the link that you want more information</a:t>
            </a:r>
            <a:r>
              <a:rPr lang="en-US" baseline="0" dirty="0"/>
              <a:t> </a:t>
            </a:r>
            <a:r>
              <a:rPr lang="en-US" dirty="0"/>
              <a:t>on and follow the steps outlined in the knowledge base.</a:t>
            </a:r>
          </a:p>
          <a:p>
            <a:pPr marL="171450" indent="-171450"/>
            <a:endParaRPr lang="en-US" dirty="0"/>
          </a:p>
          <a:p>
            <a:pPr marL="171450" indent="-171450"/>
            <a:r>
              <a:rPr lang="en-US" dirty="0"/>
              <a:t>You can also search for User Guide, Administrator Guide, CBT or Quick Reference Card to access additional information about a topic.</a:t>
            </a:r>
          </a:p>
        </p:txBody>
      </p:sp>
      <p:sp>
        <p:nvSpPr>
          <p:cNvPr id="4" name="Slide Number Placeholder 3"/>
          <p:cNvSpPr>
            <a:spLocks noGrp="1"/>
          </p:cNvSpPr>
          <p:nvPr>
            <p:ph type="sldNum" sz="quarter" idx="10"/>
          </p:nvPr>
        </p:nvSpPr>
        <p:spPr/>
        <p:txBody>
          <a:bodyPr/>
          <a:lstStyle/>
          <a:p>
            <a:fld id="{B8AEF367-C7FF-4FDA-90F7-CAC8EFFB51AD}" type="slidenum">
              <a:rPr lang="en-US" smtClean="0"/>
              <a:pPr/>
              <a:t>22</a:t>
            </a:fld>
            <a:endParaRPr lang="en-US" dirty="0"/>
          </a:p>
        </p:txBody>
      </p:sp>
      <p:sp>
        <p:nvSpPr>
          <p:cNvPr id="9" name="Slide Image Placeholder 8"/>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971009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a:t>The Contact Us link will display information on how you can reach the Travel Assistance Team and the Travel Management Center for reservation assistance.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23</a:t>
            </a:fld>
            <a:endParaRPr lang="en-US" dirty="0"/>
          </a:p>
        </p:txBody>
      </p:sp>
    </p:spTree>
    <p:extLst>
      <p:ext uri="{BB962C8B-B14F-4D97-AF65-F5344CB8AC3E}">
        <p14:creationId xmlns:p14="http://schemas.microsoft.com/office/powerpoint/2010/main" val="2129059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24</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845321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25</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02161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r>
              <a:rPr lang="en-US" dirty="0"/>
              <a:t>Travel</a:t>
            </a:r>
            <a:r>
              <a:rPr lang="en-US" baseline="0" dirty="0"/>
              <a:t> For Others in ETS is similar to Proxy in TPAX.</a:t>
            </a:r>
            <a:endParaRPr lang="en-US" dirty="0"/>
          </a:p>
        </p:txBody>
      </p:sp>
    </p:spTree>
    <p:extLst>
      <p:ext uri="{BB962C8B-B14F-4D97-AF65-F5344CB8AC3E}">
        <p14:creationId xmlns:p14="http://schemas.microsoft.com/office/powerpoint/2010/main" val="752482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Travelers can create, modify, cancel, delete, and print travel documents for their own travel. </a:t>
            </a:r>
          </a:p>
          <a:p>
            <a:endParaRPr lang="en-US" dirty="0"/>
          </a:p>
          <a:p>
            <a:pPr marL="171450" indent="-171450"/>
            <a:r>
              <a:rPr lang="en-US" dirty="0"/>
              <a:t>Arrangers can also perform these actions for travelers who have given them permission to arrange their travel</a:t>
            </a:r>
            <a:r>
              <a:rPr lang="en-US" baseline="0" dirty="0"/>
              <a:t> or by permissions granted by USCG.  </a:t>
            </a:r>
            <a:endParaRPr lang="en-US" dirty="0"/>
          </a:p>
          <a:p>
            <a:pPr marL="171450" indent="-171450"/>
            <a:endParaRPr lang="en-US" dirty="0"/>
          </a:p>
          <a:p>
            <a:pPr marL="171450" indent="-171450"/>
            <a:r>
              <a:rPr lang="en-US" dirty="0"/>
              <a:t>Any user, regardless of user type or role, can be designated as a travel arranger.  </a:t>
            </a:r>
          </a:p>
          <a:p>
            <a:pPr marL="171450" indent="-171450"/>
            <a:endParaRPr lang="en-US" dirty="0"/>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On the My E2 taskbar, click</a:t>
            </a:r>
            <a:r>
              <a:rPr lang="en-US" baseline="0" dirty="0">
                <a:sym typeface="Webdings"/>
              </a:rPr>
              <a:t> </a:t>
            </a:r>
            <a:r>
              <a:rPr lang="en-US" b="1" baseline="0" dirty="0">
                <a:sym typeface="Webdings"/>
              </a:rPr>
              <a:t>Travel for Others</a:t>
            </a:r>
            <a:r>
              <a:rPr lang="en-US" baseline="0" dirty="0">
                <a:sym typeface="Webdings"/>
              </a:rPr>
              <a:t>.</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Enter</a:t>
            </a:r>
            <a:r>
              <a:rPr lang="en-US" baseline="0" dirty="0">
                <a:sym typeface="Webdings"/>
              </a:rPr>
              <a:t> your search criteria t</a:t>
            </a:r>
            <a:r>
              <a:rPr lang="en-US" dirty="0"/>
              <a:t>o search for a specific user.</a:t>
            </a:r>
          </a:p>
          <a:p>
            <a:pPr marL="171450" indent="-171450"/>
            <a:endParaRPr lang="en-US" baseline="0" dirty="0">
              <a:sym typeface="Webdings"/>
            </a:endParaRPr>
          </a:p>
          <a:p>
            <a:pPr marL="171450" indent="-171450"/>
            <a:r>
              <a:rPr lang="en-US" dirty="0">
                <a:sym typeface="Webdings"/>
              </a:rPr>
              <a:t>Click</a:t>
            </a:r>
            <a:r>
              <a:rPr lang="en-US" baseline="0" dirty="0">
                <a:sym typeface="Webdings"/>
              </a:rPr>
              <a:t> </a:t>
            </a:r>
            <a:r>
              <a:rPr lang="en-US" b="1" baseline="0" dirty="0">
                <a:sym typeface="Webdings"/>
              </a:rPr>
              <a:t>Apply Filter</a:t>
            </a:r>
            <a:r>
              <a:rPr lang="en-US" baseline="0" dirty="0">
                <a:sym typeface="Webdings"/>
              </a:rPr>
              <a:t>.</a:t>
            </a:r>
          </a:p>
          <a:p>
            <a:pPr>
              <a:buNone/>
            </a:pPr>
            <a:endParaRPr lang="en-US" baseline="0" dirty="0">
              <a:sym typeface="Webdings"/>
            </a:endParaRPr>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a:rPr>
              <a:t>Click</a:t>
            </a:r>
            <a:r>
              <a:rPr lang="en-US" baseline="0" dirty="0">
                <a:sym typeface="Webdings"/>
              </a:rPr>
              <a:t> </a:t>
            </a:r>
            <a:r>
              <a:rPr lang="en-US" b="1" baseline="0" dirty="0">
                <a:sym typeface="Webdings"/>
              </a:rPr>
              <a:t>Arrange</a:t>
            </a:r>
            <a:r>
              <a:rPr lang="en-US" b="0" baseline="0" dirty="0">
                <a:sym typeface="Webdings"/>
              </a:rPr>
              <a:t> next to the traveler’s name to view or create their trips</a:t>
            </a:r>
            <a:r>
              <a:rPr lang="en-US" baseline="0" dirty="0">
                <a:sym typeface="Webdings"/>
              </a:rPr>
              <a:t>.</a:t>
            </a:r>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27</a:t>
            </a:fld>
            <a:endParaRPr lang="en-US" dirty="0"/>
          </a:p>
        </p:txBody>
      </p:sp>
    </p:spTree>
    <p:extLst>
      <p:ext uri="{BB962C8B-B14F-4D97-AF65-F5344CB8AC3E}">
        <p14:creationId xmlns:p14="http://schemas.microsoft.com/office/powerpoint/2010/main" val="1798080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Image Placeholder 13"/>
          <p:cNvSpPr>
            <a:spLocks noGrp="1" noRot="1" noChangeAspect="1"/>
          </p:cNvSpPr>
          <p:nvPr>
            <p:ph type="sldImg"/>
          </p:nvPr>
        </p:nvSpPr>
        <p:spPr>
          <a:xfrm>
            <a:off x="-311150" y="698500"/>
            <a:ext cx="7645400" cy="4300538"/>
          </a:xfrm>
        </p:spPr>
      </p:sp>
      <p:sp>
        <p:nvSpPr>
          <p:cNvPr id="15" name="Notes Placeholder 14"/>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0" dirty="0"/>
              <a:t>The name of the user you are arranging for displays next to your name in the upper right corner. </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tabLst/>
              <a:defRPr/>
            </a:pPr>
            <a:r>
              <a:rPr lang="en-US" b="0" dirty="0"/>
              <a:t>As an Arranger, you have access to the traveler’s trips and profile.</a:t>
            </a:r>
          </a:p>
          <a:p>
            <a:pPr marL="171450" marR="0" lvl="0" indent="-171450" algn="l" defTabSz="914400" rtl="0" eaLnBrk="1" fontAlgn="auto" latinLnBrk="0" hangingPunct="1">
              <a:lnSpc>
                <a:spcPct val="100000"/>
              </a:lnSpc>
              <a:spcBef>
                <a:spcPts val="0"/>
              </a:spcBef>
              <a:spcAft>
                <a:spcPts val="0"/>
              </a:spcAft>
              <a:buClrTx/>
              <a:buSzTx/>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tabLst/>
              <a:defRPr/>
            </a:pPr>
            <a:r>
              <a:rPr lang="en-US" b="0" dirty="0"/>
              <a:t>To exit the Arranger session, click the </a:t>
            </a:r>
            <a:r>
              <a:rPr lang="en-US" b="1" dirty="0"/>
              <a:t>User Options Menu </a:t>
            </a:r>
            <a:r>
              <a:rPr lang="en-US" b="0" dirty="0"/>
              <a:t>and select </a:t>
            </a:r>
            <a:r>
              <a:rPr lang="en-US" b="1" dirty="0"/>
              <a:t>Stop arranging for</a:t>
            </a:r>
            <a:r>
              <a:rPr lang="en-US" b="0" dirty="0"/>
              <a:t>, and you will be returned to the Travel for Others page.</a:t>
            </a:r>
          </a:p>
          <a:p>
            <a:pPr>
              <a:buNone/>
            </a:pPr>
            <a:endParaRPr lang="en-US" dirty="0"/>
          </a:p>
        </p:txBody>
      </p:sp>
      <p:sp>
        <p:nvSpPr>
          <p:cNvPr id="2" name="Slide Number Placeholder 1"/>
          <p:cNvSpPr>
            <a:spLocks noGrp="1"/>
          </p:cNvSpPr>
          <p:nvPr>
            <p:ph type="sldNum" sz="quarter" idx="10"/>
          </p:nvPr>
        </p:nvSpPr>
        <p:spPr/>
        <p:txBody>
          <a:bodyPr/>
          <a:lstStyle/>
          <a:p>
            <a:fld id="{64EF1B1C-D5BF-4C40-84CD-EEBE4D2A2E73}" type="slidenum">
              <a:rPr lang="en-US" smtClean="0"/>
              <a:pPr/>
              <a:t>28</a:t>
            </a:fld>
            <a:endParaRPr lang="en-US" dirty="0"/>
          </a:p>
        </p:txBody>
      </p:sp>
    </p:spTree>
    <p:extLst>
      <p:ext uri="{BB962C8B-B14F-4D97-AF65-F5344CB8AC3E}">
        <p14:creationId xmlns:p14="http://schemas.microsoft.com/office/powerpoint/2010/main" val="316417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2</a:t>
            </a:fld>
            <a:endParaRPr lang="en-US" dirty="0"/>
          </a:p>
        </p:txBody>
      </p:sp>
    </p:spTree>
    <p:extLst>
      <p:ext uri="{BB962C8B-B14F-4D97-AF65-F5344CB8AC3E}">
        <p14:creationId xmlns:p14="http://schemas.microsoft.com/office/powerpoint/2010/main" val="1798357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29</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a:t>In the TDY Authorization workflow, travelers or arrangers will create reservations and authorizations, which are then submitted for approval.  </a:t>
            </a:r>
          </a:p>
          <a:p>
            <a:pPr marL="171450" indent="-171450"/>
            <a:r>
              <a:rPr lang="en-US" baseline="0" dirty="0"/>
              <a:t>The authorization will first stop at your Unit Funds Approver for approval, where the POET will be applied.</a:t>
            </a:r>
          </a:p>
          <a:p>
            <a:pPr marL="171450" indent="-171450"/>
            <a:r>
              <a:rPr lang="en-US" baseline="0" dirty="0"/>
              <a:t>If the trips meets any of the conditional requiring additional approval, it will route to the HIGH RISK approval group.</a:t>
            </a:r>
          </a:p>
          <a:p>
            <a:pPr marL="171450" indent="-171450"/>
            <a:r>
              <a:rPr lang="en-US" baseline="0" dirty="0"/>
              <a:t>If the trip does not meet the HIGH RISK conditions, or once approved by the HIGH RISK approval group, it will route to the AO for approval.</a:t>
            </a:r>
          </a:p>
          <a:p>
            <a:pPr marL="171450" indent="-171450"/>
            <a:r>
              <a:rPr lang="en-US" baseline="0" dirty="0"/>
              <a:t>Once the authorization is approved, the details are sent to the TMC which gives them permission to ticket the reservations.</a:t>
            </a:r>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Your supervisor will receive all travel related emails once you have added their email to your profile.</a:t>
            </a:r>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30</a:t>
            </a:fld>
            <a:endParaRPr lang="en-US" dirty="0"/>
          </a:p>
        </p:txBody>
      </p:sp>
    </p:spTree>
    <p:extLst>
      <p:ext uri="{BB962C8B-B14F-4D97-AF65-F5344CB8AC3E}">
        <p14:creationId xmlns:p14="http://schemas.microsoft.com/office/powerpoint/2010/main" val="2371018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dirty="0"/>
              <a:t>An Authorization is a request to travel that contains the date, time, TDY locations, reservations and estimate expenses for the trip. E2 lets you shop for flights, rail, hotel and car rental and reserve travel before you create your authorization, or during the actual authorization process.</a:t>
            </a:r>
          </a:p>
          <a:p>
            <a:pPr marL="171450" lvl="0" indent="-171450"/>
            <a:endParaRPr lang="en-US" dirty="0"/>
          </a:p>
          <a:p>
            <a:pPr marL="171450" lvl="0" indent="-171450"/>
            <a:r>
              <a:rPr lang="en-US" sz="1000" b="0" dirty="0"/>
              <a:t>Make Reservations allows you to create a reservation before starting an authorization.  This can be</a:t>
            </a:r>
            <a:r>
              <a:rPr lang="en-US" sz="1000" b="0" baseline="0" dirty="0"/>
              <a:t> done from </a:t>
            </a:r>
            <a:r>
              <a:rPr lang="en-US" sz="1000" b="1" baseline="0" dirty="0"/>
              <a:t>My E2</a:t>
            </a:r>
            <a:r>
              <a:rPr lang="en-US" sz="1000" b="0" baseline="0" dirty="0"/>
              <a:t>, the </a:t>
            </a:r>
            <a:r>
              <a:rPr lang="en-US" sz="1000" b="1" baseline="0" dirty="0"/>
              <a:t>At A Glance</a:t>
            </a:r>
            <a:r>
              <a:rPr lang="en-US" sz="1000" b="0" baseline="0" dirty="0"/>
              <a:t> tab by selecting </a:t>
            </a:r>
            <a:r>
              <a:rPr lang="en-US" sz="1000" b="1" baseline="0" dirty="0"/>
              <a:t>Make Reservations</a:t>
            </a:r>
            <a:r>
              <a:rPr lang="en-US" sz="1000" b="0" baseline="0" dirty="0"/>
              <a:t> from the drop down menu, or  by clicking on the </a:t>
            </a:r>
            <a:r>
              <a:rPr lang="en-US" sz="1000" b="1" baseline="0" dirty="0"/>
              <a:t>Trips</a:t>
            </a:r>
            <a:r>
              <a:rPr lang="en-US" sz="1000" b="0" baseline="0" dirty="0"/>
              <a:t> tab and selecting either </a:t>
            </a:r>
            <a:r>
              <a:rPr lang="en-US" sz="1000" b="1" baseline="0" dirty="0"/>
              <a:t>Start a New Authorization </a:t>
            </a:r>
            <a:r>
              <a:rPr lang="en-US" sz="1000" b="0" baseline="0" dirty="0"/>
              <a:t>or </a:t>
            </a:r>
            <a:r>
              <a:rPr lang="en-US" sz="1000" b="1" baseline="0" dirty="0"/>
              <a:t>Make Reservations</a:t>
            </a:r>
            <a:r>
              <a:rPr lang="en-US" sz="1000" b="0" baseline="0" dirty="0"/>
              <a:t>.   </a:t>
            </a:r>
            <a:endParaRPr lang="en-US" sz="1000" b="0" dirty="0"/>
          </a:p>
          <a:p>
            <a:pPr marL="171450" lvl="0" indent="-171450"/>
            <a:endParaRPr lang="en-US" sz="1000" b="0" dirty="0"/>
          </a:p>
          <a:p>
            <a:pPr marL="171450" lvl="0" indent="-171450"/>
            <a:r>
              <a:rPr lang="en-US" sz="1000" b="1" dirty="0"/>
              <a:t>Start a New Authorization </a:t>
            </a:r>
            <a:r>
              <a:rPr lang="en-US" sz="1000" b="0" dirty="0"/>
              <a:t>allows you to start the creation of a new authorization.  During the authorization process you can make reservations, associate reservations previously booked in E2, or retrieve a reservation made with the TMC. </a:t>
            </a:r>
          </a:p>
          <a:p>
            <a:pPr marL="171450" lvl="0" indent="-171450"/>
            <a:endParaRPr lang="en-US" dirty="0"/>
          </a:p>
          <a:p>
            <a:pPr marL="171450" lvl="0" indent="-171450"/>
            <a:r>
              <a:rPr lang="en-US" b="1" dirty="0"/>
              <a:t>Please do not create test reservations.</a:t>
            </a:r>
            <a:r>
              <a:rPr lang="en-US" b="1" baseline="0" dirty="0"/>
              <a:t>  If you create a reservation and do not plan to travel, please cancel it or you risk being charged fees.   Work with your Travel Assist Team if you need access to a test or training environment to perform any internal demonstrations or training sessions.</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31</a:t>
            </a:fld>
            <a:endParaRPr lang="en-US" dirty="0"/>
          </a:p>
        </p:txBody>
      </p:sp>
    </p:spTree>
    <p:extLst>
      <p:ext uri="{BB962C8B-B14F-4D97-AF65-F5344CB8AC3E}">
        <p14:creationId xmlns:p14="http://schemas.microsoft.com/office/powerpoint/2010/main" val="3647448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32</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138337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Select your search criteria on the Book Travel page.  Y</a:t>
            </a:r>
            <a:r>
              <a:rPr lang="en-US" sz="1000" b="0" kern="1200" dirty="0">
                <a:solidFill>
                  <a:schemeClr val="tx1"/>
                </a:solidFill>
                <a:sym typeface="Webdings"/>
              </a:rPr>
              <a:t>ou</a:t>
            </a:r>
            <a:r>
              <a:rPr lang="en-US" sz="1000" b="0" kern="1200" baseline="0" dirty="0">
                <a:solidFill>
                  <a:schemeClr val="tx1"/>
                </a:solidFill>
                <a:sym typeface="Webdings"/>
              </a:rPr>
              <a:t> can book flights, rail, hotel and rental cars.  </a:t>
            </a:r>
          </a:p>
          <a:p>
            <a:pPr marL="171450" indent="-171450"/>
            <a:endParaRPr lang="en-US" dirty="0"/>
          </a:p>
          <a:p>
            <a:pPr marL="171450" indent="-171450"/>
            <a:r>
              <a:rPr lang="en-US" dirty="0"/>
              <a:t>When making a reservation. book all components of the reservation (flight, hotel, rental car) at once.  This ensures the reservations are made under a single confirmation code.</a:t>
            </a:r>
          </a:p>
          <a:p>
            <a:pPr marL="171450" indent="-171450"/>
            <a:endParaRPr lang="en-US" sz="1000" b="0" kern="1200" baseline="0" dirty="0">
              <a:solidFill>
                <a:schemeClr val="tx1"/>
              </a:solidFill>
              <a:sym typeface="Webdings"/>
            </a:endParaRPr>
          </a:p>
          <a:p>
            <a:pPr marL="171450" indent="-171450"/>
            <a:r>
              <a:rPr lang="en-US" sz="1000" b="0" kern="1200" baseline="0" dirty="0">
                <a:solidFill>
                  <a:schemeClr val="tx1"/>
                </a:solidFill>
                <a:sym typeface="Webdings"/>
              </a:rPr>
              <a:t>Once all trip components have been entered, click </a:t>
            </a:r>
            <a:r>
              <a:rPr lang="en-US" sz="1000" b="1" kern="1200" baseline="0" dirty="0">
                <a:solidFill>
                  <a:schemeClr val="tx1"/>
                </a:solidFill>
                <a:sym typeface="Webdings"/>
              </a:rPr>
              <a:t>Search</a:t>
            </a:r>
            <a:r>
              <a:rPr lang="en-US" sz="1000" b="0" kern="1200" baseline="0" dirty="0">
                <a:solidFill>
                  <a:schemeClr val="tx1"/>
                </a:solidFill>
                <a:sym typeface="Webdings"/>
              </a:rPr>
              <a:t>.</a:t>
            </a:r>
          </a:p>
          <a:p>
            <a:pPr marL="171450" indent="-171450"/>
            <a:endParaRPr lang="en-US" sz="1000" b="0" kern="1200" baseline="0" dirty="0">
              <a:solidFill>
                <a:schemeClr val="tx1"/>
              </a:solidFill>
              <a:sym typeface="Webdings"/>
            </a:endParaRPr>
          </a:p>
          <a:p>
            <a:pPr marL="171450" indent="-171450"/>
            <a:r>
              <a:rPr lang="en-US" sz="1000" b="0" kern="1200" baseline="0" dirty="0">
                <a:solidFill>
                  <a:schemeClr val="tx1"/>
                </a:solidFill>
                <a:sym typeface="Webdings"/>
              </a:rPr>
              <a:t>Justifications may be required during the reservation and authorization process based on selections made during the booking process.  </a:t>
            </a:r>
          </a:p>
          <a:p>
            <a:pPr marL="171450" indent="-171450"/>
            <a:endParaRPr lang="en-US" sz="1000" b="0" kern="1200" baseline="0" dirty="0">
              <a:solidFill>
                <a:schemeClr val="tx1"/>
              </a:solidFill>
              <a:sym typeface="Webdings"/>
            </a:endParaRPr>
          </a:p>
          <a:p>
            <a:pPr marL="171450" indent="-171450"/>
            <a:r>
              <a:rPr lang="en-US" sz="1000" kern="1200" baseline="0" dirty="0">
                <a:solidFill>
                  <a:schemeClr val="tx1"/>
                </a:solidFill>
                <a:sym typeface="Webdings"/>
              </a:rPr>
              <a:t>To return to E2 without booking a reservation, click Return to E2 in the upper right corner of any OBT page.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33</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365487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0" dirty="0">
                <a:cs typeface="Arial" pitchFamily="34" charset="0"/>
              </a:rPr>
              <a:t>Flight options are displayed as “cards”.  Select a card by clicking or tapping anywhere on it to open a “drawer” with more detailed information.</a:t>
            </a:r>
          </a:p>
          <a:p>
            <a:pPr marL="171450" marR="0" indent="-171450" algn="l" defTabSz="914400" rtl="0" eaLnBrk="1" fontAlgn="auto" latinLnBrk="0" hangingPunct="1">
              <a:lnSpc>
                <a:spcPct val="100000"/>
              </a:lnSpc>
              <a:spcBef>
                <a:spcPts val="0"/>
              </a:spcBef>
              <a:spcAft>
                <a:spcPts val="0"/>
              </a:spcAft>
              <a:buClrTx/>
              <a:buSzTx/>
              <a:tabLst/>
              <a:defRPr/>
            </a:pPr>
            <a:endParaRPr lang="en-US" b="0" dirty="0">
              <a:solidFill>
                <a:schemeClr val="accent4"/>
              </a:solidFill>
              <a:cs typeface="Arial" pitchFamily="34" charset="0"/>
            </a:endParaRPr>
          </a:p>
          <a:p>
            <a:pPr marL="171450" indent="-171450"/>
            <a:r>
              <a:rPr lang="en-US" sz="1000" b="0" i="0" u="none" strike="noStrike" kern="1200" baseline="0" dirty="0">
                <a:solidFill>
                  <a:schemeClr val="tx1"/>
                </a:solidFill>
              </a:rPr>
              <a:t>To select a flight option and continue the shopping process, the drawer must be opened so the Select button becomes visible. </a:t>
            </a:r>
          </a:p>
          <a:p>
            <a:pPr>
              <a:buNone/>
            </a:pPr>
            <a:endParaRPr lang="en-US" sz="1000" b="0" i="0" u="none" strike="noStrike" kern="1200" baseline="0" dirty="0">
              <a:solidFill>
                <a:schemeClr val="tx1"/>
              </a:solidFill>
              <a:latin typeface="Verdana" pitchFamily="34" charset="0"/>
              <a:ea typeface="+mn-ea"/>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34</a:t>
            </a:fld>
            <a:endParaRPr lang="en-US" dirty="0"/>
          </a:p>
        </p:txBody>
      </p:sp>
    </p:spTree>
    <p:extLst>
      <p:ext uri="{BB962C8B-B14F-4D97-AF65-F5344CB8AC3E}">
        <p14:creationId xmlns:p14="http://schemas.microsoft.com/office/powerpoint/2010/main" val="3624435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fontScale="92500"/>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cs typeface="Arial" pitchFamily="34" charset="0"/>
              </a:rPr>
              <a:t>To select a flight option and continue the shopping process, the drawer must be opened so the Select button becomes visible.   Once</a:t>
            </a:r>
            <a:r>
              <a:rPr lang="en-US" baseline="0" dirty="0">
                <a:cs typeface="Arial" pitchFamily="34" charset="0"/>
              </a:rPr>
              <a:t> you select your outbound flight options for return flights or the next destinations indicated will display.</a:t>
            </a:r>
            <a:endParaRPr lang="en-US" dirty="0">
              <a:cs typeface="Arial" pitchFamily="34" charset="0"/>
            </a:endParaRPr>
          </a:p>
          <a:p>
            <a:endParaRPr lang="en-US" sz="1000" b="1" i="0" u="none" strike="noStrike" kern="1200" baseline="0" dirty="0">
              <a:solidFill>
                <a:schemeClr val="tx1"/>
              </a:solidFill>
            </a:endParaRPr>
          </a:p>
          <a:p>
            <a:pPr marL="171450" indent="-171450"/>
            <a:r>
              <a:rPr lang="en-US" sz="1000" b="1" i="0" u="none" strike="noStrike" kern="1200" baseline="0" dirty="0">
                <a:solidFill>
                  <a:schemeClr val="tx1"/>
                </a:solidFill>
              </a:rPr>
              <a:t>Contract Carrier</a:t>
            </a:r>
            <a:r>
              <a:rPr lang="en-US" sz="1000" b="0" i="0" u="none" strike="noStrike" kern="1200" baseline="0" dirty="0">
                <a:solidFill>
                  <a:schemeClr val="tx1"/>
                </a:solidFill>
              </a:rPr>
              <a:t>—The American flag icon and </a:t>
            </a:r>
            <a:r>
              <a:rPr lang="en-US" sz="1000" b="0" i="1" u="none" strike="noStrike" kern="1200" baseline="0" dirty="0">
                <a:solidFill>
                  <a:schemeClr val="tx1"/>
                </a:solidFill>
              </a:rPr>
              <a:t>Contract carrier </a:t>
            </a:r>
            <a:r>
              <a:rPr lang="en-US" sz="1000" b="0" i="0" u="none" strike="noStrike" kern="1200" baseline="0" dirty="0">
                <a:solidFill>
                  <a:schemeClr val="tx1"/>
                </a:solidFill>
              </a:rPr>
              <a:t>text </a:t>
            </a:r>
            <a:r>
              <a:rPr lang="en-US" dirty="0"/>
              <a:t>a</a:t>
            </a:r>
            <a:r>
              <a:rPr lang="en-US" sz="1000" b="0" i="0" u="none" strike="noStrike" kern="1200" baseline="0" dirty="0">
                <a:solidFill>
                  <a:schemeClr val="tx1"/>
                </a:solidFill>
              </a:rPr>
              <a:t>ppear in a special row at the top of the card for contract carrier airlines. The indicator also appears below the airline in the expanded drawer. </a:t>
            </a:r>
          </a:p>
          <a:p>
            <a:pPr marL="171450" indent="-171450"/>
            <a:endParaRPr lang="en-US" dirty="0"/>
          </a:p>
          <a:p>
            <a:pPr marL="171450" indent="-171450"/>
            <a:r>
              <a:rPr lang="en-US" b="1" dirty="0"/>
              <a:t>Flight</a:t>
            </a:r>
            <a:r>
              <a:rPr lang="en-US" b="1" baseline="0" dirty="0"/>
              <a:t> </a:t>
            </a:r>
            <a:r>
              <a:rPr lang="en-US" dirty="0"/>
              <a:t>—Each flight option card includes a graphical representation of that flight’s components, allowing the traveler to quickly compare the different flight options. This visual view of each flight option (called the </a:t>
            </a:r>
            <a:r>
              <a:rPr lang="en-US" i="1" dirty="0"/>
              <a:t>flight line</a:t>
            </a:r>
            <a:r>
              <a:rPr lang="en-US" dirty="0"/>
              <a:t>) includes the airport code for that flight’s origin, destination, and any layover airports. The location of items on the flight line represents the relative time of each “event” (e.g., the relative start time of the flight, duration of each flight segment, length of layovers, overall trip time). </a:t>
            </a:r>
          </a:p>
          <a:p>
            <a:pPr marL="171450" indent="-171450"/>
            <a:endParaRPr lang="en-US" dirty="0"/>
          </a:p>
          <a:p>
            <a:pPr marL="171450" indent="-171450"/>
            <a:r>
              <a:rPr lang="en-US" b="1" dirty="0"/>
              <a:t>Multiple Airlines</a:t>
            </a:r>
            <a:r>
              <a:rPr lang="en-US" dirty="0"/>
              <a:t>—When a flight option involves multiple airlines (i.e., mixed carriers), a special indicator and the text </a:t>
            </a:r>
            <a:r>
              <a:rPr lang="en-US" i="1" dirty="0"/>
              <a:t>Multiple airlines </a:t>
            </a:r>
            <a:r>
              <a:rPr lang="en-US" dirty="0"/>
              <a:t>appear on the card, along with all of the airlines and flight numbers that make up the flight option. Opening the drawer provides more details about the individual flights. </a:t>
            </a:r>
          </a:p>
          <a:p>
            <a:pPr marL="171450" indent="-171450"/>
            <a:endParaRPr lang="en-US" dirty="0"/>
          </a:p>
          <a:p>
            <a:pPr marL="171450" indent="-171450"/>
            <a:r>
              <a:rPr lang="en-US" b="1" dirty="0"/>
              <a:t>Out of Policy</a:t>
            </a:r>
            <a:r>
              <a:rPr lang="en-US" dirty="0"/>
              <a:t>—Flight options that are not in accordance with the traveler’s travel policy are designated as </a:t>
            </a:r>
            <a:r>
              <a:rPr lang="en-US" i="1" dirty="0"/>
              <a:t>Out of policy </a:t>
            </a:r>
            <a:r>
              <a:rPr lang="en-US" dirty="0"/>
              <a:t>in a special row at the top of the card. When the drawer is opened, an expandable option labeled </a:t>
            </a:r>
            <a:r>
              <a:rPr lang="en-US" i="1" dirty="0"/>
              <a:t>Why is this out of policy </a:t>
            </a:r>
            <a:r>
              <a:rPr lang="en-US" dirty="0"/>
              <a:t>is shown. Clicking this link reveals the specific violations for that flight choice.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35</a:t>
            </a:fld>
            <a:endParaRPr lang="en-US" dirty="0"/>
          </a:p>
        </p:txBody>
      </p:sp>
    </p:spTree>
    <p:extLst>
      <p:ext uri="{BB962C8B-B14F-4D97-AF65-F5344CB8AC3E}">
        <p14:creationId xmlns:p14="http://schemas.microsoft.com/office/powerpoint/2010/main" val="3812538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36</a:t>
            </a:fld>
            <a:endParaRPr lang="en-US" dirty="0"/>
          </a:p>
        </p:txBody>
      </p:sp>
    </p:spTree>
    <p:extLst>
      <p:ext uri="{BB962C8B-B14F-4D97-AF65-F5344CB8AC3E}">
        <p14:creationId xmlns:p14="http://schemas.microsoft.com/office/powerpoint/2010/main" val="3056742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t>If</a:t>
            </a:r>
            <a:r>
              <a:rPr lang="en-US" baseline="0" dirty="0"/>
              <a:t> lower fares exist for your selected itinerary, the options are presented for possible selection.</a:t>
            </a:r>
          </a:p>
          <a:p>
            <a:pPr marL="171450" marR="0" indent="-171450" algn="l" defTabSz="914400" rtl="0" eaLnBrk="1" fontAlgn="auto" latinLnBrk="0" hangingPunct="1">
              <a:lnSpc>
                <a:spcPct val="100000"/>
              </a:lnSpc>
              <a:spcBef>
                <a:spcPts val="0"/>
              </a:spcBef>
              <a:spcAft>
                <a:spcPts val="0"/>
              </a:spcAft>
              <a:buClrTx/>
              <a:buSzTx/>
              <a:tabLst/>
              <a:defRPr/>
            </a:pPr>
            <a:endParaRPr lang="en-US" dirty="0"/>
          </a:p>
          <a:p>
            <a:pPr marL="171450" marR="0" indent="-171450" algn="l" defTabSz="914400" rtl="0" eaLnBrk="1" fontAlgn="auto" latinLnBrk="0" hangingPunct="1">
              <a:lnSpc>
                <a:spcPct val="100000"/>
              </a:lnSpc>
              <a:spcBef>
                <a:spcPts val="0"/>
              </a:spcBef>
              <a:spcAft>
                <a:spcPts val="0"/>
              </a:spcAft>
              <a:buClrTx/>
              <a:buSzTx/>
              <a:tabLst/>
              <a:defRPr/>
            </a:pPr>
            <a:r>
              <a:rPr lang="en-US" dirty="0"/>
              <a:t>To select your existing itinerary, click the </a:t>
            </a:r>
            <a:r>
              <a:rPr lang="en-US" b="1" dirty="0"/>
              <a:t>Select</a:t>
            </a:r>
            <a:r>
              <a:rPr lang="en-US" dirty="0"/>
              <a:t> button in the drawer opened in the "Your selected itinerary" section. </a:t>
            </a:r>
          </a:p>
          <a:p>
            <a:pPr marL="171450" marR="0" indent="-171450" algn="l" defTabSz="914400" rtl="0" eaLnBrk="1" fontAlgn="auto" latinLnBrk="0" hangingPunct="1">
              <a:lnSpc>
                <a:spcPct val="100000"/>
              </a:lnSpc>
              <a:spcBef>
                <a:spcPts val="0"/>
              </a:spcBef>
              <a:spcAft>
                <a:spcPts val="0"/>
              </a:spcAft>
              <a:buClrTx/>
              <a:buSzTx/>
              <a:tabLst/>
              <a:defRPr/>
            </a:pPr>
            <a:endParaRPr lang="en-US" dirty="0"/>
          </a:p>
          <a:p>
            <a:pPr marL="171450" marR="0" indent="-171450" algn="l" defTabSz="914400" rtl="0" eaLnBrk="1" fontAlgn="auto" latinLnBrk="0" hangingPunct="1">
              <a:lnSpc>
                <a:spcPct val="100000"/>
              </a:lnSpc>
              <a:spcBef>
                <a:spcPts val="0"/>
              </a:spcBef>
              <a:spcAft>
                <a:spcPts val="0"/>
              </a:spcAft>
              <a:buClrTx/>
              <a:buSzTx/>
              <a:tabLst/>
              <a:defRPr/>
            </a:pPr>
            <a:r>
              <a:rPr lang="en-US" dirty="0"/>
              <a:t>To select another option, scroll</a:t>
            </a:r>
            <a:r>
              <a:rPr lang="en-US" baseline="0" dirty="0"/>
              <a:t> down and </a:t>
            </a:r>
            <a:r>
              <a:rPr lang="en-US" dirty="0"/>
              <a:t>click on the flight card for that option in the "Low fare options" section, and then click the </a:t>
            </a:r>
            <a:r>
              <a:rPr lang="en-US" b="1" dirty="0"/>
              <a:t>Select</a:t>
            </a:r>
            <a:r>
              <a:rPr lang="en-US" dirty="0"/>
              <a:t> button in the expanded drawer.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37</a:t>
            </a:fld>
            <a:endParaRPr lang="en-US" dirty="0"/>
          </a:p>
        </p:txBody>
      </p:sp>
    </p:spTree>
    <p:extLst>
      <p:ext uri="{BB962C8B-B14F-4D97-AF65-F5344CB8AC3E}">
        <p14:creationId xmlns:p14="http://schemas.microsoft.com/office/powerpoint/2010/main" val="3674431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If the carrier allows the seats to be</a:t>
            </a:r>
            <a:r>
              <a:rPr lang="en-US" baseline="0" dirty="0"/>
              <a:t> selected, the seat map will appear and seats can be selected for each segment of the trip.</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38</a:t>
            </a:fld>
            <a:endParaRPr lang="en-US" dirty="0"/>
          </a:p>
        </p:txBody>
      </p:sp>
    </p:spTree>
    <p:extLst>
      <p:ext uri="{BB962C8B-B14F-4D97-AF65-F5344CB8AC3E}">
        <p14:creationId xmlns:p14="http://schemas.microsoft.com/office/powerpoint/2010/main" val="371280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a:t>
            </a:fld>
            <a:endParaRPr lang="en-US" dirty="0"/>
          </a:p>
        </p:txBody>
      </p:sp>
    </p:spTree>
    <p:extLst>
      <p:ext uri="{BB962C8B-B14F-4D97-AF65-F5344CB8AC3E}">
        <p14:creationId xmlns:p14="http://schemas.microsoft.com/office/powerpoint/2010/main" val="4018533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dirty="0"/>
              <a:t>If your trip</a:t>
            </a:r>
            <a:r>
              <a:rPr lang="en-US" baseline="0" dirty="0"/>
              <a:t> requires hotel accommodations, </a:t>
            </a:r>
            <a:r>
              <a:rPr lang="en-US" sz="1000" b="0" i="0" u="none" strike="noStrike" kern="1200" baseline="0" dirty="0">
                <a:solidFill>
                  <a:srgbClr val="333F48"/>
                </a:solidFill>
                <a:latin typeface="Arial" pitchFamily="34" charset="0"/>
                <a:ea typeface="+mn-ea"/>
                <a:cs typeface="Arial" pitchFamily="34" charset="0"/>
              </a:rPr>
              <a:t>Review all options returned in the search results, and then click anywhere within a hotel "card" to expand the drawer for that option. The drawer provides further detail, including the different types of rooms available and their rates, the hotel details, amenities, and a map.  </a:t>
            </a:r>
            <a:r>
              <a:rPr lang="en-US" sz="1000" kern="1200" dirty="0">
                <a:solidFill>
                  <a:srgbClr val="333F48"/>
                </a:solidFill>
                <a:effectLst/>
                <a:latin typeface="Arial" pitchFamily="34" charset="0"/>
                <a:ea typeface="+mn-ea"/>
                <a:cs typeface="Arial" pitchFamily="34" charset="0"/>
              </a:rPr>
              <a:t>If your trip requires hotel accommodations, the Select a Hotel page is displayed.</a:t>
            </a:r>
            <a:endParaRPr lang="en-US" sz="1000" b="0" i="0" u="none" strike="noStrike" kern="1200" baseline="0" dirty="0">
              <a:solidFill>
                <a:srgbClr val="333F48"/>
              </a:solidFill>
              <a:latin typeface="Arial" pitchFamily="34" charset="0"/>
              <a:ea typeface="+mn-ea"/>
              <a:cs typeface="Arial" pitchFamily="34" charset="0"/>
            </a:endParaRPr>
          </a:p>
          <a:p>
            <a:pPr marL="171450" marR="0" indent="-171450" algn="l" defTabSz="914400" rtl="0" eaLnBrk="1" fontAlgn="auto" latinLnBrk="0" hangingPunct="1">
              <a:lnSpc>
                <a:spcPct val="100000"/>
              </a:lnSpc>
              <a:spcBef>
                <a:spcPts val="0"/>
              </a:spcBef>
              <a:spcAft>
                <a:spcPts val="0"/>
              </a:spcAft>
              <a:buClrTx/>
              <a:buSzTx/>
              <a:tabLst/>
              <a:defRPr/>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effectLst/>
                <a:latin typeface="Arial" pitchFamily="34" charset="0"/>
                <a:ea typeface="+mn-ea"/>
                <a:cs typeface="Arial" pitchFamily="34" charset="0"/>
              </a:rPr>
              <a:t> Filter Options display on the left side of the page to allow you to hide sold out or out of policy hotels. </a:t>
            </a:r>
          </a:p>
          <a:p>
            <a:pPr marL="171450" indent="-171450"/>
            <a:endParaRPr lang="en-US" dirty="0"/>
          </a:p>
          <a:p>
            <a:pPr marL="171450" indent="-171450"/>
            <a:r>
              <a:rPr lang="en-US" dirty="0"/>
              <a:t>You can also search by distance, search for specific hotels and   search hotels that have certain amenities</a:t>
            </a:r>
          </a:p>
          <a:p>
            <a:pPr marL="171450" indent="-171450"/>
            <a:endParaRPr lang="en-US" sz="1000" kern="1200" dirty="0">
              <a:solidFill>
                <a:srgbClr val="333F48"/>
              </a:solidFill>
              <a:effectLst/>
              <a:latin typeface="Arial" pitchFamily="34" charset="0"/>
              <a:ea typeface="+mn-ea"/>
              <a:cs typeface="Arial" pitchFamily="34" charset="0"/>
            </a:endParaRPr>
          </a:p>
          <a:p>
            <a:pPr marL="171450" indent="-171450"/>
            <a:r>
              <a:rPr lang="en-US" sz="1000" kern="1200" dirty="0">
                <a:solidFill>
                  <a:srgbClr val="333F48"/>
                </a:solidFill>
                <a:effectLst/>
                <a:latin typeface="Arial" pitchFamily="34" charset="0"/>
                <a:ea typeface="+mn-ea"/>
                <a:cs typeface="Arial" pitchFamily="34" charset="0"/>
              </a:rPr>
              <a:t>Review the hotel options.  Each hotel along with the per diem rate and other details are displayed in a hotel card.  </a:t>
            </a:r>
          </a:p>
          <a:p>
            <a:pPr marL="171450" indent="-171450"/>
            <a:endParaRPr lang="en-US" sz="1000" kern="1200" dirty="0">
              <a:solidFill>
                <a:srgbClr val="333F48"/>
              </a:solidFill>
              <a:effectLst/>
              <a:latin typeface="Arial" pitchFamily="34" charset="0"/>
              <a:ea typeface="+mn-ea"/>
              <a:cs typeface="Arial" pitchFamily="34" charset="0"/>
            </a:endParaRPr>
          </a:p>
          <a:p>
            <a:pPr marL="171450" indent="-171450"/>
            <a:r>
              <a:rPr lang="en-US" sz="1000" kern="1200" dirty="0">
                <a:solidFill>
                  <a:srgbClr val="333F48"/>
                </a:solidFill>
                <a:effectLst/>
                <a:latin typeface="Arial" pitchFamily="34" charset="0"/>
                <a:ea typeface="+mn-ea"/>
                <a:cs typeface="Arial" pitchFamily="34" charset="0"/>
              </a:rPr>
              <a:t>To view rates and other details click on the icon or anywhere within a hotel "card" to expand the drawer.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39</a:t>
            </a:fld>
            <a:endParaRPr lang="en-US" dirty="0"/>
          </a:p>
        </p:txBody>
      </p:sp>
    </p:spTree>
    <p:extLst>
      <p:ext uri="{BB962C8B-B14F-4D97-AF65-F5344CB8AC3E}">
        <p14:creationId xmlns:p14="http://schemas.microsoft.com/office/powerpoint/2010/main" val="2567839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kern="1200" dirty="0">
                <a:solidFill>
                  <a:srgbClr val="333F48"/>
                </a:solidFill>
                <a:effectLst/>
                <a:latin typeface="Arial" pitchFamily="34" charset="0"/>
                <a:ea typeface="+mn-ea"/>
                <a:cs typeface="Arial" pitchFamily="34" charset="0"/>
              </a:rPr>
              <a:t>Once the hotel card is expanded, a list of rates display with the Room types and Rate rules.</a:t>
            </a:r>
          </a:p>
          <a:p>
            <a:pPr marL="171450" indent="-171450"/>
            <a:endParaRPr lang="en-US" baseline="0" dirty="0"/>
          </a:p>
          <a:p>
            <a:pPr marL="171450" indent="-171450"/>
            <a:r>
              <a:rPr lang="en-US" baseline="0" dirty="0"/>
              <a:t>FedRooms Rates are identified with a checkmark indicating FedRooms Rates.</a:t>
            </a:r>
          </a:p>
          <a:p>
            <a:pPr marL="171450" indent="-171450"/>
            <a:endParaRPr lang="en-US" baseline="0" dirty="0"/>
          </a:p>
          <a:p>
            <a:pPr marL="171450" indent="-171450"/>
            <a:r>
              <a:rPr lang="en-US" baseline="0" dirty="0"/>
              <a:t>Review the Room types and rate rules, and click </a:t>
            </a:r>
            <a:r>
              <a:rPr lang="en-US" b="1" baseline="0" dirty="0"/>
              <a:t>Select</a:t>
            </a:r>
            <a:r>
              <a:rPr lang="en-US" baseline="0" dirty="0"/>
              <a:t> to make your choice.</a:t>
            </a:r>
          </a:p>
          <a:p>
            <a:pPr marL="171450" indent="-171450"/>
            <a:endParaRPr lang="en-US" baseline="0" dirty="0"/>
          </a:p>
          <a:p>
            <a:pPr marL="171450" indent="-171450"/>
            <a:r>
              <a:rPr lang="en-US" baseline="0" dirty="0"/>
              <a:t>Once you make your selection, a page displays to review the cancellation policy and enter any special hotel request.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40</a:t>
            </a:fld>
            <a:endParaRPr lang="en-US" dirty="0"/>
          </a:p>
        </p:txBody>
      </p:sp>
    </p:spTree>
    <p:extLst>
      <p:ext uri="{BB962C8B-B14F-4D97-AF65-F5344CB8AC3E}">
        <p14:creationId xmlns:p14="http://schemas.microsoft.com/office/powerpoint/2010/main" val="3322349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41</a:t>
            </a:fld>
            <a:endParaRPr lang="en-US" dirty="0"/>
          </a:p>
        </p:txBody>
      </p:sp>
    </p:spTree>
    <p:extLst>
      <p:ext uri="{BB962C8B-B14F-4D97-AF65-F5344CB8AC3E}">
        <p14:creationId xmlns:p14="http://schemas.microsoft.com/office/powerpoint/2010/main" val="10831890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t>If you selected a rental car as part of your trip components, the "Search cars" page appears.</a:t>
            </a:r>
          </a:p>
          <a:p>
            <a:pPr marL="0" marR="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t>The Pick-up location defaults to Airport and can be changed to Hotel or an Address.</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t>The dates and times are populated</a:t>
            </a:r>
            <a:r>
              <a:rPr lang="en-US" baseline="0" dirty="0"/>
              <a:t> with your air or rail times.  Adjust if needed.</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You can search up to 5 car types at a time.  Uncheck or check car type options.</a:t>
            </a:r>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Click </a:t>
            </a:r>
            <a:r>
              <a:rPr lang="en-US" b="1" baseline="0" dirty="0"/>
              <a:t>Search</a:t>
            </a:r>
            <a:r>
              <a:rPr lang="en-US" baseline="0" dirty="0"/>
              <a:t> to review the car rates and details.</a:t>
            </a:r>
            <a:r>
              <a:rPr lang="en-US" dirty="0"/>
              <a:t>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42</a:t>
            </a:fld>
            <a:endParaRPr lang="en-US" dirty="0"/>
          </a:p>
        </p:txBody>
      </p:sp>
    </p:spTree>
    <p:extLst>
      <p:ext uri="{BB962C8B-B14F-4D97-AF65-F5344CB8AC3E}">
        <p14:creationId xmlns:p14="http://schemas.microsoft.com/office/powerpoint/2010/main" val="4092853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aseline="0" dirty="0"/>
              <a:t>Click Details to view additional car information.   Out of policy icon indicates if the car is outside your agency’s travel policy.</a:t>
            </a:r>
          </a:p>
          <a:p>
            <a:pPr marL="171450" marR="0" indent="-171450" algn="l" defTabSz="914400" rtl="0" eaLnBrk="1" fontAlgn="auto" latinLnBrk="0" hangingPunct="1">
              <a:lnSpc>
                <a:spcPct val="100000"/>
              </a:lnSpc>
              <a:spcBef>
                <a:spcPts val="0"/>
              </a:spcBef>
              <a:spcAft>
                <a:spcPts val="0"/>
              </a:spcAft>
              <a:buClrTx/>
              <a:buSzTx/>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tabLst/>
              <a:defRPr/>
            </a:pPr>
            <a:r>
              <a:rPr lang="en-US" baseline="0" dirty="0"/>
              <a:t>Click </a:t>
            </a:r>
            <a:r>
              <a:rPr lang="en-US" b="1" baseline="0" dirty="0"/>
              <a:t>Select</a:t>
            </a:r>
            <a:r>
              <a:rPr lang="en-US" baseline="0" dirty="0"/>
              <a:t> to choose a car.</a:t>
            </a:r>
            <a:r>
              <a:rPr lang="en-US" dirty="0"/>
              <a:t> </a:t>
            </a:r>
          </a:p>
        </p:txBody>
      </p:sp>
      <p:sp>
        <p:nvSpPr>
          <p:cNvPr id="4" name="Slide Number Placeholder 3"/>
          <p:cNvSpPr>
            <a:spLocks noGrp="1"/>
          </p:cNvSpPr>
          <p:nvPr>
            <p:ph type="sldNum" sz="quarter" idx="10"/>
          </p:nvPr>
        </p:nvSpPr>
        <p:spPr/>
        <p:txBody>
          <a:bodyPr/>
          <a:lstStyle/>
          <a:p>
            <a:fld id="{64EF1B1C-D5BF-4C40-84CD-EEBE4D2A2E73}" type="slidenum">
              <a:rPr lang="en-US" smtClean="0"/>
              <a:pPr/>
              <a:t>43</a:t>
            </a:fld>
            <a:endParaRPr lang="en-US" dirty="0"/>
          </a:p>
        </p:txBody>
      </p:sp>
    </p:spTree>
    <p:extLst>
      <p:ext uri="{BB962C8B-B14F-4D97-AF65-F5344CB8AC3E}">
        <p14:creationId xmlns:p14="http://schemas.microsoft.com/office/powerpoint/2010/main" val="625283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a:t>
            </a:r>
            <a:r>
              <a:rPr lang="en-US" baseline="0" dirty="0"/>
              <a:t> Out of Policy car is selected, you will be prompted to select an Out of Policy reason code.  </a:t>
            </a:r>
          </a:p>
          <a:p>
            <a:endParaRPr lang="en-US" baseline="0" dirty="0"/>
          </a:p>
          <a:p>
            <a:r>
              <a:rPr lang="en-US" baseline="0" dirty="0"/>
              <a:t>Once selected, click </a:t>
            </a:r>
            <a:r>
              <a:rPr lang="en-US" b="1" baseline="0" dirty="0"/>
              <a:t>Continue</a:t>
            </a:r>
            <a:r>
              <a:rPr lang="en-US" baseline="0" dirty="0"/>
              <a:t>.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44</a:t>
            </a:fld>
            <a:endParaRPr lang="en-US" dirty="0"/>
          </a:p>
        </p:txBody>
      </p:sp>
    </p:spTree>
    <p:extLst>
      <p:ext uri="{BB962C8B-B14F-4D97-AF65-F5344CB8AC3E}">
        <p14:creationId xmlns:p14="http://schemas.microsoft.com/office/powerpoint/2010/main" val="2280781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tabLst/>
              <a:defRPr/>
            </a:pPr>
            <a:r>
              <a:rPr lang="en-US" b="0" dirty="0"/>
              <a:t>Once you have selected all components of the trip, the Trip review and checkout page displays.</a:t>
            </a:r>
          </a:p>
          <a:p>
            <a:pPr marL="171450" indent="-171450"/>
            <a:endParaRPr lang="en-US" sz="1000" kern="1200" baseline="0" dirty="0">
              <a:solidFill>
                <a:schemeClr val="tx1"/>
              </a:solidFill>
            </a:endParaRPr>
          </a:p>
          <a:p>
            <a:pPr marL="171450" indent="-171450"/>
            <a:r>
              <a:rPr lang="en-US" sz="1000" kern="1200" baseline="0" dirty="0">
                <a:solidFill>
                  <a:schemeClr val="tx1"/>
                </a:solidFill>
              </a:rPr>
              <a:t>The Trip Details and Estimated Cost sections of the page are expanded by default and recap all of your current selections, including details for selected flights, rail, hotel rooms and rental cars, and a summary of the estimated trip cost.  </a:t>
            </a:r>
          </a:p>
          <a:p>
            <a:pPr marL="171450" indent="-171450"/>
            <a:endParaRPr lang="en-US" sz="1000" kern="1200" baseline="0" dirty="0">
              <a:solidFill>
                <a:schemeClr val="tx1"/>
              </a:solidFill>
            </a:endParaRPr>
          </a:p>
          <a:p>
            <a:pPr marL="171450" indent="-171450"/>
            <a:r>
              <a:rPr lang="en-US" sz="1000" kern="1200" baseline="0" dirty="0">
                <a:solidFill>
                  <a:schemeClr val="tx1"/>
                </a:solidFill>
              </a:rPr>
              <a:t>If you do not want to make the reservation, click </a:t>
            </a:r>
            <a:r>
              <a:rPr lang="en-US" sz="1000" b="1" kern="1200" baseline="0" dirty="0">
                <a:solidFill>
                  <a:schemeClr val="tx1"/>
                </a:solidFill>
              </a:rPr>
              <a:t>Return to E2 </a:t>
            </a:r>
            <a:r>
              <a:rPr lang="en-US" sz="1000" b="0" kern="1200" baseline="0" dirty="0">
                <a:solidFill>
                  <a:schemeClr val="tx1"/>
                </a:solidFill>
              </a:rPr>
              <a:t>found in the upper right corner of the screen</a:t>
            </a:r>
            <a:r>
              <a:rPr lang="en-US" sz="1000" kern="1200" baseline="0" dirty="0">
                <a:solidFill>
                  <a:schemeClr val="tx1"/>
                </a:solidFill>
              </a:rPr>
              <a:t>.  The Reservation will not be saved or confirmed.</a:t>
            </a:r>
          </a:p>
          <a:p>
            <a:pPr marL="171450" indent="-171450"/>
            <a:endParaRPr lang="en-US" sz="1000" kern="1200" baseline="0" dirty="0">
              <a:solidFill>
                <a:schemeClr val="tx1"/>
              </a:solidFill>
            </a:endParaRPr>
          </a:p>
          <a:p>
            <a:pPr marL="171450" marR="0" indent="-171450" algn="l" defTabSz="914400" rtl="0" eaLnBrk="1" fontAlgn="auto" latinLnBrk="0" hangingPunct="1">
              <a:lnSpc>
                <a:spcPct val="100000"/>
              </a:lnSpc>
              <a:spcBef>
                <a:spcPts val="0"/>
              </a:spcBef>
              <a:spcAft>
                <a:spcPts val="0"/>
              </a:spcAft>
              <a:buClrTx/>
              <a:buSzTx/>
              <a:tabLst/>
              <a:defRPr/>
            </a:pPr>
            <a:endParaRPr lang="en-US" sz="1000" kern="1200" baseline="0" dirty="0">
              <a:solidFill>
                <a:schemeClr val="tx1"/>
              </a:solidFill>
            </a:endParaRP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45</a:t>
            </a:fld>
            <a:endParaRPr lang="en-US" dirty="0"/>
          </a:p>
        </p:txBody>
      </p:sp>
    </p:spTree>
    <p:extLst>
      <p:ext uri="{BB962C8B-B14F-4D97-AF65-F5344CB8AC3E}">
        <p14:creationId xmlns:p14="http://schemas.microsoft.com/office/powerpoint/2010/main" val="39064748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r>
              <a:rPr lang="en-US" sz="1000" kern="1200" baseline="0" dirty="0">
                <a:solidFill>
                  <a:schemeClr val="tx1"/>
                </a:solidFill>
              </a:rPr>
              <a:t>Scroll down to review all trip components.  </a:t>
            </a:r>
          </a:p>
          <a:p>
            <a:endParaRPr lang="en-US" sz="1000" kern="1200" baseline="0" dirty="0">
              <a:solidFill>
                <a:schemeClr val="tx1"/>
              </a:solidFill>
            </a:endParaRPr>
          </a:p>
          <a:p>
            <a:r>
              <a:rPr lang="en-US" sz="1000" kern="1200" baseline="0" dirty="0">
                <a:solidFill>
                  <a:schemeClr val="tx1"/>
                </a:solidFill>
              </a:rPr>
              <a:t>Use the change or remove options to modify your selections.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46</a:t>
            </a:fld>
            <a:endParaRPr lang="en-US" dirty="0"/>
          </a:p>
        </p:txBody>
      </p:sp>
    </p:spTree>
    <p:extLst>
      <p:ext uri="{BB962C8B-B14F-4D97-AF65-F5344CB8AC3E}">
        <p14:creationId xmlns:p14="http://schemas.microsoft.com/office/powerpoint/2010/main" val="1996518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b="1" baseline="0" dirty="0"/>
              <a:t>Government fares cannot only be billed to a GTCC, or the Agency’s Centrally Billed Account if the traveler doesn’t have a GTCC. </a:t>
            </a:r>
          </a:p>
          <a:p>
            <a:pPr marL="171450" indent="-171450"/>
            <a:r>
              <a:rPr lang="en-US" b="1" baseline="0" dirty="0"/>
              <a:t>Government fares cannot be purchased with a personal credit card so be sure your profile is complete prior to booking travel.  </a:t>
            </a:r>
          </a:p>
          <a:p>
            <a:pPr marL="0" indent="0">
              <a:buNone/>
            </a:pPr>
            <a:endParaRPr lang="en-US" b="1" dirty="0"/>
          </a:p>
          <a:p>
            <a:pPr marL="171450" indent="-171450"/>
            <a:r>
              <a:rPr lang="en-US" sz="1000" kern="1200" baseline="0" dirty="0">
                <a:solidFill>
                  <a:schemeClr val="tx1"/>
                </a:solidFill>
              </a:rPr>
              <a:t>To complete the transaction and make reservations for all of your selected trip components, scroll to the bottom of the page and click </a:t>
            </a:r>
            <a:r>
              <a:rPr lang="en-US" sz="1000" b="1" kern="1200" baseline="0" dirty="0">
                <a:solidFill>
                  <a:schemeClr val="tx1"/>
                </a:solidFill>
              </a:rPr>
              <a:t>Complete Reservation. </a:t>
            </a:r>
          </a:p>
          <a:p>
            <a:pPr marL="171450" indent="-171450"/>
            <a:endParaRPr lang="en-US" sz="1000" b="1" kern="1200" baseline="0" dirty="0">
              <a:solidFill>
                <a:schemeClr val="tx1"/>
              </a:solidFill>
            </a:endParaRPr>
          </a:p>
          <a:p>
            <a:pPr marL="171450" indent="-171450"/>
            <a:r>
              <a:rPr lang="en-US" sz="1000" b="0" kern="1200" baseline="0" dirty="0">
                <a:solidFill>
                  <a:schemeClr val="tx1"/>
                </a:solidFill>
              </a:rPr>
              <a:t>The reservations are held for CWTSato Travel to access and ticket once approval of the trip is received. </a:t>
            </a:r>
            <a:endParaRPr lang="en-US" b="0"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47</a:t>
            </a:fld>
            <a:endParaRPr lang="en-US" dirty="0"/>
          </a:p>
        </p:txBody>
      </p:sp>
    </p:spTree>
    <p:extLst>
      <p:ext uri="{BB962C8B-B14F-4D97-AF65-F5344CB8AC3E}">
        <p14:creationId xmlns:p14="http://schemas.microsoft.com/office/powerpoint/2010/main" val="37134745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171450" indent="-171450"/>
            <a:r>
              <a:rPr lang="en-US" dirty="0"/>
              <a:t>Click </a:t>
            </a:r>
            <a:r>
              <a:rPr lang="en-US" b="1" dirty="0"/>
              <a:t>Create Authorization </a:t>
            </a:r>
            <a:r>
              <a:rPr lang="en-US" dirty="0"/>
              <a:t>to begin the authorization workflow. The Reservation step automatically loads your new reservation information. </a:t>
            </a:r>
          </a:p>
          <a:p>
            <a:pPr marL="171450" indent="-171450"/>
            <a:endParaRPr lang="en-US" dirty="0"/>
          </a:p>
          <a:p>
            <a:pPr marL="171450" indent="-171450"/>
            <a:r>
              <a:rPr lang="en-US" dirty="0"/>
              <a:t>Click </a:t>
            </a:r>
            <a:r>
              <a:rPr lang="en-US" b="1" dirty="0"/>
              <a:t>Save for Later </a:t>
            </a:r>
            <a:r>
              <a:rPr lang="en-US" dirty="0"/>
              <a:t>to hold your new reservation. You can use it to create a new authorization, or associate it with an existing authorization, at a later time.  </a:t>
            </a:r>
            <a:r>
              <a:rPr lang="en-US" baseline="0" dirty="0"/>
              <a:t>Reservations that are saved for later are placed in the Held Reservation queue.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48</a:t>
            </a:fld>
            <a:endParaRPr lang="en-US" dirty="0"/>
          </a:p>
        </p:txBody>
      </p:sp>
    </p:spTree>
    <p:extLst>
      <p:ext uri="{BB962C8B-B14F-4D97-AF65-F5344CB8AC3E}">
        <p14:creationId xmlns:p14="http://schemas.microsoft.com/office/powerpoint/2010/main" val="396175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4</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16923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Each travel document has a step-by-step workflow that guides users through each step to create the document.</a:t>
            </a:r>
          </a:p>
          <a:p>
            <a:pPr marL="171450" indent="-171450"/>
            <a:endParaRPr lang="en-US" dirty="0"/>
          </a:p>
          <a:p>
            <a:pPr marL="171450" indent="-171450"/>
            <a:r>
              <a:rPr lang="en-US" dirty="0"/>
              <a:t>The Basic Information step is the starting point for all new authorizations. To begin an authorization, you must complete and save this basic information before continuing. </a:t>
            </a:r>
          </a:p>
          <a:p>
            <a:pPr marL="628650" lvl="1" indent="-171450"/>
            <a:r>
              <a:rPr lang="en-US" dirty="0"/>
              <a:t> Type of Travel is selected from the drop-down list.</a:t>
            </a:r>
          </a:p>
          <a:p>
            <a:pPr marL="628650" lvl="1" indent="-171450"/>
            <a:r>
              <a:rPr lang="en-US" dirty="0"/>
              <a:t> Specific Travel Purpose is a free format field.</a:t>
            </a:r>
          </a:p>
          <a:p>
            <a:pPr marL="628650" lvl="1" indent="-171450"/>
            <a:r>
              <a:rPr lang="en-US" dirty="0"/>
              <a:t> Document Number will be system assigned.  </a:t>
            </a:r>
          </a:p>
          <a:p>
            <a:pPr marL="628650" lvl="1" indent="-171450"/>
            <a:endParaRPr lang="en-US" dirty="0"/>
          </a:p>
          <a:p>
            <a:pPr marL="171450" indent="-171450"/>
            <a:r>
              <a:rPr lang="en-US" dirty="0"/>
              <a:t> Click </a:t>
            </a:r>
            <a:r>
              <a:rPr lang="en-US" b="1" dirty="0"/>
              <a:t>Save and Next Step </a:t>
            </a:r>
            <a:r>
              <a:rPr lang="en-US" dirty="0"/>
              <a:t>to save the information and move to the next</a:t>
            </a:r>
            <a:r>
              <a:rPr lang="en-US" baseline="0" dirty="0"/>
              <a:t> </a:t>
            </a:r>
            <a:r>
              <a:rPr lang="en-US" dirty="0"/>
              <a:t>step in the authorization.</a:t>
            </a:r>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49</a:t>
            </a:fld>
            <a:endParaRPr lang="en-US" dirty="0"/>
          </a:p>
        </p:txBody>
      </p:sp>
    </p:spTree>
    <p:extLst>
      <p:ext uri="{BB962C8B-B14F-4D97-AF65-F5344CB8AC3E}">
        <p14:creationId xmlns:p14="http://schemas.microsoft.com/office/powerpoint/2010/main" val="2521859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Use the Reservation page to: </a:t>
            </a:r>
          </a:p>
          <a:p>
            <a:pPr lvl="1"/>
            <a:r>
              <a:rPr lang="en-US" dirty="0"/>
              <a:t> Review reservations associated with the authorization. </a:t>
            </a:r>
          </a:p>
          <a:p>
            <a:pPr lvl="1"/>
            <a:r>
              <a:rPr lang="en-US" dirty="0"/>
              <a:t> Make changes to an existing reservation.</a:t>
            </a:r>
          </a:p>
          <a:p>
            <a:pPr lvl="1"/>
            <a:r>
              <a:rPr lang="en-US" dirty="0"/>
              <a:t> Make New Reservations - Book online flight, rail, rental car, and hotel reservations. </a:t>
            </a:r>
          </a:p>
          <a:p>
            <a:pPr lvl="1"/>
            <a:r>
              <a:rPr lang="en-US" dirty="0"/>
              <a:t> Manage Reservations - Associate reservations with the authorization or retrieve reservations made for you by the Travel Management Center </a:t>
            </a:r>
          </a:p>
          <a:p>
            <a:pPr lvl="1">
              <a:buNone/>
            </a:pPr>
            <a:r>
              <a:rPr lang="en-US" dirty="0"/>
              <a:t>    (TMC). </a:t>
            </a:r>
          </a:p>
          <a:p>
            <a:pPr lvl="1"/>
            <a:r>
              <a:rPr lang="en-US" dirty="0"/>
              <a:t> Refresh reservation details – Update changes to reservations made for you by the Travel Management Center (TMC). </a:t>
            </a:r>
          </a:p>
          <a:p>
            <a:endParaRPr lang="en-US" dirty="0"/>
          </a:p>
          <a:p>
            <a:pPr lvl="1"/>
            <a:endParaRPr lang="en-US" dirty="0"/>
          </a:p>
          <a:p>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50</a:t>
            </a:fld>
            <a:endParaRPr lang="en-US" dirty="0"/>
          </a:p>
        </p:txBody>
      </p:sp>
    </p:spTree>
    <p:extLst>
      <p:ext uri="{BB962C8B-B14F-4D97-AF65-F5344CB8AC3E}">
        <p14:creationId xmlns:p14="http://schemas.microsoft.com/office/powerpoint/2010/main" val="932869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0" indent="0">
              <a:buNone/>
            </a:pPr>
            <a:r>
              <a:rPr lang="en-US" dirty="0"/>
              <a:t>If you have already booked reservations online, the reservations can be associated to the authorization.</a:t>
            </a:r>
            <a:r>
              <a:rPr lang="en-US" baseline="0" dirty="0"/>
              <a:t>  </a:t>
            </a:r>
          </a:p>
          <a:p>
            <a:pPr marL="628650" lvl="1" indent="-171450"/>
            <a:r>
              <a:rPr lang="en-US" dirty="0"/>
              <a:t>From </a:t>
            </a:r>
            <a:r>
              <a:rPr lang="en-US" b="1" dirty="0"/>
              <a:t>My E2</a:t>
            </a:r>
            <a:r>
              <a:rPr lang="en-US" dirty="0"/>
              <a:t>, </a:t>
            </a:r>
            <a:r>
              <a:rPr lang="en-US" b="1" dirty="0"/>
              <a:t>At A Glance</a:t>
            </a:r>
            <a:r>
              <a:rPr lang="en-US" dirty="0"/>
              <a:t>,</a:t>
            </a:r>
            <a:r>
              <a:rPr lang="en-US" baseline="0" dirty="0"/>
              <a:t> select </a:t>
            </a:r>
            <a:r>
              <a:rPr lang="en-US" b="1" baseline="0" dirty="0"/>
              <a:t>Show Held Reservations</a:t>
            </a:r>
            <a:r>
              <a:rPr lang="en-US" baseline="0" dirty="0"/>
              <a:t> from the drop-down menu and select the reservation to use for the authorization.</a:t>
            </a:r>
          </a:p>
          <a:p>
            <a:pPr marL="628650" lvl="1" indent="-171450"/>
            <a:r>
              <a:rPr lang="en-US" dirty="0"/>
              <a:t>From the </a:t>
            </a:r>
            <a:r>
              <a:rPr lang="en-US" b="1" dirty="0"/>
              <a:t>Trips</a:t>
            </a:r>
            <a:r>
              <a:rPr lang="en-US" dirty="0"/>
              <a:t> tab, click </a:t>
            </a:r>
            <a:r>
              <a:rPr lang="en-US" b="1" dirty="0"/>
              <a:t>Show Held Reservations</a:t>
            </a:r>
            <a:r>
              <a:rPr lang="en-US" dirty="0"/>
              <a:t> and select the reservation to use for this authorization.</a:t>
            </a:r>
          </a:p>
          <a:p>
            <a:pPr marL="628650" lvl="1" indent="-171450"/>
            <a:r>
              <a:rPr lang="en-US" dirty="0"/>
              <a:t>Start a New Authorization, and on Step 2, use Manage Trip Reservations to select the reservation to associate to the authorization.</a:t>
            </a:r>
          </a:p>
        </p:txBody>
      </p:sp>
      <p:sp>
        <p:nvSpPr>
          <p:cNvPr id="4" name="Slide Number Placeholder 3"/>
          <p:cNvSpPr>
            <a:spLocks noGrp="1"/>
          </p:cNvSpPr>
          <p:nvPr>
            <p:ph type="sldNum" sz="quarter" idx="10"/>
          </p:nvPr>
        </p:nvSpPr>
        <p:spPr/>
        <p:txBody>
          <a:bodyPr/>
          <a:lstStyle/>
          <a:p>
            <a:fld id="{64EF1B1C-D5BF-4C40-84CD-EEBE4D2A2E73}" type="slidenum">
              <a:rPr lang="en-US" smtClean="0"/>
              <a:pPr/>
              <a:t>51</a:t>
            </a:fld>
            <a:endParaRPr lang="en-US" dirty="0"/>
          </a:p>
        </p:txBody>
      </p:sp>
    </p:spTree>
    <p:extLst>
      <p:ext uri="{BB962C8B-B14F-4D97-AF65-F5344CB8AC3E}">
        <p14:creationId xmlns:p14="http://schemas.microsoft.com/office/powerpoint/2010/main" val="14637707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lvl="0">
              <a:buNone/>
            </a:pPr>
            <a:r>
              <a:rPr lang="en-US" dirty="0"/>
              <a:t>Start a new authorization and on Step 2, use Manage Trip Reservations to select previously</a:t>
            </a:r>
            <a:r>
              <a:rPr lang="en-US" baseline="0" dirty="0"/>
              <a:t> held </a:t>
            </a:r>
            <a:r>
              <a:rPr lang="en-US" dirty="0"/>
              <a:t>reservation to associate to the authorization.</a:t>
            </a:r>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52</a:t>
            </a:fld>
            <a:endParaRPr lang="en-US" dirty="0"/>
          </a:p>
        </p:txBody>
      </p:sp>
    </p:spTree>
    <p:extLst>
      <p:ext uri="{BB962C8B-B14F-4D97-AF65-F5344CB8AC3E}">
        <p14:creationId xmlns:p14="http://schemas.microsoft.com/office/powerpoint/2010/main" val="3654606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pPr marL="0" indent="0">
              <a:buNone/>
            </a:pPr>
            <a:r>
              <a:rPr lang="en-US" sz="1000" dirty="0">
                <a:solidFill>
                  <a:srgbClr val="333F48"/>
                </a:solidFill>
              </a:rPr>
              <a:t>If the traveler booked reservations by calling the TMC, then use Manage Trip Reservations to retrieve the reservation into E2.  Enter the confirmation code and retrieve the reservations.  If it is the correct reservation, select it to add it into the authorization.  </a:t>
            </a:r>
          </a:p>
          <a:p>
            <a:pPr marL="0" indent="0">
              <a:buNone/>
            </a:pPr>
            <a:endParaRPr lang="en-US" sz="1000" dirty="0">
              <a:solidFill>
                <a:srgbClr val="333F48"/>
              </a:solidFill>
            </a:endParaRPr>
          </a:p>
          <a:p>
            <a:pPr marL="0" indent="0">
              <a:buNone/>
            </a:pPr>
            <a:r>
              <a:rPr lang="en-US" sz="900" b="1" dirty="0">
                <a:solidFill>
                  <a:schemeClr val="accent1"/>
                </a:solidFill>
              </a:rPr>
              <a:t>Reservations booked directly with the TMC will not display in the Held Reservation list until they are retrieved into E2.</a:t>
            </a:r>
            <a:endParaRPr lang="en-US" sz="1100" dirty="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53</a:t>
            </a:fld>
            <a:endParaRPr lang="en-US" dirty="0"/>
          </a:p>
        </p:txBody>
      </p:sp>
    </p:spTree>
    <p:extLst>
      <p:ext uri="{BB962C8B-B14F-4D97-AF65-F5344CB8AC3E}">
        <p14:creationId xmlns:p14="http://schemas.microsoft.com/office/powerpoint/2010/main" val="38817863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Use the Site Details page to select your trip per diem locations or, if you do not have associated reservations, to provide travel details. If the authorization has associated reservations, the information on this page is populated from the reservation’s details. </a:t>
            </a:r>
          </a:p>
          <a:p>
            <a:pPr marL="171450" indent="-171450"/>
            <a:endParaRPr lang="en-US" dirty="0"/>
          </a:p>
          <a:p>
            <a:pPr marL="171450" indent="-171450"/>
            <a:r>
              <a:rPr lang="en-US" dirty="0"/>
              <a:t>You should review and verify that the per diem location is accurate. </a:t>
            </a:r>
          </a:p>
          <a:p>
            <a:pPr marL="171450" indent="-171450"/>
            <a:endParaRPr lang="en-US" dirty="0"/>
          </a:p>
          <a:p>
            <a:pPr marL="171450" indent="-171450"/>
            <a:r>
              <a:rPr lang="en-US" dirty="0"/>
              <a:t>To update the</a:t>
            </a:r>
            <a:r>
              <a:rPr lang="en-US" baseline="0" dirty="0"/>
              <a:t> Departing From or Going to fields:</a:t>
            </a:r>
            <a:r>
              <a:rPr lang="en-US" dirty="0"/>
              <a:t> </a:t>
            </a:r>
          </a:p>
          <a:p>
            <a:pPr marL="628650" lvl="1" indent="-171450"/>
            <a:r>
              <a:rPr lang="en-US" dirty="0"/>
              <a:t>Type three or more characters of the location name and  then pause until the suggestion list appears. </a:t>
            </a:r>
          </a:p>
          <a:p>
            <a:pPr marL="628650" lvl="1" indent="-171450"/>
            <a:r>
              <a:rPr lang="en-US" dirty="0"/>
              <a:t>Select the location from the list. If the correct location does not appear on the suggestion list, click the globe icon and use the search options and then choose the location from the list. </a:t>
            </a:r>
          </a:p>
          <a:p>
            <a:pPr marL="628650" lvl="1" indent="-171450"/>
            <a:endParaRPr lang="en-US" dirty="0"/>
          </a:p>
          <a:p>
            <a:pPr marL="171450" indent="-171450"/>
            <a:r>
              <a:rPr lang="en-US" dirty="0"/>
              <a:t>Click </a:t>
            </a:r>
            <a:r>
              <a:rPr lang="en-US" b="1" dirty="0"/>
              <a:t>Add Site </a:t>
            </a:r>
            <a:r>
              <a:rPr lang="en-US" dirty="0"/>
              <a:t>to add an additional destination to your trip.</a:t>
            </a:r>
          </a:p>
          <a:p>
            <a:pPr marL="171450" indent="-171450"/>
            <a:endParaRPr lang="en-US" dirty="0"/>
          </a:p>
          <a:p>
            <a:pPr marL="171450" indent="-171450"/>
            <a:r>
              <a:rPr lang="en-US" dirty="0"/>
              <a:t>Click </a:t>
            </a:r>
            <a:r>
              <a:rPr lang="en-US" b="1" dirty="0"/>
              <a:t>Add Break </a:t>
            </a:r>
            <a:r>
              <a:rPr lang="en-US" dirty="0"/>
              <a:t>to add a break (to return back to your homesite) between your beginning and ending destinations.</a:t>
            </a:r>
          </a:p>
          <a:p>
            <a:pPr marL="171450" indent="-171450"/>
            <a:endParaRPr lang="en-US" dirty="0"/>
          </a:p>
          <a:p>
            <a:pPr marL="171450" indent="-171450"/>
            <a:r>
              <a:rPr lang="en-US" dirty="0"/>
              <a:t>Click </a:t>
            </a:r>
            <a:r>
              <a:rPr lang="en-US" b="1" dirty="0"/>
              <a:t>Save and Next Step </a:t>
            </a:r>
            <a:r>
              <a:rPr lang="en-US" dirty="0"/>
              <a:t>to save the information and move to the next step in the authorization.</a:t>
            </a:r>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54</a:t>
            </a:fld>
            <a:endParaRPr lang="en-US" dirty="0"/>
          </a:p>
        </p:txBody>
      </p:sp>
    </p:spTree>
    <p:extLst>
      <p:ext uri="{BB962C8B-B14F-4D97-AF65-F5344CB8AC3E}">
        <p14:creationId xmlns:p14="http://schemas.microsoft.com/office/powerpoint/2010/main" val="1379036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10000"/>
          </a:bodyPr>
          <a:lstStyle/>
          <a:p>
            <a:pPr marL="171450" indent="-171450"/>
            <a:r>
              <a:rPr lang="en-US" dirty="0"/>
              <a:t>Use the Expenses page to review and update estimated expenses for the trip including: </a:t>
            </a:r>
          </a:p>
          <a:p>
            <a:pPr marL="628650" lvl="1" indent="-171450"/>
            <a:r>
              <a:rPr lang="en-US" dirty="0"/>
              <a:t> Lodging expenses, including reimbursement types for each site. </a:t>
            </a:r>
          </a:p>
          <a:p>
            <a:pPr marL="628650" lvl="1" indent="-171450"/>
            <a:r>
              <a:rPr lang="en-US" dirty="0"/>
              <a:t> Meals and incidental expenses (M&amp;IE) for each site, including reimbursement types for each site. </a:t>
            </a:r>
          </a:p>
          <a:p>
            <a:pPr marL="628650" lvl="1" indent="-171450"/>
            <a:r>
              <a:rPr lang="en-US" dirty="0"/>
              <a:t> Adding additional estimated expenses. </a:t>
            </a:r>
          </a:p>
          <a:p>
            <a:pPr marL="171450" indent="-171450"/>
            <a:endParaRPr lang="en-US" dirty="0"/>
          </a:p>
          <a:p>
            <a:pPr marL="171450" indent="-171450"/>
            <a:r>
              <a:rPr lang="en-US" dirty="0"/>
              <a:t>Review your estimated expenses. If you have an associated reservation, the estimated expenses are generated from the reservation information, including airfare, rail, lodging and rental car expenses (if applicable).  </a:t>
            </a:r>
          </a:p>
          <a:p>
            <a:pPr marL="171450" indent="-171450"/>
            <a:endParaRPr lang="en-US" dirty="0"/>
          </a:p>
          <a:p>
            <a:pPr marL="171450" indent="-171450"/>
            <a:r>
              <a:rPr lang="en-US" b="1" dirty="0"/>
              <a:t>The “Pay to” field displays indicating how</a:t>
            </a:r>
            <a:r>
              <a:rPr lang="en-US" b="1" baseline="0" dirty="0"/>
              <a:t> the expense will be paid and reimbursed.</a:t>
            </a:r>
            <a:r>
              <a:rPr lang="en-US" b="1" dirty="0"/>
              <a:t>   Review the Pay to fields to ensure they are correctly set so that enough funding gets allocated to Traveler/Travel Charge Card expense and/or Agency Billed expenses (used for Airfare/Rail and TMC fee if traveler does not have a GTCC).</a:t>
            </a:r>
          </a:p>
          <a:p>
            <a:pPr marL="0" indent="0">
              <a:buNone/>
            </a:pPr>
            <a:r>
              <a:rPr lang="en-US" baseline="0" dirty="0"/>
              <a:t>   </a:t>
            </a:r>
            <a:endParaRPr lang="en-US" dirty="0"/>
          </a:p>
          <a:p>
            <a:pPr marL="171450" indent="-171450"/>
            <a:r>
              <a:rPr lang="en-US" dirty="0"/>
              <a:t>Meals and incidental expenses are based on the per diem rates for the sites on your trip. If you do not have an associated reservation, the lodging rates are also based on the per diem rates for the sites on your trip. </a:t>
            </a:r>
          </a:p>
          <a:p>
            <a:pPr marL="171450" indent="-171450"/>
            <a:endParaRPr lang="en-US" dirty="0"/>
          </a:p>
          <a:p>
            <a:pPr marL="171450" indent="-171450"/>
            <a:r>
              <a:rPr lang="en-US" dirty="0"/>
              <a:t>Click</a:t>
            </a:r>
            <a:r>
              <a:rPr lang="en-US" baseline="0" dirty="0"/>
              <a:t> </a:t>
            </a:r>
            <a:r>
              <a:rPr lang="en-US" b="1" baseline="0" dirty="0"/>
              <a:t>Add New Expense </a:t>
            </a:r>
            <a:r>
              <a:rPr lang="en-US" baseline="0" dirty="0"/>
              <a:t>to add additional estimated expenses to the trip.</a:t>
            </a:r>
          </a:p>
          <a:p>
            <a:pPr marL="171450" indent="-171450"/>
            <a:r>
              <a:rPr lang="en-US" baseline="0" dirty="0"/>
              <a:t>Click </a:t>
            </a:r>
            <a:r>
              <a:rPr lang="en-US" b="1" baseline="0" dirty="0"/>
              <a:t>Modify</a:t>
            </a:r>
            <a:r>
              <a:rPr lang="en-US" baseline="0" dirty="0"/>
              <a:t> to adjust the date or amount of an expense.</a:t>
            </a:r>
          </a:p>
          <a:p>
            <a:pPr marL="171450" indent="-171450"/>
            <a:r>
              <a:rPr lang="en-US" baseline="0" dirty="0"/>
              <a:t>Click </a:t>
            </a:r>
            <a:r>
              <a:rPr lang="en-US" b="1" baseline="0" dirty="0"/>
              <a:t>Copy </a:t>
            </a:r>
            <a:r>
              <a:rPr lang="en-US" baseline="0" dirty="0"/>
              <a:t>to duplicate an expense for a different date.</a:t>
            </a:r>
          </a:p>
          <a:p>
            <a:pPr marL="171450" indent="-171450"/>
            <a:r>
              <a:rPr lang="en-US" baseline="0" dirty="0"/>
              <a:t>Click </a:t>
            </a:r>
            <a:r>
              <a:rPr lang="en-US" b="1" baseline="0" dirty="0"/>
              <a:t>Delete</a:t>
            </a:r>
            <a:r>
              <a:rPr lang="en-US" baseline="0" dirty="0"/>
              <a:t> to remove an expense.</a:t>
            </a:r>
            <a:endParaRPr lang="en-US" dirty="0"/>
          </a:p>
          <a:p>
            <a:pPr marL="171450" indent="-171450"/>
            <a:endParaRPr lang="en-US" dirty="0"/>
          </a:p>
          <a:p>
            <a:pPr marL="171450" indent="-171450"/>
            <a:r>
              <a:rPr lang="en-US" dirty="0"/>
              <a:t>Click </a:t>
            </a:r>
            <a:r>
              <a:rPr lang="en-US" b="1" dirty="0"/>
              <a:t>Save and Next Step </a:t>
            </a:r>
            <a:r>
              <a:rPr lang="en-US" dirty="0"/>
              <a:t>to save the information and move to the next step in the authorization.</a:t>
            </a:r>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55</a:t>
            </a:fld>
            <a:endParaRPr lang="en-US" dirty="0"/>
          </a:p>
        </p:txBody>
      </p:sp>
    </p:spTree>
    <p:extLst>
      <p:ext uri="{BB962C8B-B14F-4D97-AF65-F5344CB8AC3E}">
        <p14:creationId xmlns:p14="http://schemas.microsoft.com/office/powerpoint/2010/main" val="1508032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POET (Project, Organization,</a:t>
            </a:r>
            <a:r>
              <a:rPr lang="en-US" baseline="0" dirty="0"/>
              <a:t> Expenditure, Task) lines are also known as Accounting Codes in E2.   </a:t>
            </a:r>
          </a:p>
          <a:p>
            <a:pPr marL="171450" indent="-171450"/>
            <a:endParaRPr lang="en-US" baseline="0" dirty="0"/>
          </a:p>
          <a:p>
            <a:pPr marL="171450" indent="-171450"/>
            <a:r>
              <a:rPr lang="en-US" baseline="0" dirty="0"/>
              <a:t>Your trips POET line or lines will be added by the Funds Approver.  You can click </a:t>
            </a:r>
            <a:r>
              <a:rPr lang="en-US" b="1" baseline="0" dirty="0"/>
              <a:t>Save and Next Step</a:t>
            </a:r>
            <a:r>
              <a:rPr lang="en-US" baseline="0" dirty="0"/>
              <a:t> to move to Step 6: Travel Policy.</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56</a:t>
            </a:fld>
            <a:endParaRPr lang="en-US" dirty="0"/>
          </a:p>
        </p:txBody>
      </p:sp>
    </p:spTree>
    <p:extLst>
      <p:ext uri="{BB962C8B-B14F-4D97-AF65-F5344CB8AC3E}">
        <p14:creationId xmlns:p14="http://schemas.microsoft.com/office/powerpoint/2010/main" val="370856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Travel Policy page displays information about your trip that may be outside USCG’s travel policy. It also displays contracted fare information for any city pairs that exist for your trip. The following sections may appear: </a:t>
            </a:r>
          </a:p>
          <a:p>
            <a:pPr marL="628650" lvl="1" indent="-171450"/>
            <a:r>
              <a:rPr lang="en-US" dirty="0"/>
              <a:t> Travel Policy Justifications </a:t>
            </a:r>
          </a:p>
          <a:p>
            <a:pPr marL="628650" lvl="1" indent="-171450"/>
            <a:r>
              <a:rPr lang="en-US" dirty="0"/>
              <a:t> Travel Policy Warnings </a:t>
            </a:r>
          </a:p>
          <a:p>
            <a:pPr marL="628650" lvl="1" indent="-171450"/>
            <a:r>
              <a:rPr lang="en-US" dirty="0"/>
              <a:t> City Pair Information </a:t>
            </a:r>
          </a:p>
          <a:p>
            <a:pPr marL="171450" indent="-171450"/>
            <a:endParaRPr lang="en-US" dirty="0"/>
          </a:p>
          <a:p>
            <a:pPr marL="171450" indent="-171450"/>
            <a:r>
              <a:rPr lang="en-US" dirty="0"/>
              <a:t>Information</a:t>
            </a:r>
            <a:r>
              <a:rPr lang="en-US" baseline="0" dirty="0"/>
              <a:t> will populate here based on the your reservation.   If an explanation is not selected for an out of policy justification, the traveler or arranger will need to select an explanation from the drop down list to continue. </a:t>
            </a:r>
          </a:p>
          <a:p>
            <a:pPr marL="171450" indent="-171450"/>
            <a:endParaRPr lang="en-US" baseline="0" dirty="0"/>
          </a:p>
          <a:p>
            <a:pPr marL="171450" indent="-171450"/>
            <a:r>
              <a:rPr lang="en-US" dirty="0"/>
              <a:t>Click </a:t>
            </a:r>
            <a:r>
              <a:rPr lang="en-US" b="1" dirty="0"/>
              <a:t>Save and Next Step </a:t>
            </a:r>
            <a:r>
              <a:rPr lang="en-US" dirty="0"/>
              <a:t>to save the information and move to the next step in the authorization.</a:t>
            </a:r>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57</a:t>
            </a:fld>
            <a:endParaRPr lang="en-US" dirty="0"/>
          </a:p>
        </p:txBody>
      </p:sp>
    </p:spTree>
    <p:extLst>
      <p:ext uri="{BB962C8B-B14F-4D97-AF65-F5344CB8AC3E}">
        <p14:creationId xmlns:p14="http://schemas.microsoft.com/office/powerpoint/2010/main" val="215799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Summary step allows you to review the authorization and make sure it is correct before you submit it for approval. </a:t>
            </a:r>
          </a:p>
          <a:p>
            <a:pPr marL="171450" indent="-171450"/>
            <a:endParaRPr lang="en-US" dirty="0"/>
          </a:p>
          <a:p>
            <a:pPr marL="171450" indent="-171450"/>
            <a:r>
              <a:rPr lang="en-US" dirty="0"/>
              <a:t>Use </a:t>
            </a:r>
            <a:r>
              <a:rPr lang="en-US" b="1" dirty="0"/>
              <a:t>Edit Details </a:t>
            </a:r>
            <a:r>
              <a:rPr lang="en-US" dirty="0"/>
              <a:t>within a section header to return to that step in the workflow process to make changes.  </a:t>
            </a:r>
          </a:p>
          <a:p>
            <a:pPr marL="171450" indent="-171450"/>
            <a:endParaRPr lang="en-US" dirty="0"/>
          </a:p>
          <a:p>
            <a:pPr marL="171450" indent="-171450"/>
            <a:r>
              <a:rPr lang="en-US" dirty="0"/>
              <a:t>Be sure to save changes and work your way back to the summary.</a:t>
            </a:r>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58</a:t>
            </a:fld>
            <a:endParaRPr lang="en-US" dirty="0"/>
          </a:p>
        </p:txBody>
      </p:sp>
    </p:spTree>
    <p:extLst>
      <p:ext uri="{BB962C8B-B14F-4D97-AF65-F5344CB8AC3E}">
        <p14:creationId xmlns:p14="http://schemas.microsoft.com/office/powerpoint/2010/main" val="135668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End-to-end product solution for travel and expense management provided through a web-based, government-wide service.</a:t>
            </a:r>
          </a:p>
          <a:p>
            <a:endParaRPr lang="en-US" b="0" dirty="0"/>
          </a:p>
          <a:p>
            <a:r>
              <a:rPr lang="en-US" b="0" dirty="0"/>
              <a:t>Paperless travel authorization and vouchering, travel management center services, and financial system processing for faster and more reliable traveler reimbursement.</a:t>
            </a:r>
          </a:p>
          <a:p>
            <a:endParaRPr lang="en-US" b="0"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Note:  For PCS Travel, USCG will be using</a:t>
            </a:r>
            <a:r>
              <a:rPr lang="en-US" b="1" baseline="0" dirty="0"/>
              <a:t> the mLINQS system.   At this time </a:t>
            </a:r>
            <a:r>
              <a:rPr lang="en-US" b="1" dirty="0"/>
              <a:t>Civilian PCS with mLINQS is scheduled to</a:t>
            </a:r>
            <a:r>
              <a:rPr lang="en-US" b="1" baseline="0" dirty="0"/>
              <a:t> go live in May 2022 </a:t>
            </a:r>
            <a:r>
              <a:rPr lang="en-US" b="1" dirty="0"/>
              <a:t>; Uniform PCS on MLINQS is targeted for October 2022.</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Reach out to PPC or your Travel</a:t>
            </a:r>
            <a:r>
              <a:rPr lang="en-US" b="1" baseline="0" dirty="0"/>
              <a:t> Assist Team for additional details on PCS travel.</a:t>
            </a:r>
            <a:r>
              <a:rPr lang="en-US" b="1" dirty="0"/>
              <a:t>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1" dirty="0"/>
              <a:t>Please do not create test reservations.</a:t>
            </a:r>
            <a:r>
              <a:rPr lang="en-US" b="1" baseline="0" dirty="0"/>
              <a:t>  If you create a reservation and do not plan to travel, please cancel it or you risk being charged fees.   Work with your Travel Assist Team if you need access to a test or training environment to perform any internal demonstrations or training sessions.</a:t>
            </a:r>
            <a:endParaRPr lang="en-US" dirty="0"/>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b="1" dirty="0"/>
          </a:p>
          <a:p>
            <a:endParaRPr lang="en-US" b="0"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5</a:t>
            </a:fld>
            <a:endParaRPr lang="en-US" dirty="0"/>
          </a:p>
        </p:txBody>
      </p:sp>
    </p:spTree>
    <p:extLst>
      <p:ext uri="{BB962C8B-B14F-4D97-AF65-F5344CB8AC3E}">
        <p14:creationId xmlns:p14="http://schemas.microsoft.com/office/powerpoint/2010/main" val="24137151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None/>
            </a:pPr>
            <a:r>
              <a:rPr lang="en-US" dirty="0"/>
              <a:t>The OTHER ACTIONS section of E2 contains links to commonly performed actions while creating authorizations. Links vary dependin</a:t>
            </a:r>
            <a:r>
              <a:rPr lang="en-US" baseline="0" dirty="0"/>
              <a:t>g on the status of the document and the step in the workflow that is currently displayed.</a:t>
            </a:r>
          </a:p>
          <a:p>
            <a:pPr>
              <a:buNone/>
            </a:pPr>
            <a:endParaRPr lang="en-US" baseline="0" dirty="0"/>
          </a:p>
          <a:p>
            <a:pPr>
              <a:buNone/>
            </a:pPr>
            <a:endParaRPr lang="en-US" baseline="0" dirty="0"/>
          </a:p>
          <a:p>
            <a:pPr>
              <a:buNone/>
            </a:pPr>
            <a:endParaRPr lang="en-US" baseline="0" dirty="0"/>
          </a:p>
          <a:p>
            <a:pPr>
              <a:buNone/>
            </a:pPr>
            <a:endParaRPr lang="en-US"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992DDBD8-B751-4530-9D07-451E7E1ADB10}" type="slidenum">
              <a:rPr lang="en-US" smtClean="0"/>
              <a:pPr/>
              <a:t>59</a:t>
            </a:fld>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512672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EXTRAS section of E2 contains links to other functionality available while creating authorizations. Links vary dependin</a:t>
            </a:r>
            <a:r>
              <a:rPr lang="en-US" baseline="0" dirty="0"/>
              <a:t>g on the status of the document, and the step in the workflow that is currently displayed.</a:t>
            </a:r>
          </a:p>
          <a:p>
            <a:pPr>
              <a:buNone/>
            </a:pPr>
            <a:endParaRPr lang="en-US" baseline="0" dirty="0"/>
          </a:p>
          <a:p>
            <a:pPr>
              <a:buNone/>
            </a:pPr>
            <a:endParaRPr lang="en-US" dirty="0"/>
          </a:p>
          <a:p>
            <a:pPr>
              <a:buNone/>
            </a:pPr>
            <a:endParaRPr lang="en-US" dirty="0"/>
          </a:p>
          <a:p>
            <a:pPr>
              <a:buNone/>
            </a:pPr>
            <a:endParaRPr lang="en-US" dirty="0"/>
          </a:p>
          <a:p>
            <a:endParaRPr lang="en-US" dirty="0"/>
          </a:p>
        </p:txBody>
      </p:sp>
      <p:sp>
        <p:nvSpPr>
          <p:cNvPr id="4" name="Slide Number Placeholder 3"/>
          <p:cNvSpPr>
            <a:spLocks noGrp="1"/>
          </p:cNvSpPr>
          <p:nvPr>
            <p:ph type="sldNum" sz="quarter" idx="10"/>
          </p:nvPr>
        </p:nvSpPr>
        <p:spPr/>
        <p:txBody>
          <a:bodyPr/>
          <a:lstStyle/>
          <a:p>
            <a:fld id="{992DDBD8-B751-4530-9D07-451E7E1ADB10}" type="slidenum">
              <a:rPr lang="en-US" smtClean="0"/>
              <a:pPr/>
              <a:t>60</a:t>
            </a:fld>
            <a:endParaRPr lang="en-US" dirty="0"/>
          </a:p>
        </p:txBody>
      </p:sp>
      <p:sp>
        <p:nvSpPr>
          <p:cNvPr id="12" name="Slide Image Placeholder 11"/>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49366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Click </a:t>
            </a:r>
            <a:r>
              <a:rPr lang="en-US" b="1" dirty="0"/>
              <a:t>Send to Approver </a:t>
            </a:r>
            <a:r>
              <a:rPr lang="en-US" dirty="0"/>
              <a:t>to submit the authorization. </a:t>
            </a:r>
          </a:p>
          <a:p>
            <a:endParaRPr lang="en-US" dirty="0"/>
          </a:p>
          <a:p>
            <a:r>
              <a:rPr lang="en-US" dirty="0"/>
              <a:t>Validation checks</a:t>
            </a:r>
            <a:r>
              <a:rPr lang="en-US" baseline="0" dirty="0"/>
              <a:t> are performed and any exceptions will be listed in the Confirm Action modal.  </a:t>
            </a:r>
            <a:endParaRPr lang="en-US" dirty="0"/>
          </a:p>
          <a:p>
            <a:pPr>
              <a:buNone/>
            </a:pPr>
            <a:endParaRPr lang="en-US" dirty="0"/>
          </a:p>
          <a:p>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61</a:t>
            </a:fld>
            <a:endParaRPr lang="en-US" dirty="0"/>
          </a:p>
        </p:txBody>
      </p:sp>
    </p:spTree>
    <p:extLst>
      <p:ext uri="{BB962C8B-B14F-4D97-AF65-F5344CB8AC3E}">
        <p14:creationId xmlns:p14="http://schemas.microsoft.com/office/powerpoint/2010/main" val="549224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t>Authorizations and other trip components can be accessed at anytime from the Trips tab.</a:t>
            </a:r>
          </a:p>
          <a:p>
            <a:pPr>
              <a:buNone/>
            </a:pPr>
            <a:endParaRPr lang="en-US" b="1" dirty="0"/>
          </a:p>
          <a:p>
            <a:pPr>
              <a:buNone/>
            </a:pPr>
            <a:r>
              <a:rPr lang="en-US" b="1" dirty="0"/>
              <a:t>Other Actions:</a:t>
            </a:r>
          </a:p>
          <a:p>
            <a:pPr>
              <a:buNone/>
            </a:pPr>
            <a:r>
              <a:rPr lang="en-US" dirty="0"/>
              <a:t>After you submit your authorization for approval, the system automatically assigns routing rules to the document, and additional links become available in </a:t>
            </a:r>
          </a:p>
          <a:p>
            <a:pPr>
              <a:buNone/>
            </a:pPr>
            <a:r>
              <a:rPr lang="en-US" dirty="0"/>
              <a:t>OTHER ACTIONS. These links only appear after the document has been submitted for approval (the document is in pending approval status). You can view the approval path for your document and, in some circumstances, make changes.  You also receive email notification as your voucher passes through each step in the approval process. </a:t>
            </a:r>
          </a:p>
          <a:p>
            <a:endParaRPr lang="en-US" dirty="0"/>
          </a:p>
          <a:p>
            <a:pPr>
              <a:buNone/>
            </a:pPr>
            <a:r>
              <a:rPr lang="en-US" b="1" dirty="0"/>
              <a:t> </a:t>
            </a:r>
            <a:endParaRPr lang="en-US" dirty="0"/>
          </a:p>
          <a:p>
            <a:pPr>
              <a:buNone/>
            </a:pPr>
            <a:endParaRPr lang="en-US" dirty="0"/>
          </a:p>
          <a:p>
            <a:pPr>
              <a:buNone/>
            </a:pPr>
            <a:r>
              <a:rPr lang="en-US" b="1" u="sng" dirty="0"/>
              <a:t> </a:t>
            </a:r>
            <a:endParaRPr lang="en-US" dirty="0"/>
          </a:p>
        </p:txBody>
      </p:sp>
      <p:sp>
        <p:nvSpPr>
          <p:cNvPr id="12" name="Slide Image Placeholder 11"/>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62</a:t>
            </a:fld>
            <a:endParaRPr lang="en-US" dirty="0"/>
          </a:p>
        </p:txBody>
      </p:sp>
    </p:spTree>
    <p:extLst>
      <p:ext uri="{BB962C8B-B14F-4D97-AF65-F5344CB8AC3E}">
        <p14:creationId xmlns:p14="http://schemas.microsoft.com/office/powerpoint/2010/main" val="41271304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When a document has been submitted for approval, the status changes to Pending Approval, and it is sent on a specific path that may include multiple approval steps, which are triggered by a set of rules that are applied to the document. </a:t>
            </a:r>
          </a:p>
          <a:p>
            <a:pPr marL="171450" indent="-171450"/>
            <a:endParaRPr lang="en-US" dirty="0"/>
          </a:p>
          <a:p>
            <a:pPr marL="171450" indent="-171450"/>
            <a:r>
              <a:rPr lang="en-US" dirty="0"/>
              <a:t>Once the authorization is in a Pending Authorization Approval status, you can view the routing path.  </a:t>
            </a:r>
          </a:p>
          <a:p>
            <a:pPr marL="171450" indent="-171450"/>
            <a:endParaRPr lang="en-US" dirty="0"/>
          </a:p>
          <a:p>
            <a:pPr marL="171450" indent="-171450"/>
            <a:r>
              <a:rPr lang="en-US" dirty="0"/>
              <a:t>Open the trip from the Trips list and click </a:t>
            </a:r>
            <a:r>
              <a:rPr lang="en-US" b="1" dirty="0"/>
              <a:t>View Routing Path </a:t>
            </a:r>
            <a:r>
              <a:rPr lang="en-US" dirty="0"/>
              <a:t>under Other Actions.</a:t>
            </a:r>
          </a:p>
          <a:p>
            <a:pPr marL="171450" indent="-171450"/>
            <a:endParaRPr lang="en-US" dirty="0"/>
          </a:p>
          <a:p>
            <a:pPr marL="171450" indent="-171450"/>
            <a:r>
              <a:rPr lang="en-US" dirty="0"/>
              <a:t>You can view the approver responsible for the current step. The Pool Members list is populated with all of the members of the approver group associated with the approval step.</a:t>
            </a:r>
          </a:p>
          <a:p>
            <a:pPr marL="171450" indent="-171450"/>
            <a:endParaRPr lang="en-US" dirty="0"/>
          </a:p>
          <a:p>
            <a:pPr marL="171450" indent="-171450"/>
            <a:r>
              <a:rPr lang="en-US" dirty="0"/>
              <a:t>For example, if the approver is unavailable, you can select another approver from the same group to approve the document.</a:t>
            </a:r>
          </a:p>
          <a:p>
            <a:pPr marL="171450" indent="-171450"/>
            <a:endParaRPr lang="en-US" dirty="0"/>
          </a:p>
          <a:p>
            <a:pPr marL="171450" indent="-171450"/>
            <a:r>
              <a:rPr lang="en-US" dirty="0"/>
              <a:t>To change the approver for the current step,</a:t>
            </a:r>
            <a:r>
              <a:rPr lang="en-US" baseline="0" dirty="0"/>
              <a:t> s</a:t>
            </a:r>
            <a:r>
              <a:rPr lang="en-US" dirty="0"/>
              <a:t>elect the new approver from the Pool Members list.</a:t>
            </a:r>
          </a:p>
          <a:p>
            <a:pPr marL="171450" indent="-171450"/>
            <a:endParaRPr lang="en-US" dirty="0"/>
          </a:p>
          <a:p>
            <a:pPr marL="171450" indent="-171450"/>
            <a:r>
              <a:rPr lang="en-US" dirty="0"/>
              <a:t>Click </a:t>
            </a:r>
            <a:r>
              <a:rPr lang="en-US" b="1" dirty="0"/>
              <a:t>Save</a:t>
            </a:r>
            <a:r>
              <a:rPr lang="en-US" dirty="0"/>
              <a:t>.</a:t>
            </a:r>
          </a:p>
        </p:txBody>
      </p:sp>
      <p:sp>
        <p:nvSpPr>
          <p:cNvPr id="14" name="Slide Image Placeholder 13"/>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63</a:t>
            </a:fld>
            <a:endParaRPr lang="en-US" dirty="0"/>
          </a:p>
        </p:txBody>
      </p:sp>
    </p:spTree>
    <p:extLst>
      <p:ext uri="{BB962C8B-B14F-4D97-AF65-F5344CB8AC3E}">
        <p14:creationId xmlns:p14="http://schemas.microsoft.com/office/powerpoint/2010/main" val="14818841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When a document has been submitted for approval, the status changes to Pending Approval.</a:t>
            </a:r>
            <a:r>
              <a:rPr lang="en-US" baseline="0" dirty="0"/>
              <a:t>  While the document is in a pending approval status, the traveler or arranger can Recall a document.  </a:t>
            </a:r>
          </a:p>
          <a:p>
            <a:pPr>
              <a:buNone/>
            </a:pPr>
            <a:endParaRPr lang="en-US" baseline="0" dirty="0"/>
          </a:p>
          <a:p>
            <a:pPr marL="171450" indent="-171450"/>
            <a:r>
              <a:rPr lang="en-US" baseline="0" dirty="0">
                <a:sym typeface="Webdings" panose="05030102010509060703" pitchFamily="18" charset="2"/>
              </a:rPr>
              <a:t>Recalling a document removes it from the approvers queue. The document goes into a Revised status and changes can be made, and then resubmitted for approval.</a:t>
            </a:r>
          </a:p>
          <a:p>
            <a:pPr>
              <a:buNone/>
            </a:pPr>
            <a:r>
              <a:rPr lang="en-US" baseline="0" dirty="0">
                <a:sym typeface="Webdings" panose="05030102010509060703" pitchFamily="18" charset="2"/>
              </a:rPr>
              <a:t>  </a:t>
            </a:r>
          </a:p>
          <a:p>
            <a:pPr marL="171450" indent="-171450"/>
            <a:r>
              <a:rPr lang="en-US" baseline="0" dirty="0">
                <a:sym typeface="Webdings" panose="05030102010509060703" pitchFamily="18" charset="2"/>
              </a:rPr>
              <a:t>The approver or approvers are sent an email letting them know the document is no longer awaiting their action. </a:t>
            </a:r>
          </a:p>
          <a:p>
            <a:pPr marL="0" indent="0">
              <a:buNone/>
            </a:pPr>
            <a:endParaRPr lang="en-US" baseline="0" dirty="0">
              <a:sym typeface="Webdings" panose="05030102010509060703" pitchFamily="18" charset="2"/>
            </a:endParaRPr>
          </a:p>
          <a:p>
            <a:pPr marL="171450" indent="-171450"/>
            <a:r>
              <a:rPr lang="en-US" baseline="0" dirty="0">
                <a:sym typeface="Webdings" panose="05030102010509060703" pitchFamily="18" charset="2"/>
              </a:rPr>
              <a:t>To recall the document, access the trip summary, scroll to the bottom and click </a:t>
            </a:r>
            <a:r>
              <a:rPr lang="en-US" b="1" baseline="0" dirty="0">
                <a:sym typeface="Webdings" panose="05030102010509060703" pitchFamily="18" charset="2"/>
              </a:rPr>
              <a:t>Recall</a:t>
            </a:r>
            <a:r>
              <a:rPr lang="en-US" b="0" baseline="0" dirty="0">
                <a:sym typeface="Webdings" panose="05030102010509060703" pitchFamily="18" charset="2"/>
              </a:rPr>
              <a:t>.</a:t>
            </a:r>
            <a:endParaRPr lang="en-US" b="1" dirty="0"/>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64</a:t>
            </a:fld>
            <a:endParaRPr lang="en-US" dirty="0"/>
          </a:p>
        </p:txBody>
      </p:sp>
    </p:spTree>
    <p:extLst>
      <p:ext uri="{BB962C8B-B14F-4D97-AF65-F5344CB8AC3E}">
        <p14:creationId xmlns:p14="http://schemas.microsoft.com/office/powerpoint/2010/main" val="26401144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a:t>During the reservation booking process, Rail reservations</a:t>
            </a:r>
            <a:r>
              <a:rPr lang="en-US" sz="1000" b="0" baseline="0" dirty="0"/>
              <a:t> may be booked, similar to air reservations.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baseline="0" dirty="0"/>
          </a:p>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a:t>Once</a:t>
            </a:r>
            <a:r>
              <a:rPr lang="en-US" sz="1000" b="0" baseline="0" dirty="0"/>
              <a:t> departure and arrival stations, and travel dates are identified, r</a:t>
            </a:r>
            <a:r>
              <a:rPr lang="en-US" sz="1000" b="0" dirty="0"/>
              <a:t>ail options are displayed.  </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0" dirty="0"/>
          </a:p>
          <a:p>
            <a:pPr marL="171450" marR="0" lvl="0" indent="-171450" algn="l" defTabSz="914400" rtl="0" eaLnBrk="1" fontAlgn="auto" latinLnBrk="0" hangingPunct="1">
              <a:lnSpc>
                <a:spcPct val="100000"/>
              </a:lnSpc>
              <a:spcBef>
                <a:spcPts val="0"/>
              </a:spcBef>
              <a:spcAft>
                <a:spcPts val="0"/>
              </a:spcAft>
              <a:buClrTx/>
              <a:buSzTx/>
              <a:tabLst/>
              <a:defRPr/>
            </a:pPr>
            <a:r>
              <a:rPr lang="en-US" sz="1000" b="0" dirty="0"/>
              <a:t>Rail options</a:t>
            </a:r>
            <a:r>
              <a:rPr lang="en-US" sz="1000" b="0" baseline="0" dirty="0"/>
              <a:t> </a:t>
            </a:r>
            <a:r>
              <a:rPr lang="en-US" sz="1000" b="0" dirty="0"/>
              <a:t>include vendor details (train number, type of equipment, travel time, and other details), departure and arrival information, and are details.</a:t>
            </a:r>
          </a:p>
          <a:p>
            <a:pPr marL="171450" marR="0" lvl="0" indent="-171450" algn="l" defTabSz="914400" rtl="0" eaLnBrk="1" fontAlgn="auto" latinLnBrk="0" hangingPunct="1">
              <a:lnSpc>
                <a:spcPct val="100000"/>
              </a:lnSpc>
              <a:spcBef>
                <a:spcPts val="0"/>
              </a:spcBef>
              <a:spcAft>
                <a:spcPts val="0"/>
              </a:spcAft>
              <a:buClrTx/>
              <a:buSzTx/>
              <a:tabLst/>
              <a:defRPr/>
            </a:pPr>
            <a:endParaRPr lang="en-US" sz="1000" b="1" dirty="0"/>
          </a:p>
          <a:p>
            <a:pPr marL="171450" indent="-171450"/>
            <a:r>
              <a:rPr lang="en-US" sz="1000" kern="1200" dirty="0">
                <a:solidFill>
                  <a:schemeClr val="tx1"/>
                </a:solidFill>
                <a:effectLst/>
              </a:rPr>
              <a:t>The government fare indicator means that the fare is considered to be refundable based on Amtrak's cancellation policies. This is a helpful indicator that may appear for both coach and upgrade cabin classes; however, you should always review fare rules (including cancellation policy) and cabin class to be certain the fare meets your agency's travel policy and the mission requirements.</a:t>
            </a:r>
          </a:p>
        </p:txBody>
      </p:sp>
      <p:sp>
        <p:nvSpPr>
          <p:cNvPr id="4" name="Slide Number Placeholder 3"/>
          <p:cNvSpPr>
            <a:spLocks noGrp="1"/>
          </p:cNvSpPr>
          <p:nvPr>
            <p:ph type="sldNum" sz="quarter" idx="10"/>
          </p:nvPr>
        </p:nvSpPr>
        <p:spPr/>
        <p:txBody>
          <a:bodyPr/>
          <a:lstStyle/>
          <a:p>
            <a:fld id="{64EF1B1C-D5BF-4C40-84CD-EEBE4D2A2E73}" type="slidenum">
              <a:rPr lang="en-US" smtClean="0"/>
              <a:pPr/>
              <a:t>65</a:t>
            </a:fld>
            <a:endParaRPr lang="en-US" dirty="0"/>
          </a:p>
        </p:txBody>
      </p:sp>
    </p:spTree>
    <p:extLst>
      <p:ext uri="{BB962C8B-B14F-4D97-AF65-F5344CB8AC3E}">
        <p14:creationId xmlns:p14="http://schemas.microsoft.com/office/powerpoint/2010/main" val="2750971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66</a:t>
            </a:fld>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12" name="Notes Placeholder 11"/>
          <p:cNvSpPr>
            <a:spLocks noGrp="1"/>
          </p:cNvSpPr>
          <p:nvPr>
            <p:ph type="body" idx="1"/>
          </p:nvPr>
        </p:nvSpPr>
        <p:spPr/>
        <p:txBody>
          <a:bodyPr>
            <a:normAutofit/>
          </a:bodyPr>
          <a:lstStyle/>
          <a:p>
            <a:pPr>
              <a:buNone/>
            </a:pPr>
            <a:r>
              <a:rPr lang="en-US" dirty="0"/>
              <a:t>Once the</a:t>
            </a:r>
            <a:r>
              <a:rPr lang="en-US" baseline="0" dirty="0"/>
              <a:t> authorization is approved, a</a:t>
            </a:r>
            <a:r>
              <a:rPr lang="en-US" dirty="0"/>
              <a:t>pproved</a:t>
            </a:r>
            <a:r>
              <a:rPr lang="en-US" baseline="0" dirty="0"/>
              <a:t> authorization emails will be sent to the primary and alternate email addresses in the traveler profile.</a:t>
            </a:r>
            <a:endParaRPr lang="en-US" dirty="0"/>
          </a:p>
        </p:txBody>
      </p:sp>
    </p:spTree>
    <p:extLst>
      <p:ext uri="{BB962C8B-B14F-4D97-AF65-F5344CB8AC3E}">
        <p14:creationId xmlns:p14="http://schemas.microsoft.com/office/powerpoint/2010/main" val="3452436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67</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marL="171450" indent="-171450"/>
            <a:r>
              <a:rPr lang="en-US" dirty="0"/>
              <a:t>If the approver returns the authorization, an email will be sent to the primary and alternat</a:t>
            </a:r>
            <a:r>
              <a:rPr lang="en-US" baseline="0" dirty="0"/>
              <a:t>e emails in the traveler’s profile.</a:t>
            </a:r>
          </a:p>
          <a:p>
            <a:pPr marL="171450" indent="-171450"/>
            <a:endParaRPr lang="en-US" baseline="0" dirty="0">
              <a:sym typeface="Webdings" panose="05030102010509060703" pitchFamily="18" charset="2"/>
            </a:endParaRPr>
          </a:p>
          <a:p>
            <a:pPr marL="171450" indent="-171450"/>
            <a:r>
              <a:rPr lang="en-US" dirty="0">
                <a:sym typeface="Webdings" panose="05030102010509060703" pitchFamily="18" charset="2"/>
              </a:rPr>
              <a:t>R</a:t>
            </a:r>
            <a:r>
              <a:rPr lang="en-US" baseline="0" dirty="0">
                <a:sym typeface="Webdings" panose="05030102010509060703" pitchFamily="18" charset="2"/>
              </a:rPr>
              <a:t>eview the information, access the trip and make the necessary changes and resubmit the authorization for approval.</a:t>
            </a:r>
            <a:endParaRPr lang="en-US" dirty="0"/>
          </a:p>
        </p:txBody>
      </p:sp>
    </p:spTree>
    <p:extLst>
      <p:ext uri="{BB962C8B-B14F-4D97-AF65-F5344CB8AC3E}">
        <p14:creationId xmlns:p14="http://schemas.microsoft.com/office/powerpoint/2010/main" val="505614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68</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83950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69</a:t>
            </a:fld>
            <a:endParaRPr lang="en-US" dirty="0"/>
          </a:p>
        </p:txBody>
      </p:sp>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19922144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70</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567820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72</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619288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ea typeface="Calibri" panose="020F0502020204030204" pitchFamily="34" charset="0"/>
              </a:rPr>
              <a:t>If a member is taking an alternate but not authorized method of transportation, they are limited to the constructed cost of the authorized travel, i.e cost of travel method plus any TMC fees applicable.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The </a:t>
            </a:r>
            <a:r>
              <a:rPr lang="en-US" sz="1000" dirty="0">
                <a:solidFill>
                  <a:srgbClr val="5B9BD5"/>
                </a:solidFill>
                <a:effectLst/>
                <a:latin typeface="Arial" panose="020B0604020202020204" pitchFamily="34" charset="0"/>
                <a:ea typeface="Calibri" panose="020F0502020204030204" pitchFamily="34" charset="0"/>
              </a:rPr>
              <a:t>traveler should add a comparative trip to their authorization so the approver can view the alternate option.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Make a note of the YCA fare from the Travel Policy Step so that amount can be entered in the comparative trip.</a:t>
            </a:r>
            <a:endParaRPr lang="en-US" sz="1000" dirty="0">
              <a:solidFill>
                <a:srgbClr val="5B9BD5"/>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a:t>
            </a:r>
            <a:r>
              <a:rPr lang="en-US" sz="1000" dirty="0">
                <a:solidFill>
                  <a:srgbClr val="5B9BD5"/>
                </a:solidFill>
                <a:effectLst/>
                <a:latin typeface="Arial" panose="020B0604020202020204" pitchFamily="34" charset="0"/>
                <a:ea typeface="Calibri" panose="020F0502020204030204" pitchFamily="34" charset="0"/>
              </a:rPr>
              <a:t>From the Summary, under Extras, click </a:t>
            </a:r>
            <a:r>
              <a:rPr lang="en-US" sz="1000" b="1" dirty="0">
                <a:solidFill>
                  <a:srgbClr val="5B9BD5"/>
                </a:solidFill>
                <a:effectLst/>
                <a:latin typeface="Arial" panose="020B0604020202020204" pitchFamily="34" charset="0"/>
                <a:ea typeface="Calibri" panose="020F0502020204030204" pitchFamily="34" charset="0"/>
              </a:rPr>
              <a:t>Add Comparative Trip </a:t>
            </a:r>
            <a:r>
              <a:rPr lang="en-US" sz="1000" b="0" dirty="0">
                <a:solidFill>
                  <a:srgbClr val="5B9BD5"/>
                </a:solidFill>
                <a:effectLst/>
                <a:latin typeface="Arial" panose="020B0604020202020204" pitchFamily="34" charset="0"/>
                <a:ea typeface="Calibri" panose="020F0502020204030204" pitchFamily="34" charset="0"/>
              </a:rPr>
              <a:t>and select </a:t>
            </a:r>
            <a:r>
              <a:rPr lang="en-US" sz="1000" b="1" dirty="0">
                <a:solidFill>
                  <a:srgbClr val="5B9BD5"/>
                </a:solidFill>
                <a:effectLst/>
                <a:latin typeface="Arial" panose="020B0604020202020204" pitchFamily="34" charset="0"/>
                <a:ea typeface="Calibri" panose="020F0502020204030204" pitchFamily="34" charset="0"/>
              </a:rPr>
              <a:t>Create from Current trip </a:t>
            </a:r>
            <a:r>
              <a:rPr lang="en-US" sz="1000" b="0" dirty="0">
                <a:solidFill>
                  <a:srgbClr val="5B9BD5"/>
                </a:solidFill>
                <a:effectLst/>
                <a:latin typeface="Arial" panose="020B0604020202020204" pitchFamily="34" charset="0"/>
                <a:ea typeface="Calibri" panose="020F0502020204030204" pitchFamily="34" charset="0"/>
              </a:rPr>
              <a:t>so the details in the primary authorization carry over.</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b="0" dirty="0">
                <a:solidFill>
                  <a:srgbClr val="5B9BD5"/>
                </a:solidFill>
                <a:effectLst/>
                <a:latin typeface="Arial" panose="020B0604020202020204" pitchFamily="34" charset="0"/>
                <a:ea typeface="Calibri" panose="020F0502020204030204" pitchFamily="34" charset="0"/>
              </a:rPr>
              <a:t>    workflow to complete the comparative trip</a:t>
            </a:r>
            <a:r>
              <a:rPr lang="en-US" sz="1000" dirty="0">
                <a:solidFill>
                  <a:srgbClr val="5B9BD5"/>
                </a:solidFill>
                <a:effectLst/>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4" name="Slide Number Placeholder 3"/>
          <p:cNvSpPr>
            <a:spLocks noGrp="1"/>
          </p:cNvSpPr>
          <p:nvPr>
            <p:ph type="sldNum" sz="quarter" idx="5"/>
          </p:nvPr>
        </p:nvSpPr>
        <p:spPr/>
        <p:txBody>
          <a:bodyPr/>
          <a:lstStyle/>
          <a:p>
            <a:fld id="{64EF1B1C-D5BF-4C40-84CD-EEBE4D2A2E73}" type="slidenum">
              <a:rPr lang="en-US" smtClean="0"/>
              <a:pPr/>
              <a:t>73</a:t>
            </a:fld>
            <a:endParaRPr lang="en-US" dirty="0"/>
          </a:p>
        </p:txBody>
      </p:sp>
    </p:spTree>
    <p:extLst>
      <p:ext uri="{BB962C8B-B14F-4D97-AF65-F5344CB8AC3E}">
        <p14:creationId xmlns:p14="http://schemas.microsoft.com/office/powerpoint/2010/main" val="32101639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Proceed thru each step in the comparative trip workflow indicating what you are normally allowed to do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    i.e. if comparing flying vs driving, enter Commercial Plan in the Site  Details and add the round trip YCA fare as an Airfare expense on the Expenses step.</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On the Comparative Trip Summary page, you can review the primary trip cost and the comparative trip cost.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Click </a:t>
            </a:r>
            <a:r>
              <a:rPr lang="en-US" sz="1000" b="1"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Complete Comparative Trip</a:t>
            </a: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endParaRPr lang="en-US" dirty="0"/>
          </a:p>
        </p:txBody>
      </p:sp>
      <p:sp>
        <p:nvSpPr>
          <p:cNvPr id="4" name="Slide Number Placeholder 3"/>
          <p:cNvSpPr>
            <a:spLocks noGrp="1"/>
          </p:cNvSpPr>
          <p:nvPr>
            <p:ph type="sldNum" sz="quarter" idx="5"/>
          </p:nvPr>
        </p:nvSpPr>
        <p:spPr/>
        <p:txBody>
          <a:bodyPr/>
          <a:lstStyle/>
          <a:p>
            <a:fld id="{64EF1B1C-D5BF-4C40-84CD-EEBE4D2A2E73}" type="slidenum">
              <a:rPr lang="en-US" smtClean="0"/>
              <a:pPr/>
              <a:t>74</a:t>
            </a:fld>
            <a:endParaRPr lang="en-US" dirty="0"/>
          </a:p>
        </p:txBody>
      </p:sp>
    </p:spTree>
    <p:extLst>
      <p:ext uri="{BB962C8B-B14F-4D97-AF65-F5344CB8AC3E}">
        <p14:creationId xmlns:p14="http://schemas.microsoft.com/office/powerpoint/2010/main" val="2848308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You are returned to the primary authorization and a message displays that the trip contains a comparative trip.</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sym typeface="Webdings" panose="05030102010509060703" pitchFamily="18" charset="2"/>
              </a:rPr>
              <a:t>Review the Comparative Trip Summary under Other Actions.  </a:t>
            </a:r>
            <a:r>
              <a:rPr lang="en-US" sz="1000" dirty="0">
                <a:solidFill>
                  <a:srgbClr val="5B9BD5"/>
                </a:solidFill>
                <a:effectLst/>
                <a:latin typeface="Arial" panose="020B0604020202020204" pitchFamily="34" charset="0"/>
                <a:ea typeface="Calibri" panose="020F0502020204030204" pitchFamily="34" charset="0"/>
              </a:rPr>
              <a:t>If what the member “wants to do” exceeds the “allowed to do” USCG has created an expense line, </a:t>
            </a:r>
            <a:r>
              <a:rPr lang="en-US" sz="1000" b="1" dirty="0">
                <a:solidFill>
                  <a:srgbClr val="5B9BD5"/>
                </a:solidFill>
                <a:effectLst/>
                <a:latin typeface="Arial" panose="020B0604020202020204" pitchFamily="34" charset="0"/>
                <a:ea typeface="Calibri" panose="020F0502020204030204" pitchFamily="34" charset="0"/>
              </a:rPr>
              <a:t>Constructed Cost of GTR</a:t>
            </a:r>
            <a:r>
              <a:rPr lang="en-US" sz="1000" dirty="0">
                <a:solidFill>
                  <a:srgbClr val="5B9BD5"/>
                </a:solidFill>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ea typeface="Calibri" panose="020F0502020204030204" pitchFamily="34" charset="0"/>
              </a:rPr>
              <a:t>     to capture the entitled amount so that the traveler does not need to adjust the POV mileage to equal the GTR amount.</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ea typeface="Calibri" panose="020F0502020204030204" pitchFamily="34" charset="0"/>
              </a:rPr>
              <a:t>The traveler needs to calculate the correct amount of what they are allowed, add the Constructed Cost of GTR expense, and add remarks indicating the reason for the expense.</a:t>
            </a:r>
          </a:p>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sz="1000" dirty="0">
                <a:solidFill>
                  <a:srgbClr val="5B9BD5"/>
                </a:solidFill>
                <a:effectLst/>
                <a:latin typeface="Arial" panose="020B0604020202020204" pitchFamily="34" charset="0"/>
              </a:rPr>
              <a:t>If what the member wants to do is less than what you are allowed to do i.e. driving is less expensive than the YCA fare, keep the POV mileage expense that has been added.  You do </a:t>
            </a:r>
          </a:p>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sz="1000" dirty="0">
                <a:solidFill>
                  <a:srgbClr val="5B9BD5"/>
                </a:solidFill>
                <a:effectLst/>
                <a:latin typeface="Arial" panose="020B0604020202020204" pitchFamily="34" charset="0"/>
              </a:rPr>
              <a:t>    not need to use the Constructed Cost of GTR.   Be sure to add a remark with any details that the approver needs.</a:t>
            </a:r>
            <a:endParaRPr lang="en-US" dirty="0"/>
          </a:p>
          <a:p>
            <a:endParaRPr lang="en-US" dirty="0"/>
          </a:p>
        </p:txBody>
      </p:sp>
      <p:sp>
        <p:nvSpPr>
          <p:cNvPr id="4" name="Slide Number Placeholder 3"/>
          <p:cNvSpPr>
            <a:spLocks noGrp="1"/>
          </p:cNvSpPr>
          <p:nvPr>
            <p:ph type="sldNum" sz="quarter" idx="5"/>
          </p:nvPr>
        </p:nvSpPr>
        <p:spPr/>
        <p:txBody>
          <a:bodyPr/>
          <a:lstStyle/>
          <a:p>
            <a:fld id="{64EF1B1C-D5BF-4C40-84CD-EEBE4D2A2E73}" type="slidenum">
              <a:rPr lang="en-US" smtClean="0"/>
              <a:pPr/>
              <a:t>75</a:t>
            </a:fld>
            <a:endParaRPr lang="en-US" dirty="0"/>
          </a:p>
        </p:txBody>
      </p:sp>
    </p:spTree>
    <p:extLst>
      <p:ext uri="{BB962C8B-B14F-4D97-AF65-F5344CB8AC3E}">
        <p14:creationId xmlns:p14="http://schemas.microsoft.com/office/powerpoint/2010/main" val="34804863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76</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37442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kern="1200" baseline="0" dirty="0">
                <a:solidFill>
                  <a:schemeClr val="tx1"/>
                </a:solidFill>
              </a:rPr>
              <a:t>All active trips appear on your list, regardless of their status. However, trips that are in a revoked, canceled or closed status can be archived. If you have a large number of trips on your list, archiving trips reduces the list. </a:t>
            </a:r>
          </a:p>
          <a:p>
            <a:pPr>
              <a:buNone/>
            </a:pPr>
            <a:endParaRPr lang="en-US" sz="1000" kern="1200" baseline="0" dirty="0">
              <a:solidFill>
                <a:schemeClr val="tx1"/>
              </a:solidFill>
            </a:endParaRPr>
          </a:p>
          <a:p>
            <a:r>
              <a:rPr lang="en-US" sz="1000" kern="1200" baseline="0" dirty="0">
                <a:solidFill>
                  <a:schemeClr val="tx1"/>
                </a:solidFill>
              </a:rPr>
              <a:t>The following actions are available from the Trips tab: </a:t>
            </a:r>
          </a:p>
          <a:p>
            <a:pPr lvl="1"/>
            <a:r>
              <a:rPr lang="en-US" sz="1000" kern="1200" baseline="0" dirty="0">
                <a:solidFill>
                  <a:schemeClr val="tx1"/>
                </a:solidFill>
              </a:rPr>
              <a:t>Click the </a:t>
            </a:r>
            <a:r>
              <a:rPr lang="en-US" sz="1000" b="1" kern="1200" baseline="0" dirty="0">
                <a:solidFill>
                  <a:schemeClr val="tx1"/>
                </a:solidFill>
              </a:rPr>
              <a:t>Show</a:t>
            </a:r>
            <a:r>
              <a:rPr lang="en-US" sz="1000" b="0" kern="1200" baseline="0" dirty="0">
                <a:solidFill>
                  <a:schemeClr val="tx1"/>
                </a:solidFill>
              </a:rPr>
              <a:t> link to go to the travel document or trip dashboard </a:t>
            </a:r>
          </a:p>
          <a:p>
            <a:pPr lvl="1"/>
            <a:r>
              <a:rPr lang="en-US" sz="1000" b="0" kern="1200" baseline="0" dirty="0">
                <a:solidFill>
                  <a:schemeClr val="tx1"/>
                </a:solidFill>
              </a:rPr>
              <a:t>Click the </a:t>
            </a:r>
            <a:r>
              <a:rPr lang="en-US" sz="1000" b="1" kern="1200" baseline="0" dirty="0">
                <a:solidFill>
                  <a:schemeClr val="tx1"/>
                </a:solidFill>
              </a:rPr>
              <a:t>Copy</a:t>
            </a:r>
            <a:r>
              <a:rPr lang="en-US" sz="1000" b="0" kern="1200" baseline="0" dirty="0">
                <a:solidFill>
                  <a:schemeClr val="tx1"/>
                </a:solidFill>
              </a:rPr>
              <a:t> link to create a new trip by copying the existing trip </a:t>
            </a:r>
          </a:p>
          <a:p>
            <a:pPr lvl="1"/>
            <a:r>
              <a:rPr lang="en-US" sz="1000" b="0" kern="1200" baseline="0" dirty="0">
                <a:solidFill>
                  <a:schemeClr val="tx1"/>
                </a:solidFill>
              </a:rPr>
              <a:t>Click the </a:t>
            </a:r>
            <a:r>
              <a:rPr lang="en-US" sz="1000" b="1" kern="1200" baseline="0" dirty="0">
                <a:solidFill>
                  <a:schemeClr val="tx1"/>
                </a:solidFill>
              </a:rPr>
              <a:t>Archive</a:t>
            </a:r>
            <a:r>
              <a:rPr lang="en-US" sz="1000" b="0" kern="1200" baseline="0" dirty="0">
                <a:solidFill>
                  <a:schemeClr val="tx1"/>
                </a:solidFill>
              </a:rPr>
              <a:t> link to tag the trip as archived. This action removes the trip from the active trips list. </a:t>
            </a:r>
          </a:p>
          <a:p>
            <a:pPr lvl="1"/>
            <a:r>
              <a:rPr lang="en-US" sz="1000" b="0" kern="1200" baseline="0" dirty="0">
                <a:solidFill>
                  <a:schemeClr val="tx1"/>
                </a:solidFill>
              </a:rPr>
              <a:t>Click the </a:t>
            </a:r>
            <a:r>
              <a:rPr lang="en-US" sz="1000" b="1" kern="1200" baseline="0" dirty="0">
                <a:solidFill>
                  <a:schemeClr val="tx1"/>
                </a:solidFill>
              </a:rPr>
              <a:t>Unarchive</a:t>
            </a:r>
            <a:r>
              <a:rPr lang="en-US" sz="1000" b="0" kern="1200" baseline="0" dirty="0">
                <a:solidFill>
                  <a:schemeClr val="tx1"/>
                </a:solidFill>
              </a:rPr>
              <a:t> link to remove the archive tag and return to the active trips list. This link appears if you are viewing archived trips in your list. </a:t>
            </a:r>
          </a:p>
          <a:p>
            <a:pPr lvl="1"/>
            <a:r>
              <a:rPr lang="en-US" sz="1000" b="0" kern="1200" baseline="0" dirty="0">
                <a:solidFill>
                  <a:schemeClr val="tx1"/>
                </a:solidFill>
              </a:rPr>
              <a:t>Click </a:t>
            </a:r>
            <a:r>
              <a:rPr lang="en-US" sz="1000" b="1" kern="1200" baseline="0" dirty="0">
                <a:solidFill>
                  <a:schemeClr val="tx1"/>
                </a:solidFill>
              </a:rPr>
              <a:t>Start a New Authorization </a:t>
            </a:r>
            <a:r>
              <a:rPr lang="en-US" sz="1000" b="0" kern="1200" baseline="0" dirty="0">
                <a:solidFill>
                  <a:schemeClr val="tx1"/>
                </a:solidFill>
              </a:rPr>
              <a:t>to create a new authorization. </a:t>
            </a:r>
          </a:p>
          <a:p>
            <a:pPr lvl="1"/>
            <a:r>
              <a:rPr lang="en-US" sz="1000" b="0" kern="1200" baseline="0" dirty="0">
                <a:solidFill>
                  <a:schemeClr val="tx1"/>
                </a:solidFill>
              </a:rPr>
              <a:t>Click </a:t>
            </a:r>
            <a:r>
              <a:rPr lang="en-US" sz="1000" b="1" kern="1200" baseline="0" dirty="0">
                <a:solidFill>
                  <a:schemeClr val="tx1"/>
                </a:solidFill>
              </a:rPr>
              <a:t>Make Reservations </a:t>
            </a:r>
            <a:r>
              <a:rPr lang="en-US" sz="1000" b="0" kern="1200" baseline="0" dirty="0">
                <a:solidFill>
                  <a:schemeClr val="tx1"/>
                </a:solidFill>
              </a:rPr>
              <a:t>to access the E2 online booking site to shop for air, rail, hotel and rental car reservations. Find the best price and book your travel.</a:t>
            </a:r>
          </a:p>
          <a:p>
            <a:pPr lvl="1">
              <a:buNone/>
            </a:pPr>
            <a:r>
              <a:rPr lang="en-US" sz="1000" b="0" kern="1200" baseline="0" dirty="0">
                <a:solidFill>
                  <a:schemeClr val="tx1"/>
                </a:solidFill>
              </a:rPr>
              <a:t> ―Click </a:t>
            </a:r>
            <a:r>
              <a:rPr lang="en-US" sz="1000" b="1" kern="1200" baseline="0" dirty="0">
                <a:solidFill>
                  <a:schemeClr val="tx1"/>
                </a:solidFill>
              </a:rPr>
              <a:t>Show Held Reservations </a:t>
            </a:r>
            <a:r>
              <a:rPr lang="en-US" sz="1000" b="0" kern="1200" baseline="0" dirty="0">
                <a:solidFill>
                  <a:schemeClr val="tx1"/>
                </a:solidFill>
              </a:rPr>
              <a:t>to review your current reservations that are not yet associated with a trip. You can create a new authorization from a reservation. </a:t>
            </a:r>
          </a:p>
          <a:p>
            <a:pPr lvl="1"/>
            <a:r>
              <a:rPr lang="en-US" sz="1000" b="0" kern="1200" baseline="0" dirty="0">
                <a:solidFill>
                  <a:schemeClr val="tx1"/>
                </a:solidFill>
              </a:rPr>
              <a:t>Click </a:t>
            </a:r>
            <a:r>
              <a:rPr lang="en-US" sz="1000" b="1" kern="1200" baseline="0" dirty="0">
                <a:solidFill>
                  <a:schemeClr val="tx1"/>
                </a:solidFill>
              </a:rPr>
              <a:t>Copy From Another Trip </a:t>
            </a:r>
            <a:r>
              <a:rPr lang="en-US" sz="1000" b="0" kern="1200" baseline="0" dirty="0">
                <a:solidFill>
                  <a:schemeClr val="tx1"/>
                </a:solidFill>
              </a:rPr>
              <a:t>to create a new authorization from your own or from another traveler’s trip, or trip template. </a:t>
            </a:r>
          </a:p>
          <a:p>
            <a:endParaRPr lang="en-US" sz="1000" b="0" kern="1200" baseline="0" dirty="0">
              <a:solidFill>
                <a:schemeClr val="tx1"/>
              </a:solidFill>
            </a:endParaRPr>
          </a:p>
          <a:p>
            <a:pPr>
              <a:buNone/>
            </a:pPr>
            <a:r>
              <a:rPr lang="en-US" sz="1000" kern="1200" baseline="0" dirty="0">
                <a:solidFill>
                  <a:schemeClr val="tx1"/>
                </a:solidFill>
                <a:sym typeface="Webdings"/>
              </a:rPr>
              <a:t></a:t>
            </a:r>
            <a:r>
              <a:rPr lang="en-US" sz="1000" kern="1200" baseline="0" dirty="0">
                <a:solidFill>
                  <a:schemeClr val="tx1"/>
                </a:solidFill>
              </a:rPr>
              <a:t>Use the Filter Options to narrow down your list and only display some of your trips.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77</a:t>
            </a:fld>
            <a:endParaRPr lang="en-US" dirty="0"/>
          </a:p>
        </p:txBody>
      </p:sp>
    </p:spTree>
    <p:extLst>
      <p:ext uri="{BB962C8B-B14F-4D97-AF65-F5344CB8AC3E}">
        <p14:creationId xmlns:p14="http://schemas.microsoft.com/office/powerpoint/2010/main" val="15266476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171450" indent="-171450"/>
            <a:r>
              <a:rPr lang="en-US" sz="1000" b="0" kern="1200" dirty="0">
                <a:solidFill>
                  <a:schemeClr val="tx1"/>
                </a:solidFill>
              </a:rPr>
              <a:t>From</a:t>
            </a:r>
            <a:r>
              <a:rPr lang="en-US" sz="1000" b="0" kern="1200" baseline="0" dirty="0">
                <a:solidFill>
                  <a:schemeClr val="tx1"/>
                </a:solidFill>
              </a:rPr>
              <a:t> the Trips tab, click </a:t>
            </a:r>
            <a:r>
              <a:rPr lang="en-US" sz="1000" b="1" kern="1200" baseline="0" dirty="0">
                <a:solidFill>
                  <a:schemeClr val="tx1"/>
                </a:solidFill>
              </a:rPr>
              <a:t>Show</a:t>
            </a:r>
            <a:r>
              <a:rPr lang="en-US" sz="1000" b="0" kern="1200" baseline="0" dirty="0">
                <a:solidFill>
                  <a:schemeClr val="tx1"/>
                </a:solidFill>
              </a:rPr>
              <a:t> to access a trip.  If the trip is approved, the trip dashboard is automatically displayed.  If clicking Show takes you into the document, click the Trip Dashboard tab in the upper left corner of the document to access.</a:t>
            </a:r>
          </a:p>
          <a:p>
            <a:pPr marL="171450" indent="-171450"/>
            <a:endParaRPr lang="en-US" sz="1000" b="0" kern="1200" baseline="0" dirty="0">
              <a:solidFill>
                <a:schemeClr val="tx1"/>
              </a:solidFill>
            </a:endParaRPr>
          </a:p>
          <a:p>
            <a:pPr marL="171450" indent="-171450"/>
            <a:r>
              <a:rPr lang="en-US" sz="1000" kern="1200" baseline="0" dirty="0">
                <a:solidFill>
                  <a:schemeClr val="tx1"/>
                </a:solidFill>
              </a:rPr>
              <a:t>In E2, authorizations and vouchers are individual documents; in combination with other items, such as reservations and comparative trips, these documents represent your travel plans, actual travel activity and expenses. This combination of documents is known as your trip. </a:t>
            </a:r>
          </a:p>
          <a:p>
            <a:pPr marL="171450" indent="-171450"/>
            <a:endParaRPr lang="en-US" sz="1000" kern="1200" baseline="0" dirty="0">
              <a:solidFill>
                <a:schemeClr val="tx1"/>
              </a:solidFill>
            </a:endParaRPr>
          </a:p>
          <a:p>
            <a:pPr marL="171450" indent="-171450"/>
            <a:r>
              <a:rPr lang="en-US" sz="1000" kern="1200" baseline="0" dirty="0">
                <a:solidFill>
                  <a:schemeClr val="tx1"/>
                </a:solidFill>
                <a:sym typeface="Webdings"/>
              </a:rPr>
              <a:t>To make changes to an approved authorization, click </a:t>
            </a:r>
            <a:r>
              <a:rPr lang="en-US" sz="1000" b="1" kern="1200" baseline="0" dirty="0">
                <a:solidFill>
                  <a:schemeClr val="tx1"/>
                </a:solidFill>
                <a:sym typeface="Webdings"/>
              </a:rPr>
              <a:t>Amend Authorization</a:t>
            </a:r>
            <a:r>
              <a:rPr lang="en-US" sz="1000" kern="1200" baseline="0" dirty="0">
                <a:solidFill>
                  <a:schemeClr val="tx1"/>
                </a:solidFill>
                <a:sym typeface="Webdings"/>
              </a:rPr>
              <a:t>.</a:t>
            </a:r>
          </a:p>
          <a:p>
            <a:pPr marL="171450" indent="-171450"/>
            <a:endParaRPr lang="en-US" sz="1000" kern="1200" baseline="0" dirty="0">
              <a:solidFill>
                <a:schemeClr val="tx1"/>
              </a:solidFill>
              <a:sym typeface="Webdings"/>
            </a:endParaRPr>
          </a:p>
          <a:p>
            <a:pPr marL="171450" indent="-171450"/>
            <a:r>
              <a:rPr lang="en-US" sz="1000" kern="1200" baseline="0" dirty="0">
                <a:solidFill>
                  <a:schemeClr val="tx1"/>
                </a:solidFill>
                <a:sym typeface="Webdings"/>
              </a:rPr>
              <a:t>To create a travel advance, click </a:t>
            </a:r>
            <a:r>
              <a:rPr lang="en-US" sz="1000" b="1" kern="1200" baseline="0" dirty="0">
                <a:solidFill>
                  <a:schemeClr val="tx1"/>
                </a:solidFill>
                <a:sym typeface="Webdings"/>
              </a:rPr>
              <a:t>Create Travel Advance.</a:t>
            </a:r>
          </a:p>
          <a:p>
            <a:pPr marL="171450" indent="-171450"/>
            <a:endParaRPr lang="en-US" sz="1000" kern="1200" baseline="0" dirty="0">
              <a:solidFill>
                <a:schemeClr val="tx1"/>
              </a:solidFill>
              <a:sym typeface="Webdings"/>
            </a:endParaRPr>
          </a:p>
          <a:p>
            <a:pPr marL="171450" indent="-171450"/>
            <a:r>
              <a:rPr lang="en-US" sz="1000" kern="1200" baseline="0" dirty="0">
                <a:solidFill>
                  <a:schemeClr val="tx1"/>
                </a:solidFill>
                <a:sym typeface="Webdings"/>
              </a:rPr>
              <a:t>To create a voucher for a trip, click </a:t>
            </a:r>
            <a:r>
              <a:rPr lang="en-US" sz="1000" b="1" kern="1200" baseline="0" dirty="0">
                <a:solidFill>
                  <a:schemeClr val="tx1"/>
                </a:solidFill>
                <a:sym typeface="Webdings"/>
              </a:rPr>
              <a:t>Create Voucher</a:t>
            </a:r>
            <a:r>
              <a:rPr lang="en-US" sz="1000" b="0" kern="1200" baseline="0" dirty="0">
                <a:solidFill>
                  <a:schemeClr val="tx1"/>
                </a:solidFill>
                <a:sym typeface="Webdings"/>
              </a:rPr>
              <a:t>.</a:t>
            </a:r>
            <a:endParaRPr lang="en-US" sz="1000" b="0" kern="1200" baseline="0" dirty="0">
              <a:solidFill>
                <a:schemeClr val="tx1"/>
              </a:solidFill>
            </a:endParaRPr>
          </a:p>
          <a:p>
            <a:pPr marL="0" indent="0">
              <a:buNone/>
            </a:pPr>
            <a:endParaRPr lang="en-US" sz="1000" kern="1200" baseline="0" dirty="0">
              <a:solidFill>
                <a:schemeClr val="tx1"/>
              </a:solidFill>
            </a:endParaRPr>
          </a:p>
          <a:p>
            <a:pPr marL="171450" indent="-171450"/>
            <a:r>
              <a:rPr lang="en-US" sz="1000" kern="1200" baseline="0" dirty="0">
                <a:solidFill>
                  <a:schemeClr val="tx1"/>
                </a:solidFill>
                <a:sym typeface="Webdings"/>
              </a:rPr>
              <a:t>Click </a:t>
            </a:r>
            <a:r>
              <a:rPr lang="en-US" sz="1000" b="1" kern="1200" baseline="0" dirty="0">
                <a:solidFill>
                  <a:schemeClr val="tx1"/>
                </a:solidFill>
                <a:sym typeface="Webdings"/>
              </a:rPr>
              <a:t>Cancel Trip </a:t>
            </a:r>
            <a:r>
              <a:rPr lang="en-US" sz="1000" kern="1200" baseline="0" dirty="0">
                <a:solidFill>
                  <a:schemeClr val="tx1"/>
                </a:solidFill>
                <a:sym typeface="Webdings"/>
              </a:rPr>
              <a:t>to cancel an approved trip.</a:t>
            </a:r>
          </a:p>
        </p:txBody>
      </p:sp>
      <p:sp>
        <p:nvSpPr>
          <p:cNvPr id="4" name="Slide Number Placeholder 3"/>
          <p:cNvSpPr>
            <a:spLocks noGrp="1"/>
          </p:cNvSpPr>
          <p:nvPr>
            <p:ph type="sldNum" sz="quarter" idx="10"/>
          </p:nvPr>
        </p:nvSpPr>
        <p:spPr/>
        <p:txBody>
          <a:bodyPr/>
          <a:lstStyle/>
          <a:p>
            <a:fld id="{64EF1B1C-D5BF-4C40-84CD-EEBE4D2A2E73}" type="slidenum">
              <a:rPr lang="en-US" smtClean="0"/>
              <a:pPr/>
              <a:t>78</a:t>
            </a:fld>
            <a:endParaRPr lang="en-US" dirty="0"/>
          </a:p>
        </p:txBody>
      </p:sp>
    </p:spTree>
    <p:extLst>
      <p:ext uri="{BB962C8B-B14F-4D97-AF65-F5344CB8AC3E}">
        <p14:creationId xmlns:p14="http://schemas.microsoft.com/office/powerpoint/2010/main" val="35952422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79</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71588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User will receive “E2 New User Access” email needed to create password. </a:t>
            </a:r>
          </a:p>
          <a:p>
            <a:endParaRPr lang="en-US" dirty="0"/>
          </a:p>
          <a:p>
            <a:r>
              <a:rPr lang="en-US" dirty="0"/>
              <a:t>Email is valid for 72 hours.</a:t>
            </a:r>
          </a:p>
          <a:p>
            <a:endParaRPr lang="en-US" dirty="0"/>
          </a:p>
          <a:p>
            <a:r>
              <a:rPr lang="en-US" dirty="0"/>
              <a:t>Click </a:t>
            </a:r>
            <a:r>
              <a:rPr lang="en-US" b="1" dirty="0"/>
              <a:t>Sign in Using this Link  </a:t>
            </a:r>
            <a:r>
              <a:rPr lang="en-US" dirty="0"/>
              <a:t>to start the process.</a:t>
            </a:r>
          </a:p>
        </p:txBody>
      </p:sp>
      <p:sp>
        <p:nvSpPr>
          <p:cNvPr id="4" name="Slide Number Placeholder 3"/>
          <p:cNvSpPr>
            <a:spLocks noGrp="1"/>
          </p:cNvSpPr>
          <p:nvPr>
            <p:ph type="sldNum" sz="quarter" idx="10"/>
          </p:nvPr>
        </p:nvSpPr>
        <p:spPr/>
        <p:txBody>
          <a:bodyPr/>
          <a:lstStyle/>
          <a:p>
            <a:fld id="{64EF1B1C-D5BF-4C40-84CD-EEBE4D2A2E73}" type="slidenum">
              <a:rPr lang="en-US" smtClean="0"/>
              <a:pPr/>
              <a:t>7</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815169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authorization must be approved before a</a:t>
            </a:r>
            <a:r>
              <a:rPr lang="en-US" baseline="0" dirty="0"/>
              <a:t> travel advance for the trip can be requested.  </a:t>
            </a:r>
          </a:p>
          <a:p>
            <a:pPr marL="171450" indent="-171450"/>
            <a:endParaRPr lang="en-US" baseline="0" dirty="0"/>
          </a:p>
          <a:p>
            <a:pPr marL="171450" indent="-171450"/>
            <a:r>
              <a:rPr lang="en-US" baseline="0" dirty="0"/>
              <a:t>Click </a:t>
            </a:r>
            <a:r>
              <a:rPr lang="en-US" b="1" baseline="0" dirty="0"/>
              <a:t>Create Travel Advance </a:t>
            </a:r>
            <a:r>
              <a:rPr lang="en-US" baseline="0" dirty="0"/>
              <a:t>from the trip’s Trip Dashboard to start the Travel Advance creation process.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80</a:t>
            </a:fld>
            <a:endParaRPr lang="en-US" dirty="0"/>
          </a:p>
        </p:txBody>
      </p:sp>
    </p:spTree>
    <p:extLst>
      <p:ext uri="{BB962C8B-B14F-4D97-AF65-F5344CB8AC3E}">
        <p14:creationId xmlns:p14="http://schemas.microsoft.com/office/powerpoint/2010/main" val="2230766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Travel Advance process is similar</a:t>
            </a:r>
            <a:r>
              <a:rPr lang="en-US" baseline="0" dirty="0"/>
              <a:t> to the process to create an authorization.</a:t>
            </a:r>
          </a:p>
          <a:p>
            <a:pPr>
              <a:buNone/>
            </a:pPr>
            <a:r>
              <a:rPr lang="en-US" baseline="0" dirty="0"/>
              <a:t>  </a:t>
            </a:r>
          </a:p>
          <a:p>
            <a:pPr marL="171450" indent="-171450"/>
            <a:r>
              <a:rPr lang="en-US" baseline="0" dirty="0"/>
              <a:t>The maximum amount is based on all travel expenses approved on the authorization, excluding airfare.  </a:t>
            </a:r>
          </a:p>
          <a:p>
            <a:pPr marL="171450" indent="-171450"/>
            <a:endParaRPr lang="en-US" baseline="0" dirty="0"/>
          </a:p>
          <a:p>
            <a:pPr marL="171450" indent="-171450"/>
            <a:r>
              <a:rPr lang="en-US" baseline="0" dirty="0"/>
              <a:t>If previous travel advances have been approved for the trip, the new advance can not exceed the total allowable amount.  </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81</a:t>
            </a:fld>
            <a:endParaRPr lang="en-US" dirty="0"/>
          </a:p>
        </p:txBody>
      </p:sp>
    </p:spTree>
    <p:extLst>
      <p:ext uri="{BB962C8B-B14F-4D97-AF65-F5344CB8AC3E}">
        <p14:creationId xmlns:p14="http://schemas.microsoft.com/office/powerpoint/2010/main" val="26743061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POET</a:t>
            </a:r>
            <a:r>
              <a:rPr lang="en-US" baseline="0" dirty="0"/>
              <a:t> line for the advance is copied from the travel authorization.  </a:t>
            </a:r>
          </a:p>
          <a:p>
            <a:endParaRPr lang="en-US" baseline="0" dirty="0"/>
          </a:p>
          <a:p>
            <a:r>
              <a:rPr lang="en-US" baseline="0" dirty="0"/>
              <a:t>Click </a:t>
            </a:r>
            <a:r>
              <a:rPr lang="en-US" b="1" baseline="0" dirty="0"/>
              <a:t>Save and Next Step </a:t>
            </a:r>
            <a:r>
              <a:rPr lang="en-US" baseline="0" dirty="0"/>
              <a:t>to access the Advance Summary page.</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82</a:t>
            </a:fld>
            <a:endParaRPr lang="en-US" dirty="0"/>
          </a:p>
        </p:txBody>
      </p:sp>
    </p:spTree>
    <p:extLst>
      <p:ext uri="{BB962C8B-B14F-4D97-AF65-F5344CB8AC3E}">
        <p14:creationId xmlns:p14="http://schemas.microsoft.com/office/powerpoint/2010/main" val="40700866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r>
              <a:rPr lang="en-US" baseline="0" dirty="0"/>
              <a:t> </a:t>
            </a:r>
            <a:r>
              <a:rPr lang="en-US" b="1" baseline="0" dirty="0"/>
              <a:t>Send to Approver </a:t>
            </a:r>
            <a:r>
              <a:rPr lang="en-US" baseline="0" dirty="0"/>
              <a:t>and </a:t>
            </a:r>
            <a:r>
              <a:rPr lang="en-US" b="1" baseline="0" dirty="0"/>
              <a:t>Confirm</a:t>
            </a:r>
            <a:r>
              <a:rPr lang="en-US" baseline="0" dirty="0"/>
              <a:t> to submit the travel advance request for approval.  </a:t>
            </a:r>
          </a:p>
          <a:p>
            <a:endParaRPr lang="en-US" baseline="0" dirty="0"/>
          </a:p>
          <a:p>
            <a:pPr marL="171450" indent="-171450"/>
            <a:r>
              <a:rPr lang="en-US" baseline="0" dirty="0"/>
              <a:t>You can view the routing path of the travel advance similar to an authorization.  Your travel advance is displayed on the associated trip’s Trip Dashboard.</a:t>
            </a:r>
          </a:p>
          <a:p>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83</a:t>
            </a:fld>
            <a:endParaRPr lang="en-US" dirty="0"/>
          </a:p>
        </p:txBody>
      </p:sp>
    </p:spTree>
    <p:extLst>
      <p:ext uri="{BB962C8B-B14F-4D97-AF65-F5344CB8AC3E}">
        <p14:creationId xmlns:p14="http://schemas.microsoft.com/office/powerpoint/2010/main" val="28322157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84</a:t>
            </a:fld>
            <a:endParaRPr lang="en-US" dirty="0"/>
          </a:p>
        </p:txBody>
      </p:sp>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872876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85</a:t>
            </a:fld>
            <a:endParaRPr lang="en-US" dirty="0"/>
          </a:p>
        </p:txBody>
      </p:sp>
    </p:spTree>
    <p:extLst>
      <p:ext uri="{BB962C8B-B14F-4D97-AF65-F5344CB8AC3E}">
        <p14:creationId xmlns:p14="http://schemas.microsoft.com/office/powerpoint/2010/main" val="416859770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baseline="0" dirty="0"/>
              <a:t>When the traveler returns from travel, a voucher is created from the approved authorization and submitted for reimbursement.</a:t>
            </a:r>
          </a:p>
          <a:p>
            <a:pPr marL="171450" indent="-171450"/>
            <a:endParaRPr lang="en-US" baseline="0" dirty="0"/>
          </a:p>
          <a:p>
            <a:pPr marL="171450" indent="-171450"/>
            <a:r>
              <a:rPr lang="en-US" baseline="0" dirty="0"/>
              <a:t>If the voucher meets any of the conditions requiring additional approval, it will route to the HIGH RISK approval group, </a:t>
            </a:r>
          </a:p>
          <a:p>
            <a:pPr marL="171450" indent="-171450"/>
            <a:endParaRPr lang="en-US" baseline="0" dirty="0"/>
          </a:p>
          <a:p>
            <a:pPr marL="171450" indent="-171450"/>
            <a:r>
              <a:rPr lang="en-US" baseline="0" dirty="0"/>
              <a:t>If the voucher does not meet any of the conditions, it will routed to the Voucher AO for approval.  </a:t>
            </a:r>
          </a:p>
          <a:p>
            <a:pPr marL="171450" indent="-171450"/>
            <a:endParaRPr lang="en-US" baseline="0" dirty="0"/>
          </a:p>
          <a:p>
            <a:pPr marL="171450" indent="-171450"/>
            <a:r>
              <a:rPr lang="en-US" baseline="0" dirty="0"/>
              <a:t>Once approved, information is sent to FSMS and payment is made to the traveler.  </a:t>
            </a:r>
          </a:p>
          <a:p>
            <a:pPr marL="171450" indent="-171450"/>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aseline="0" dirty="0"/>
              <a:t>The traveler’s supervisor will receive all travel related emails once the traveler has added their email to their profile.</a:t>
            </a:r>
          </a:p>
          <a:p>
            <a:pPr marL="171450" indent="-171450"/>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86</a:t>
            </a:fld>
            <a:endParaRPr lang="en-US" dirty="0"/>
          </a:p>
        </p:txBody>
      </p:sp>
    </p:spTree>
    <p:extLst>
      <p:ext uri="{BB962C8B-B14F-4D97-AF65-F5344CB8AC3E}">
        <p14:creationId xmlns:p14="http://schemas.microsoft.com/office/powerpoint/2010/main" val="236154597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lstStyle/>
          <a:p>
            <a:r>
              <a:rPr lang="en-US" dirty="0"/>
              <a:t>Click</a:t>
            </a:r>
            <a:r>
              <a:rPr lang="en-US" baseline="0" dirty="0"/>
              <a:t> </a:t>
            </a:r>
            <a:r>
              <a:rPr lang="en-US" b="1" baseline="0" dirty="0"/>
              <a:t>Create Voucher </a:t>
            </a:r>
            <a:r>
              <a:rPr lang="en-US" baseline="0" dirty="0"/>
              <a:t>to start the voucher process from the To Do List.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87</a:t>
            </a:fld>
            <a:endParaRPr lang="en-US" dirty="0"/>
          </a:p>
        </p:txBody>
      </p:sp>
    </p:spTree>
    <p:extLst>
      <p:ext uri="{BB962C8B-B14F-4D97-AF65-F5344CB8AC3E}">
        <p14:creationId xmlns:p14="http://schemas.microsoft.com/office/powerpoint/2010/main" val="16420996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dirty="0">
                <a:sym typeface="Webdings" panose="05030102010509060703" pitchFamily="18" charset="2"/>
              </a:rPr>
              <a:t></a:t>
            </a:r>
            <a:r>
              <a:rPr lang="en-US" dirty="0"/>
              <a:t>Click </a:t>
            </a:r>
            <a:r>
              <a:rPr lang="en-US" b="1" dirty="0"/>
              <a:t>Show</a:t>
            </a:r>
            <a:r>
              <a:rPr lang="en-US" dirty="0"/>
              <a:t> for the approved trip you need to create a voucher for from the Trips</a:t>
            </a:r>
            <a:r>
              <a:rPr lang="en-US" baseline="0" dirty="0"/>
              <a:t> list</a:t>
            </a:r>
            <a:r>
              <a:rPr lang="en-US" dirty="0"/>
              <a:t>.</a:t>
            </a:r>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88</a:t>
            </a:fld>
            <a:endParaRPr lang="en-US" dirty="0"/>
          </a:p>
        </p:txBody>
      </p:sp>
    </p:spTree>
    <p:extLst>
      <p:ext uri="{BB962C8B-B14F-4D97-AF65-F5344CB8AC3E}">
        <p14:creationId xmlns:p14="http://schemas.microsoft.com/office/powerpoint/2010/main" val="28524803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All</a:t>
            </a:r>
            <a:r>
              <a:rPr lang="en-US" baseline="0" dirty="0"/>
              <a:t> voucher types can also be created from the</a:t>
            </a:r>
            <a:r>
              <a:rPr lang="en-US" dirty="0"/>
              <a:t> Trip Dashboard.  </a:t>
            </a:r>
          </a:p>
          <a:p>
            <a:pPr marL="171450" indent="-171450"/>
            <a:endParaRPr lang="en-US" dirty="0"/>
          </a:p>
          <a:p>
            <a:pPr marL="171450" indent="-171450"/>
            <a:r>
              <a:rPr lang="en-US" dirty="0"/>
              <a:t>Click </a:t>
            </a:r>
            <a:r>
              <a:rPr lang="en-US" b="1" dirty="0"/>
              <a:t>Create Voucher </a:t>
            </a:r>
            <a:r>
              <a:rPr lang="en-US" dirty="0"/>
              <a:t>to request reimbursement once</a:t>
            </a:r>
            <a:r>
              <a:rPr lang="en-US" baseline="0" dirty="0"/>
              <a:t> your trip is complete</a:t>
            </a:r>
            <a:r>
              <a:rPr lang="en-US" dirty="0"/>
              <a:t>.</a:t>
            </a:r>
          </a:p>
          <a:p>
            <a:endParaRPr lang="en-US" dirty="0"/>
          </a:p>
          <a:p>
            <a:pPr>
              <a:buNone/>
            </a:pPr>
            <a:r>
              <a:rPr lang="en-US" dirty="0"/>
              <a:t>	</a:t>
            </a:r>
          </a:p>
          <a:p>
            <a:endParaRPr lang="en-US" dirty="0"/>
          </a:p>
          <a:p>
            <a:endParaRPr lang="en-US" dirty="0"/>
          </a:p>
          <a:p>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89</a:t>
            </a:fld>
            <a:endParaRPr lang="en-US" dirty="0"/>
          </a:p>
        </p:txBody>
      </p:sp>
    </p:spTree>
    <p:extLst>
      <p:ext uri="{BB962C8B-B14F-4D97-AF65-F5344CB8AC3E}">
        <p14:creationId xmlns:p14="http://schemas.microsoft.com/office/powerpoint/2010/main" val="215023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0">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8</a:t>
            </a:fld>
            <a:endParaRPr lang="en-US" dirty="0"/>
          </a:p>
        </p:txBody>
      </p:sp>
      <p:sp>
        <p:nvSpPr>
          <p:cNvPr id="10" name="Slide Image Placeholder 9"/>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0942583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F1B1C-D5BF-4C40-84CD-EEBE4D2A2E73}" type="slidenum">
              <a:rPr lang="en-US" smtClean="0"/>
              <a:pPr/>
              <a:t>90</a:t>
            </a:fld>
            <a:endParaRPr lang="en-US" dirty="0"/>
          </a:p>
        </p:txBody>
      </p:sp>
      <p:sp>
        <p:nvSpPr>
          <p:cNvPr id="9" name="Slide Image Placeholder 8"/>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pPr marL="171450" indent="-171450"/>
            <a:endParaRPr lang="en-US" dirty="0"/>
          </a:p>
        </p:txBody>
      </p:sp>
    </p:spTree>
    <p:extLst>
      <p:ext uri="{BB962C8B-B14F-4D97-AF65-F5344CB8AC3E}">
        <p14:creationId xmlns:p14="http://schemas.microsoft.com/office/powerpoint/2010/main" val="19483938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150" y="698500"/>
            <a:ext cx="7645400" cy="4300538"/>
          </a:xfrm>
        </p:spPr>
      </p:sp>
      <p:sp>
        <p:nvSpPr>
          <p:cNvPr id="3" name="Notes Placeholder 2"/>
          <p:cNvSpPr>
            <a:spLocks noGrp="1"/>
          </p:cNvSpPr>
          <p:nvPr>
            <p:ph type="body" idx="1"/>
          </p:nvPr>
        </p:nvSpPr>
        <p:spPr/>
        <p:txBody>
          <a:bodyPr>
            <a:normAutofit lnSpcReduction="10000"/>
          </a:bodyPr>
          <a:lstStyle/>
          <a:p>
            <a:r>
              <a:rPr lang="en-US" dirty="0"/>
              <a:t>Basic information for a voucher includes:</a:t>
            </a:r>
          </a:p>
          <a:p>
            <a:pPr lvl="1"/>
            <a:r>
              <a:rPr lang="en-US" dirty="0"/>
              <a:t> Travel type and purpose from the approved authorization</a:t>
            </a:r>
          </a:p>
          <a:p>
            <a:pPr lvl="1"/>
            <a:r>
              <a:rPr lang="en-US" dirty="0"/>
              <a:t> Your travel dates from the approved authorization</a:t>
            </a:r>
          </a:p>
          <a:p>
            <a:pPr lvl="1"/>
            <a:r>
              <a:rPr lang="en-US" dirty="0"/>
              <a:t> Claim expense begin and end dates (voucher cut-off date)</a:t>
            </a:r>
          </a:p>
          <a:p>
            <a:pPr lvl="1"/>
            <a:r>
              <a:rPr lang="en-US" dirty="0"/>
              <a:t> Source for transportation and other expenses (This selection list only appears when you are creating a voucher after amending an authorization and the amendment process deleted an “in process” voucher.)</a:t>
            </a:r>
          </a:p>
          <a:p>
            <a:pPr lvl="1"/>
            <a:r>
              <a:rPr lang="en-US" dirty="0"/>
              <a:t> System</a:t>
            </a:r>
            <a:r>
              <a:rPr lang="en-US" baseline="0" dirty="0"/>
              <a:t> assigned </a:t>
            </a:r>
            <a:r>
              <a:rPr lang="en-US" dirty="0"/>
              <a:t>Document number </a:t>
            </a:r>
          </a:p>
          <a:p>
            <a:pPr lvl="1"/>
            <a:r>
              <a:rPr lang="en-US" dirty="0"/>
              <a:t> Voucher finality indicator </a:t>
            </a:r>
          </a:p>
          <a:p>
            <a:pPr lvl="1">
              <a:buNone/>
            </a:pPr>
            <a:endParaRPr lang="en-US" dirty="0"/>
          </a:p>
          <a:p>
            <a:pPr marL="171450" lvl="0" indent="-171450"/>
            <a:r>
              <a:rPr lang="en-US" dirty="0"/>
              <a:t>Enter the voucher cut-off date in the Claim Expenses Between End Date field or select a date using the calendar icon. The default date is the final day of your trip.  This date should</a:t>
            </a:r>
            <a:r>
              <a:rPr lang="en-US" baseline="0" dirty="0"/>
              <a:t> only be changed if you are not  claiming expenses for every day of the trip i.e. you are on a long term trip and this is the first voucher of several vouchers that will be filed.</a:t>
            </a:r>
          </a:p>
          <a:p>
            <a:pPr lvl="0">
              <a:buNone/>
            </a:pPr>
            <a:endParaRPr lang="en-US" baseline="0" dirty="0"/>
          </a:p>
          <a:p>
            <a:pPr indent="0">
              <a:buNone/>
            </a:pPr>
            <a:r>
              <a:rPr lang="en-US" baseline="0" dirty="0">
                <a:sym typeface="Webdings" panose="05030102010509060703" pitchFamily="18" charset="2"/>
              </a:rPr>
              <a:t></a:t>
            </a:r>
            <a:r>
              <a:rPr lang="en-US" b="0" dirty="0"/>
              <a:t>Select an option </a:t>
            </a:r>
            <a:r>
              <a:rPr lang="en-US" i="1" dirty="0"/>
              <a:t>For this trip this is the</a:t>
            </a:r>
            <a:r>
              <a:rPr lang="en-US" dirty="0"/>
              <a:t>:</a:t>
            </a:r>
          </a:p>
          <a:p>
            <a:pPr marL="381000" lvl="0">
              <a:buClr>
                <a:schemeClr val="tx1"/>
              </a:buClr>
              <a:buFont typeface="Arial" panose="020B0604020202020204" pitchFamily="34" charset="0"/>
              <a:buNone/>
            </a:pPr>
            <a:r>
              <a:rPr lang="en-US" sz="1000" b="1" kern="1200" dirty="0">
                <a:solidFill>
                  <a:schemeClr val="tx1"/>
                </a:solidFill>
                <a:latin typeface="Arial" pitchFamily="34" charset="0"/>
                <a:ea typeface="+mn-ea"/>
                <a:cs typeface="Arial" pitchFamily="34" charset="0"/>
              </a:rPr>
              <a:t>Final Voucher </a:t>
            </a:r>
            <a:r>
              <a:rPr lang="en-US" sz="1000" b="0" kern="1200" dirty="0">
                <a:solidFill>
                  <a:schemeClr val="tx1"/>
                </a:solidFill>
                <a:latin typeface="Arial" pitchFamily="34" charset="0"/>
                <a:ea typeface="+mn-ea"/>
                <a:cs typeface="Arial" pitchFamily="34" charset="0"/>
              </a:rPr>
              <a:t>– trip is complete and no additional expenses are expected.</a:t>
            </a:r>
          </a:p>
          <a:p>
            <a:pPr marL="381000" lvl="0">
              <a:buClr>
                <a:schemeClr val="tx1"/>
              </a:buClr>
              <a:buFont typeface="Arial" panose="020B0604020202020204" pitchFamily="34" charset="0"/>
              <a:buNone/>
            </a:pPr>
            <a:r>
              <a:rPr lang="en-US" sz="1000" b="1" kern="1200" dirty="0">
                <a:solidFill>
                  <a:schemeClr val="tx1"/>
                </a:solidFill>
                <a:latin typeface="Arial" pitchFamily="34" charset="0"/>
                <a:ea typeface="+mn-ea"/>
                <a:cs typeface="Arial" pitchFamily="34" charset="0"/>
              </a:rPr>
              <a:t>Not Final Voucher </a:t>
            </a:r>
            <a:r>
              <a:rPr lang="en-US" sz="1000" b="0" kern="1200" dirty="0">
                <a:solidFill>
                  <a:schemeClr val="tx1"/>
                </a:solidFill>
                <a:latin typeface="Arial" pitchFamily="34" charset="0"/>
                <a:ea typeface="+mn-ea"/>
                <a:cs typeface="Arial" pitchFamily="34" charset="0"/>
              </a:rPr>
              <a:t>– trip </a:t>
            </a:r>
            <a:r>
              <a:rPr lang="en-US" sz="1000" kern="1200" dirty="0">
                <a:solidFill>
                  <a:schemeClr val="tx1"/>
                </a:solidFill>
                <a:latin typeface="Arial" pitchFamily="34" charset="0"/>
                <a:ea typeface="+mn-ea"/>
                <a:cs typeface="Arial" pitchFamily="34" charset="0"/>
              </a:rPr>
              <a:t>is in progress </a:t>
            </a:r>
            <a:r>
              <a:rPr lang="en-US" sz="1000" b="0" kern="1200" dirty="0">
                <a:solidFill>
                  <a:schemeClr val="tx1"/>
                </a:solidFill>
                <a:latin typeface="Arial" pitchFamily="34" charset="0"/>
                <a:ea typeface="+mn-ea"/>
                <a:cs typeface="Arial" pitchFamily="34" charset="0"/>
              </a:rPr>
              <a:t>and will have additional expenses to file.</a:t>
            </a:r>
          </a:p>
          <a:p>
            <a:pPr marL="381000" lvl="0">
              <a:buClr>
                <a:schemeClr val="tx1"/>
              </a:buClr>
              <a:buFont typeface="Arial" panose="020B0604020202020204" pitchFamily="34" charset="0"/>
              <a:buNone/>
            </a:pPr>
            <a:r>
              <a:rPr lang="en-US" sz="1000" b="1" kern="1200" dirty="0">
                <a:solidFill>
                  <a:schemeClr val="tx1"/>
                </a:solidFill>
                <a:latin typeface="Arial" pitchFamily="34" charset="0"/>
                <a:ea typeface="+mn-ea"/>
                <a:cs typeface="Arial" pitchFamily="34" charset="0"/>
              </a:rPr>
              <a:t>Final Voucher and Update Site Details </a:t>
            </a:r>
            <a:r>
              <a:rPr lang="en-US" sz="1000" b="0" kern="1200" dirty="0">
                <a:solidFill>
                  <a:schemeClr val="tx1"/>
                </a:solidFill>
                <a:latin typeface="Arial" pitchFamily="34" charset="0"/>
                <a:ea typeface="+mn-ea"/>
                <a:cs typeface="Arial" pitchFamily="34" charset="0"/>
              </a:rPr>
              <a:t>– trip is complete but itinerary changed after authorization was approved.</a:t>
            </a:r>
          </a:p>
          <a:p>
            <a:endParaRPr lang="en-US" dirty="0"/>
          </a:p>
          <a:p>
            <a:r>
              <a:rPr lang="en-US" b="0" dirty="0"/>
              <a:t>Click </a:t>
            </a:r>
            <a:r>
              <a:rPr lang="en-US" b="1" dirty="0"/>
              <a:t>Save and Next Step</a:t>
            </a:r>
            <a:r>
              <a:rPr lang="en-US" b="0" dirty="0"/>
              <a:t>.</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91</a:t>
            </a:fld>
            <a:endParaRPr lang="en-US" dirty="0"/>
          </a:p>
        </p:txBody>
      </p:sp>
    </p:spTree>
    <p:extLst>
      <p:ext uri="{BB962C8B-B14F-4D97-AF65-F5344CB8AC3E}">
        <p14:creationId xmlns:p14="http://schemas.microsoft.com/office/powerpoint/2010/main" val="34968172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20000"/>
          </a:bodyPr>
          <a:lstStyle/>
          <a:p>
            <a:pPr marL="171450" indent="-171450"/>
            <a:r>
              <a:rPr lang="en-US" dirty="0"/>
              <a:t>The Expenses step allows you to review and update your travel expenses. </a:t>
            </a:r>
          </a:p>
          <a:p>
            <a:pPr marL="171450" indent="-171450"/>
            <a:r>
              <a:rPr lang="en-US" dirty="0"/>
              <a:t>The Expenses page shows the estimated expenses that are carried over from the authorization to your voucher. </a:t>
            </a:r>
          </a:p>
          <a:p>
            <a:pPr marL="171450" indent="-171450"/>
            <a:r>
              <a:rPr lang="en-US" dirty="0"/>
              <a:t> (Some </a:t>
            </a:r>
            <a:r>
              <a:rPr lang="en-US" baseline="0" dirty="0"/>
              <a:t>expense amounts are carried over at the amount estimated on the authorization and some expense types are carried over at an amount of 0.00).</a:t>
            </a:r>
            <a:endParaRPr lang="en-US" dirty="0"/>
          </a:p>
          <a:p>
            <a:pPr marL="628650" lvl="1" indent="-171450"/>
            <a:r>
              <a:rPr lang="en-US" dirty="0"/>
              <a:t>Click </a:t>
            </a:r>
            <a:r>
              <a:rPr lang="en-US" b="1" dirty="0"/>
              <a:t>Modify </a:t>
            </a:r>
            <a:r>
              <a:rPr lang="en-US" dirty="0"/>
              <a:t>to update lodging, M&amp;IE</a:t>
            </a:r>
            <a:r>
              <a:rPr lang="en-US" baseline="0" dirty="0"/>
              <a:t> and other expenses.</a:t>
            </a:r>
          </a:p>
          <a:p>
            <a:pPr marL="171450" indent="-171450"/>
            <a:r>
              <a:rPr lang="en-US" dirty="0"/>
              <a:t>Click </a:t>
            </a:r>
            <a:r>
              <a:rPr lang="en-US" b="1" dirty="0"/>
              <a:t>Add New</a:t>
            </a:r>
            <a:r>
              <a:rPr lang="en-US" b="1" baseline="0" dirty="0"/>
              <a:t> Expense </a:t>
            </a:r>
            <a:r>
              <a:rPr lang="en-US" baseline="0" dirty="0"/>
              <a:t>to add additional expenses to the voucher</a:t>
            </a:r>
          </a:p>
          <a:p>
            <a:pPr marL="171450" indent="-171450"/>
            <a:endParaRPr lang="en-US" baseline="0" dirty="0"/>
          </a:p>
          <a:p>
            <a:pPr marL="171450" indent="-171450"/>
            <a:r>
              <a:rPr lang="en-US" dirty="0"/>
              <a:t>Perform additional tasks, such as deleting (removing an expense not used) , or copying (duplicating an</a:t>
            </a:r>
            <a:r>
              <a:rPr lang="en-US" baseline="0" dirty="0"/>
              <a:t> expense for a different date)</a:t>
            </a:r>
            <a:r>
              <a:rPr lang="en-US" dirty="0"/>
              <a:t>. </a:t>
            </a:r>
          </a:p>
          <a:p>
            <a:pPr marL="457200" lvl="1" indent="0">
              <a:buNone/>
            </a:pPr>
            <a:endParaRPr lang="en-US" dirty="0"/>
          </a:p>
          <a:p>
            <a:pPr marL="171450" indent="-171450"/>
            <a:r>
              <a:rPr lang="en-US" b="1" dirty="0"/>
              <a:t>Review the</a:t>
            </a:r>
            <a:r>
              <a:rPr lang="en-US" b="1" baseline="0" dirty="0"/>
              <a:t> Pay To field which indicates where the reimbursement for the expense should be directed.   The pay to on Airfare/Rail and TMC fee should reflect how your ticket was purchased – Travel Charge Card or Agency Billed.  </a:t>
            </a:r>
            <a:r>
              <a:rPr lang="en-US" b="1" dirty="0"/>
              <a:t>Review the Pay to fields to ensure they are correct  so that the reimbursement to Traveler/Travel Charge Card and/or Agency Billed (used for Airfare/Rail and TMC fee if traveler does not have a GTCC) are processed correctly.    On the voucher if the amount allocated to pay to traveler and travel charge card exceeds what was allocated to pay to travel and travel charge card, or the amount allocated to agency billed exceeds what was allocated to pay to agency, an amendment will need to be created as the payment will not be correctly processed in FSMS.</a:t>
            </a:r>
          </a:p>
          <a:p>
            <a:pPr marL="171450" indent="-171450"/>
            <a:endParaRPr lang="en-US" b="1" dirty="0"/>
          </a:p>
          <a:p>
            <a:pPr marL="171450" indent="-171450"/>
            <a:r>
              <a:rPr lang="en-US" b="1" dirty="0"/>
              <a:t>The View Cost Variance Summary under Other Actions can be used to view the overall cost of what was authorized vs what is on the voucher but to compare the pay to allocations to determine if they have been exceeded, access the printable authorization under Attachments and view the total allocated to Traveler/TCC and Agency Billed.</a:t>
            </a:r>
          </a:p>
          <a:p>
            <a:pPr marL="171450" indent="-171450"/>
            <a:endParaRPr lang="en-US" dirty="0"/>
          </a:p>
          <a:p>
            <a:pPr marL="171450" indent="-171450"/>
            <a:r>
              <a:rPr lang="en-US" dirty="0"/>
              <a:t>Use the </a:t>
            </a:r>
            <a:r>
              <a:rPr lang="en-US" b="1" dirty="0"/>
              <a:t>Add Credit Card Expense</a:t>
            </a:r>
            <a:r>
              <a:rPr lang="en-US" dirty="0"/>
              <a:t> link to view your GTCC transaction list, and select transactions that reflect expenses on this voucher. </a:t>
            </a:r>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92</a:t>
            </a:fld>
            <a:endParaRPr lang="en-US" dirty="0"/>
          </a:p>
        </p:txBody>
      </p:sp>
    </p:spTree>
    <p:extLst>
      <p:ext uri="{BB962C8B-B14F-4D97-AF65-F5344CB8AC3E}">
        <p14:creationId xmlns:p14="http://schemas.microsoft.com/office/powerpoint/2010/main" val="8279526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defRPr/>
            </a:pPr>
            <a:r>
              <a:rPr lang="en-US" dirty="0"/>
              <a:t>The Credit Card Expense Import feature allows travelers to enter TCC transactions as expenses.</a:t>
            </a:r>
          </a:p>
          <a:p>
            <a:pPr>
              <a:buNone/>
            </a:pPr>
            <a:endParaRPr lang="en-US" dirty="0">
              <a:sym typeface="Webdings" panose="05030102010509060703" pitchFamily="18" charset="2"/>
            </a:endParaRPr>
          </a:p>
          <a:p>
            <a:pPr>
              <a:buNone/>
            </a:pPr>
            <a:endParaRPr lang="en-US" dirty="0"/>
          </a:p>
          <a:p>
            <a:pPr>
              <a:buNone/>
            </a:pPr>
            <a:endParaRPr lang="en-US" dirty="0"/>
          </a:p>
          <a:p>
            <a:pPr>
              <a:buNone/>
            </a:pP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93</a:t>
            </a:fld>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25970273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sz="1000" kern="1200" dirty="0">
                <a:solidFill>
                  <a:srgbClr val="333F48"/>
                </a:solidFill>
                <a:latin typeface="Arial" pitchFamily="34" charset="0"/>
                <a:ea typeface="+mn-ea"/>
                <a:cs typeface="Arial" pitchFamily="34" charset="0"/>
              </a:rPr>
              <a:t>To view your GTCC transaction list and select transactions that reflect expenses on this voucher, click </a:t>
            </a:r>
            <a:r>
              <a:rPr lang="en-US" sz="1000" b="1" kern="1200" dirty="0">
                <a:solidFill>
                  <a:srgbClr val="333F48"/>
                </a:solidFill>
                <a:latin typeface="Arial" pitchFamily="34" charset="0"/>
                <a:ea typeface="+mn-ea"/>
                <a:cs typeface="Arial" pitchFamily="34" charset="0"/>
              </a:rPr>
              <a:t>Add Credit Card Expense.</a:t>
            </a:r>
          </a:p>
          <a:p>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The Add Credit Card Expense window appears, listing all of the GTCC transactions that are currently available for assignment as an expense.  </a:t>
            </a:r>
          </a:p>
          <a:p>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Locate and select the travel charge card transaction that you want to add to the voucher expenses for reimbursement.</a:t>
            </a:r>
          </a:p>
          <a:p>
            <a:pPr marL="0" indent="0">
              <a:buNone/>
            </a:pPr>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Select the Expense Type from the list (if necessary). The expense type that appears by default reflects a mapping established by your workgroup, if available.</a:t>
            </a:r>
          </a:p>
          <a:p>
            <a:pPr marL="0" indent="0">
              <a:buNone/>
            </a:pPr>
            <a:endParaRPr lang="en-US" sz="1000" kern="1200" dirty="0">
              <a:solidFill>
                <a:srgbClr val="333F48"/>
              </a:solidFill>
              <a:latin typeface="Arial" pitchFamily="34" charset="0"/>
              <a:ea typeface="+mn-ea"/>
              <a:cs typeface="Arial" pitchFamily="34" charset="0"/>
            </a:endParaRPr>
          </a:p>
          <a:p>
            <a:pPr marL="171450" indent="-171450"/>
            <a:r>
              <a:rPr lang="en-US" sz="1000" kern="1200" dirty="0">
                <a:solidFill>
                  <a:srgbClr val="333F48"/>
                </a:solidFill>
                <a:latin typeface="Arial" pitchFamily="34" charset="0"/>
                <a:ea typeface="+mn-ea"/>
                <a:cs typeface="Arial" pitchFamily="34" charset="0"/>
              </a:rPr>
              <a:t>Click </a:t>
            </a:r>
            <a:r>
              <a:rPr lang="en-US" sz="1000" b="1" kern="1200" dirty="0">
                <a:solidFill>
                  <a:srgbClr val="333F48"/>
                </a:solidFill>
                <a:latin typeface="Arial" pitchFamily="34" charset="0"/>
                <a:ea typeface="+mn-ea"/>
                <a:cs typeface="Arial" pitchFamily="34" charset="0"/>
              </a:rPr>
              <a:t>Save and Close</a:t>
            </a:r>
            <a:r>
              <a:rPr lang="en-US" sz="1000" b="0" kern="1200" dirty="0">
                <a:solidFill>
                  <a:srgbClr val="333F48"/>
                </a:solidFill>
                <a:latin typeface="Arial" pitchFamily="34" charset="0"/>
                <a:ea typeface="+mn-ea"/>
                <a:cs typeface="Arial" pitchFamily="34" charset="0"/>
              </a:rPr>
              <a:t>, and the selected expenses will be added to the voucher expenses.</a:t>
            </a:r>
            <a:endParaRPr lang="en-US" dirty="0"/>
          </a:p>
        </p:txBody>
      </p:sp>
      <p:sp>
        <p:nvSpPr>
          <p:cNvPr id="4" name="Slide Number Placeholder 3"/>
          <p:cNvSpPr>
            <a:spLocks noGrp="1"/>
          </p:cNvSpPr>
          <p:nvPr>
            <p:ph type="sldNum" sz="quarter" idx="10"/>
          </p:nvPr>
        </p:nvSpPr>
        <p:spPr/>
        <p:txBody>
          <a:bodyPr/>
          <a:lstStyle/>
          <a:p>
            <a:fld id="{64EF1B1C-D5BF-4C40-84CD-EEBE4D2A2E73}" type="slidenum">
              <a:rPr lang="en-US" smtClean="0"/>
              <a:pPr/>
              <a:t>94</a:t>
            </a:fld>
            <a:endParaRPr lang="en-US" dirty="0"/>
          </a:p>
        </p:txBody>
      </p:sp>
      <p:sp>
        <p:nvSpPr>
          <p:cNvPr id="11" name="Slide Image Placeholder 10"/>
          <p:cNvSpPr>
            <a:spLocks noGrp="1" noRot="1" noChangeAspect="1"/>
          </p:cNvSpPr>
          <p:nvPr>
            <p:ph type="sldImg"/>
          </p:nvPr>
        </p:nvSpPr>
        <p:spPr>
          <a:xfrm>
            <a:off x="-311150" y="698500"/>
            <a:ext cx="7645400" cy="4300538"/>
          </a:xfrm>
        </p:spPr>
      </p:sp>
    </p:spTree>
    <p:extLst>
      <p:ext uri="{BB962C8B-B14F-4D97-AF65-F5344CB8AC3E}">
        <p14:creationId xmlns:p14="http://schemas.microsoft.com/office/powerpoint/2010/main" val="11242120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The account codes used on the authorization carry over to the voucher. </a:t>
            </a:r>
          </a:p>
          <a:p>
            <a:pPr>
              <a:buNone/>
            </a:pPr>
            <a:endParaRPr lang="en-US" dirty="0"/>
          </a:p>
          <a:p>
            <a:pPr>
              <a:buNone/>
            </a:pPr>
            <a:r>
              <a:rPr lang="en-US" dirty="0">
                <a:sym typeface="Webdings" panose="05030102010509060703" pitchFamily="18" charset="2"/>
              </a:rPr>
              <a:t></a:t>
            </a:r>
            <a:r>
              <a:rPr lang="en-US" dirty="0"/>
              <a:t>If multiple POET lines were used to fund the trip, allocations may need to be adjusted.  </a:t>
            </a:r>
          </a:p>
          <a:p>
            <a:pPr>
              <a:buNone/>
            </a:pPr>
            <a:endParaRPr lang="en-US" baseline="0" dirty="0"/>
          </a:p>
          <a:p>
            <a:pPr>
              <a:buNone/>
            </a:pPr>
            <a:r>
              <a:rPr lang="en-US" baseline="0" dirty="0">
                <a:sym typeface="Webdings" panose="05030102010509060703" pitchFamily="18" charset="2"/>
              </a:rPr>
              <a:t>Click </a:t>
            </a:r>
            <a:r>
              <a:rPr lang="en-US" b="1" baseline="0" dirty="0">
                <a:sym typeface="Webdings" panose="05030102010509060703" pitchFamily="18" charset="2"/>
              </a:rPr>
              <a:t>Save and Next Step</a:t>
            </a:r>
            <a:r>
              <a:rPr lang="en-US" baseline="0" dirty="0">
                <a:sym typeface="Webdings" panose="05030102010509060703" pitchFamily="18" charset="2"/>
              </a:rPr>
              <a:t>.</a:t>
            </a:r>
            <a:endParaRPr lang="en-US" dirty="0"/>
          </a:p>
          <a:p>
            <a:pPr>
              <a:buNone/>
            </a:pPr>
            <a:endParaRPr lang="en-US" dirty="0"/>
          </a:p>
          <a:p>
            <a:pPr>
              <a:buNone/>
            </a:pPr>
            <a:endParaRPr lang="en-US" dirty="0"/>
          </a:p>
          <a:p>
            <a:pPr>
              <a:buNone/>
            </a:pP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95</a:t>
            </a:fld>
            <a:endParaRPr lang="en-US" dirty="0"/>
          </a:p>
        </p:txBody>
      </p:sp>
    </p:spTree>
    <p:extLst>
      <p:ext uri="{BB962C8B-B14F-4D97-AF65-F5344CB8AC3E}">
        <p14:creationId xmlns:p14="http://schemas.microsoft.com/office/powerpoint/2010/main" val="4621114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solidFill>
                  <a:schemeClr val="tx1"/>
                </a:solidFill>
                <a:latin typeface="Verdana" pitchFamily="34" charset="0"/>
                <a:ea typeface="Verdana" pitchFamily="34" charset="0"/>
                <a:cs typeface="Verdana" pitchFamily="34" charset="0"/>
                <a:sym typeface="Webdings"/>
              </a:rPr>
              <a:t>If an advance was taken on the trip, the Liquidation step displays.</a:t>
            </a:r>
          </a:p>
          <a:p>
            <a:pPr>
              <a:buNone/>
            </a:pPr>
            <a:endParaRPr lang="en-US" dirty="0">
              <a:solidFill>
                <a:schemeClr val="tx1"/>
              </a:solidFill>
              <a:latin typeface="Verdana" pitchFamily="34" charset="0"/>
              <a:ea typeface="Verdana" pitchFamily="34" charset="0"/>
              <a:sym typeface="Webdings"/>
            </a:endParaRPr>
          </a:p>
          <a:p>
            <a:pPr marL="171450" indent="-171450"/>
            <a:r>
              <a:rPr lang="en-US" dirty="0">
                <a:solidFill>
                  <a:schemeClr val="tx1"/>
                </a:solidFill>
                <a:latin typeface="Verdana" pitchFamily="34" charset="0"/>
                <a:ea typeface="Verdana" pitchFamily="34" charset="0"/>
                <a:sym typeface="Webdings"/>
              </a:rPr>
              <a:t>If this is a final voucher, the Advance Amount to Liquidate will be populated with the maximum “pay to traveler” amount based on the total claimed expenses set to pay to the traveler in order to liquidate the advance.</a:t>
            </a:r>
          </a:p>
          <a:p>
            <a:pPr marL="0" indent="0">
              <a:buNone/>
            </a:pPr>
            <a:endParaRPr lang="en-US" dirty="0">
              <a:solidFill>
                <a:schemeClr val="tx1"/>
              </a:solidFill>
              <a:latin typeface="Verdana" pitchFamily="34" charset="0"/>
              <a:ea typeface="Verdana" pitchFamily="34" charset="0"/>
              <a:sym typeface="Webdings"/>
            </a:endParaRPr>
          </a:p>
          <a:p>
            <a:pPr marL="171450" indent="-171450"/>
            <a:r>
              <a:rPr lang="en-US" dirty="0">
                <a:solidFill>
                  <a:schemeClr val="tx1"/>
                </a:solidFill>
                <a:latin typeface="Verdana" pitchFamily="34" charset="0"/>
                <a:ea typeface="Verdana" pitchFamily="34" charset="0"/>
                <a:sym typeface="Webdings"/>
              </a:rPr>
              <a:t>Note: If this is not the final voucher, the Advance Amount to Liquidate will be an editable field.   Type in the amount.</a:t>
            </a:r>
          </a:p>
        </p:txBody>
      </p:sp>
      <p:sp>
        <p:nvSpPr>
          <p:cNvPr id="4" name="Slide Number Placeholder 3"/>
          <p:cNvSpPr>
            <a:spLocks noGrp="1"/>
          </p:cNvSpPr>
          <p:nvPr>
            <p:ph type="sldNum" sz="quarter" idx="10"/>
          </p:nvPr>
        </p:nvSpPr>
        <p:spPr/>
        <p:txBody>
          <a:bodyPr/>
          <a:lstStyle/>
          <a:p>
            <a:fld id="{64EF1B1C-D5BF-4C40-84CD-EEBE4D2A2E73}" type="slidenum">
              <a:rPr lang="en-US" smtClean="0"/>
              <a:pPr/>
              <a:t>96</a:t>
            </a:fld>
            <a:endParaRPr lang="en-US" dirty="0"/>
          </a:p>
        </p:txBody>
      </p:sp>
    </p:spTree>
    <p:extLst>
      <p:ext uri="{BB962C8B-B14F-4D97-AF65-F5344CB8AC3E}">
        <p14:creationId xmlns:p14="http://schemas.microsoft.com/office/powerpoint/2010/main" val="35554138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The Summary step allows you to review the voucher and make sure it is correct before you submit it for approval. </a:t>
            </a:r>
          </a:p>
          <a:p>
            <a:pPr marL="171450" indent="-171450"/>
            <a:endParaRPr lang="en-US" dirty="0"/>
          </a:p>
          <a:p>
            <a:pPr marL="171450" indent="-171450"/>
            <a:r>
              <a:rPr lang="en-US" dirty="0"/>
              <a:t> Use </a:t>
            </a:r>
            <a:r>
              <a:rPr lang="en-US" b="1" dirty="0"/>
              <a:t>Edit Details </a:t>
            </a:r>
            <a:r>
              <a:rPr lang="en-US" dirty="0"/>
              <a:t>within a section header to return to that step in the workflow process to make changes. </a:t>
            </a:r>
          </a:p>
          <a:p>
            <a:endParaRPr lang="en-US" dirty="0"/>
          </a:p>
          <a:p>
            <a:pPr>
              <a:buNone/>
            </a:pPr>
            <a:endParaRPr lang="en-US" dirty="0"/>
          </a:p>
        </p:txBody>
      </p:sp>
      <p:sp>
        <p:nvSpPr>
          <p:cNvPr id="11" name="Slide Image Placeholder 10"/>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97</a:t>
            </a:fld>
            <a:endParaRPr lang="en-US" dirty="0"/>
          </a:p>
        </p:txBody>
      </p:sp>
    </p:spTree>
    <p:extLst>
      <p:ext uri="{BB962C8B-B14F-4D97-AF65-F5344CB8AC3E}">
        <p14:creationId xmlns:p14="http://schemas.microsoft.com/office/powerpoint/2010/main" val="6990249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OTHER ACTIONS section of the voucher contains links to commonly performed actions while creating vouchers.  Links vary dependin</a:t>
            </a:r>
            <a:r>
              <a:rPr lang="en-US" baseline="0" dirty="0"/>
              <a:t>g on the status of the document, and the step in the workflow that is currently displayed.</a:t>
            </a:r>
          </a:p>
          <a:p>
            <a:pPr>
              <a:buNone/>
            </a:pPr>
            <a:endParaRPr lang="en-US" baseline="0" dirty="0"/>
          </a:p>
          <a:p>
            <a:pPr>
              <a:buNone/>
            </a:pPr>
            <a:r>
              <a:rPr lang="en-US" b="1" baseline="0" dirty="0"/>
              <a:t>If the overall voucher total amount under View Cost Variance Summary exceeds the overall authorized amount by 10% or more, you will need to amend the authorization to add additional funding to the trip.  Once you complete an amendment and have that approved, you can create the voucher and send it for approval.</a:t>
            </a:r>
            <a:endParaRPr lang="en-US" b="1" dirty="0"/>
          </a:p>
          <a:p>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98</a:t>
            </a:fld>
            <a:endParaRPr lang="en-US" dirty="0"/>
          </a:p>
        </p:txBody>
      </p:sp>
    </p:spTree>
    <p:extLst>
      <p:ext uri="{BB962C8B-B14F-4D97-AF65-F5344CB8AC3E}">
        <p14:creationId xmlns:p14="http://schemas.microsoft.com/office/powerpoint/2010/main" val="756587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None/>
            </a:pPr>
            <a:r>
              <a:rPr lang="en-US" dirty="0"/>
              <a:t>The EXTRAS section of E2 contains links to other functionality available while creating vouchers. Links vary dependin</a:t>
            </a:r>
            <a:r>
              <a:rPr lang="en-US" baseline="0" dirty="0"/>
              <a:t>g on the status of the document, and the step in the workflow that is currently displayed.</a:t>
            </a:r>
            <a:endParaRPr lang="en-US" dirty="0"/>
          </a:p>
          <a:p>
            <a:pPr>
              <a:buNone/>
            </a:pPr>
            <a:endParaRPr lang="en-US" dirty="0"/>
          </a:p>
          <a:p>
            <a:endParaRPr lang="en-US" dirty="0"/>
          </a:p>
        </p:txBody>
      </p:sp>
      <p:sp>
        <p:nvSpPr>
          <p:cNvPr id="10" name="Slide Image Placeholder 9"/>
          <p:cNvSpPr>
            <a:spLocks noGrp="1" noRot="1" noChangeAspect="1"/>
          </p:cNvSpPr>
          <p:nvPr>
            <p:ph type="sldImg"/>
          </p:nvPr>
        </p:nvSpPr>
        <p:spPr>
          <a:xfrm>
            <a:off x="-311150" y="698500"/>
            <a:ext cx="7645400" cy="4300538"/>
          </a:xfrm>
        </p:spPr>
      </p:sp>
      <p:sp>
        <p:nvSpPr>
          <p:cNvPr id="2" name="Slide Number Placeholder 1"/>
          <p:cNvSpPr>
            <a:spLocks noGrp="1"/>
          </p:cNvSpPr>
          <p:nvPr>
            <p:ph type="sldNum" sz="quarter" idx="10"/>
          </p:nvPr>
        </p:nvSpPr>
        <p:spPr/>
        <p:txBody>
          <a:bodyPr/>
          <a:lstStyle/>
          <a:p>
            <a:fld id="{64EF1B1C-D5BF-4C40-84CD-EEBE4D2A2E73}" type="slidenum">
              <a:rPr lang="en-US" smtClean="0"/>
              <a:pPr/>
              <a:t>99</a:t>
            </a:fld>
            <a:endParaRPr lang="en-US" dirty="0"/>
          </a:p>
        </p:txBody>
      </p:sp>
    </p:spTree>
    <p:extLst>
      <p:ext uri="{BB962C8B-B14F-4D97-AF65-F5344CB8AC3E}">
        <p14:creationId xmlns:p14="http://schemas.microsoft.com/office/powerpoint/2010/main" val="877669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19688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25151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17635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7122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itle 4"/>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04361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61817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3315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76005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70873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77237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80702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896859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80145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84623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161628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orange">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36822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navy">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62510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748891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0773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590063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60726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7010400" y="503473"/>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7820800" y="667467"/>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56317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027802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53609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35372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70313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3519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go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402446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909600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2547209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1220412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1245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1405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201188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383457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31131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80406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889942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1.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41"/>
          <a:stretch>
            <a:fillRect/>
          </a:stretch>
        </p:blipFill>
        <p:spPr>
          <a:xfrm>
            <a:off x="212035" y="6342439"/>
            <a:ext cx="2424287" cy="233105"/>
          </a:xfrm>
          <a:prstGeom prst="rect">
            <a:avLst/>
          </a:prstGeom>
        </p:spPr>
      </p:pic>
    </p:spTree>
    <p:custDataLst>
      <p:tags r:id="rId40"/>
    </p:custDataLst>
    <p:extLst>
      <p:ext uri="{BB962C8B-B14F-4D97-AF65-F5344CB8AC3E}">
        <p14:creationId xmlns:p14="http://schemas.microsoft.com/office/powerpoint/2010/main" val="426266669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98" r:id="rId4"/>
    <p:sldLayoutId id="2147483890" r:id="rId5"/>
    <p:sldLayoutId id="2147483885" r:id="rId6"/>
    <p:sldLayoutId id="2147483894" r:id="rId7"/>
    <p:sldLayoutId id="2147483896"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92" r:id="rId29"/>
    <p:sldLayoutId id="2147483877" r:id="rId30"/>
    <p:sldLayoutId id="2147483878" r:id="rId31"/>
    <p:sldLayoutId id="2147483880" r:id="rId32"/>
    <p:sldLayoutId id="2147483882" r:id="rId33"/>
    <p:sldLayoutId id="2147483879" r:id="rId34"/>
    <p:sldLayoutId id="2147483886" r:id="rId35"/>
    <p:sldLayoutId id="2147483887" r:id="rId36"/>
    <p:sldLayoutId id="2147483888" r:id="rId37"/>
    <p:sldLayoutId id="2147483899" r:id="rId38"/>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3"/>
          <a:stretch>
            <a:fillRect/>
          </a:stretch>
        </p:blipFill>
        <p:spPr>
          <a:xfrm>
            <a:off x="212035" y="6342439"/>
            <a:ext cx="2424287" cy="233105"/>
          </a:xfrm>
          <a:prstGeom prst="rect">
            <a:avLst/>
          </a:prstGeom>
        </p:spPr>
      </p:pic>
    </p:spTree>
    <p:custDataLst>
      <p:tags r:id="rId2"/>
    </p:custDataLst>
    <p:extLst>
      <p:ext uri="{BB962C8B-B14F-4D97-AF65-F5344CB8AC3E}">
        <p14:creationId xmlns:p14="http://schemas.microsoft.com/office/powerpoint/2010/main" val="3008650975"/>
      </p:ext>
    </p:extLst>
  </p:cSld>
  <p:clrMap bg1="lt1" tx1="dk1" bg2="lt2" tx2="dk2" accent1="accent1" accent2="accent2" accent3="accent3" accent4="accent4" accent5="accent5" accent6="accent6" hlink="hlink" folHlink="folHlink"/>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tags" Target="../tags/tag142.xml"/><Relationship Id="rId4" Type="http://schemas.openxmlformats.org/officeDocument/2006/relationships/image" Target="../media/image93.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tags" Target="../tags/tag143.xml"/><Relationship Id="rId4" Type="http://schemas.openxmlformats.org/officeDocument/2006/relationships/image" Target="../media/image94.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tags" Target="../tags/tag144.xml"/><Relationship Id="rId4" Type="http://schemas.openxmlformats.org/officeDocument/2006/relationships/image" Target="../media/image95.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tags" Target="../tags/tag145.xml"/><Relationship Id="rId4" Type="http://schemas.openxmlformats.org/officeDocument/2006/relationships/image" Target="../media/image96.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3.xml"/><Relationship Id="rId1" Type="http://schemas.openxmlformats.org/officeDocument/2006/relationships/tags" Target="../tags/tag14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5.xml"/><Relationship Id="rId1" Type="http://schemas.openxmlformats.org/officeDocument/2006/relationships/tags" Target="../tags/tag149.xml"/><Relationship Id="rId4" Type="http://schemas.openxmlformats.org/officeDocument/2006/relationships/image" Target="../media/image97.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5.xml"/><Relationship Id="rId1" Type="http://schemas.openxmlformats.org/officeDocument/2006/relationships/tags" Target="../tags/tag150.xml"/><Relationship Id="rId4" Type="http://schemas.openxmlformats.org/officeDocument/2006/relationships/image" Target="../media/image98.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5.xml"/><Relationship Id="rId1" Type="http://schemas.openxmlformats.org/officeDocument/2006/relationships/tags" Target="../tags/tag151.xml"/><Relationship Id="rId4" Type="http://schemas.openxmlformats.org/officeDocument/2006/relationships/image" Target="../media/image9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5.xml"/><Relationship Id="rId1" Type="http://schemas.openxmlformats.org/officeDocument/2006/relationships/tags" Target="../tags/tag152.xml"/><Relationship Id="rId4" Type="http://schemas.openxmlformats.org/officeDocument/2006/relationships/image" Target="../media/image100.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tags" Target="../tags/tag153.xml"/><Relationship Id="rId4" Type="http://schemas.openxmlformats.org/officeDocument/2006/relationships/image" Target="../media/image101.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5.xml"/><Relationship Id="rId1" Type="http://schemas.openxmlformats.org/officeDocument/2006/relationships/tags" Target="../tags/tag154.xml"/><Relationship Id="rId4" Type="http://schemas.openxmlformats.org/officeDocument/2006/relationships/image" Target="../media/image10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3.xml"/><Relationship Id="rId1" Type="http://schemas.openxmlformats.org/officeDocument/2006/relationships/tags" Target="../tags/tag15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5.xml"/><Relationship Id="rId1" Type="http://schemas.openxmlformats.org/officeDocument/2006/relationships/tags" Target="../tags/tag158.xml"/><Relationship Id="rId4" Type="http://schemas.openxmlformats.org/officeDocument/2006/relationships/image" Target="../media/image103.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5.xml"/><Relationship Id="rId1" Type="http://schemas.openxmlformats.org/officeDocument/2006/relationships/tags" Target="../tags/tag159.xml"/><Relationship Id="rId4" Type="http://schemas.openxmlformats.org/officeDocument/2006/relationships/image" Target="../media/image104.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5.xml"/><Relationship Id="rId1" Type="http://schemas.openxmlformats.org/officeDocument/2006/relationships/tags" Target="../tags/tag160.xml"/><Relationship Id="rId4" Type="http://schemas.openxmlformats.org/officeDocument/2006/relationships/image" Target="../media/image105.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5.xml"/><Relationship Id="rId1" Type="http://schemas.openxmlformats.org/officeDocument/2006/relationships/tags" Target="../tags/tag161.xml"/><Relationship Id="rId4" Type="http://schemas.openxmlformats.org/officeDocument/2006/relationships/image" Target="../media/image10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9.xml"/><Relationship Id="rId1" Type="http://schemas.openxmlformats.org/officeDocument/2006/relationships/tags" Target="../tags/tag162.xml"/><Relationship Id="rId5" Type="http://schemas.openxmlformats.org/officeDocument/2006/relationships/image" Target="../media/image107.jpeg"/><Relationship Id="rId4" Type="http://schemas.openxmlformats.org/officeDocument/2006/relationships/hyperlink" Target="https://www.cwtsatotravel.com/services/cwtsatotogo.aspx"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38.xml"/><Relationship Id="rId1" Type="http://schemas.openxmlformats.org/officeDocument/2006/relationships/tags" Target="../tags/tag163.xml"/><Relationship Id="rId4" Type="http://schemas.openxmlformats.org/officeDocument/2006/relationships/hyperlink" Target="https://www.dcms.uscg.mil/ppc/travel/ets/"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38.xml"/><Relationship Id="rId1" Type="http://schemas.openxmlformats.org/officeDocument/2006/relationships/tags" Target="../tags/tag164.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33.xml"/><Relationship Id="rId1" Type="http://schemas.openxmlformats.org/officeDocument/2006/relationships/tags" Target="../tags/tag165.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37.xml"/><Relationship Id="rId1" Type="http://schemas.openxmlformats.org/officeDocument/2006/relationships/tags" Target="../tags/tag16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56.xml"/><Relationship Id="rId4" Type="http://schemas.openxmlformats.org/officeDocument/2006/relationships/hyperlink" Target="https://www.dcms.uscg.mil/ppc/travel/et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58.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9.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3.xml"/><Relationship Id="rId1" Type="http://schemas.openxmlformats.org/officeDocument/2006/relationships/tags" Target="../tags/tag6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70.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7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3.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73.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74.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75.xml"/><Relationship Id="rId6" Type="http://schemas.openxmlformats.org/officeDocument/2006/relationships/image" Target="../media/image17.gif"/><Relationship Id="rId5" Type="http://schemas.openxmlformats.org/officeDocument/2006/relationships/image" Target="../media/image34.gif"/><Relationship Id="rId4" Type="http://schemas.openxmlformats.org/officeDocument/2006/relationships/image" Target="../media/image18.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76.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7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78.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79.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80.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81.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82.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83.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85.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87.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89.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90.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91.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ags" Target="../tags/tag4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92.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93.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94.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95.xml"/><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96.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97.xml"/><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98.xml"/><Relationship Id="rId4" Type="http://schemas.openxmlformats.org/officeDocument/2006/relationships/image" Target="../media/image5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99.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00.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01.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02.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0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04.xml"/><Relationship Id="rId4" Type="http://schemas.openxmlformats.org/officeDocument/2006/relationships/image" Target="../media/image64.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105.xm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106.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107.xm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108.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5.xml"/><Relationship Id="rId1" Type="http://schemas.openxmlformats.org/officeDocument/2006/relationships/tags" Target="../tags/tag109.xml"/><Relationship Id="rId4" Type="http://schemas.openxmlformats.org/officeDocument/2006/relationships/image" Target="../media/image69.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5.xml"/><Relationship Id="rId1" Type="http://schemas.openxmlformats.org/officeDocument/2006/relationships/tags" Target="../tags/tag110.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4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33.xml"/><Relationship Id="rId1" Type="http://schemas.openxmlformats.org/officeDocument/2006/relationships/tags" Target="../tags/tag11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1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8.xml"/><Relationship Id="rId1" Type="http://schemas.openxmlformats.org/officeDocument/2006/relationships/tags" Target="../tags/tag115.xml"/><Relationship Id="rId6" Type="http://schemas.openxmlformats.org/officeDocument/2006/relationships/image" Target="../media/image17.gif"/><Relationship Id="rId5" Type="http://schemas.openxmlformats.org/officeDocument/2006/relationships/image" Target="../media/image34.gif"/><Relationship Id="rId4" Type="http://schemas.openxmlformats.org/officeDocument/2006/relationships/image" Target="../media/image18.gi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116.xml"/><Relationship Id="rId5" Type="http://schemas.openxmlformats.org/officeDocument/2006/relationships/image" Target="../media/image72.png"/><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xml"/><Relationship Id="rId1" Type="http://schemas.openxmlformats.org/officeDocument/2006/relationships/tags" Target="../tags/tag117.xml"/><Relationship Id="rId4" Type="http://schemas.openxmlformats.org/officeDocument/2006/relationships/image" Target="../media/image7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xml"/><Relationship Id="rId1" Type="http://schemas.openxmlformats.org/officeDocument/2006/relationships/tags" Target="../tags/tag118.xml"/><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3.xml"/><Relationship Id="rId1" Type="http://schemas.openxmlformats.org/officeDocument/2006/relationships/tags" Target="../tags/tag11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5.xml"/><Relationship Id="rId1" Type="http://schemas.openxmlformats.org/officeDocument/2006/relationships/tags" Target="../tags/tag120.xml"/><Relationship Id="rId4" Type="http://schemas.openxmlformats.org/officeDocument/2006/relationships/image" Target="../media/image7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5.xml"/><Relationship Id="rId1" Type="http://schemas.openxmlformats.org/officeDocument/2006/relationships/tags" Target="../tags/tag121.xml"/><Relationship Id="rId4"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3.xml"/><Relationship Id="rId1" Type="http://schemas.openxmlformats.org/officeDocument/2006/relationships/tags" Target="../tags/tag12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5.xml"/><Relationship Id="rId1" Type="http://schemas.openxmlformats.org/officeDocument/2006/relationships/tags" Target="../tags/tag123.xml"/><Relationship Id="rId4" Type="http://schemas.openxmlformats.org/officeDocument/2006/relationships/image" Target="../media/image77.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5.xml"/><Relationship Id="rId1" Type="http://schemas.openxmlformats.org/officeDocument/2006/relationships/tags" Target="../tags/tag124.xml"/><Relationship Id="rId4" Type="http://schemas.openxmlformats.org/officeDocument/2006/relationships/image" Target="../media/image7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5.xml"/><Relationship Id="rId1" Type="http://schemas.openxmlformats.org/officeDocument/2006/relationships/tags" Target="../tags/tag125.xml"/><Relationship Id="rId4" Type="http://schemas.openxmlformats.org/officeDocument/2006/relationships/image" Target="../media/image79.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5.xml"/><Relationship Id="rId1" Type="http://schemas.openxmlformats.org/officeDocument/2006/relationships/tags" Target="../tags/tag126.xml"/><Relationship Id="rId4" Type="http://schemas.openxmlformats.org/officeDocument/2006/relationships/image" Target="../media/image80.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3.xml"/><Relationship Id="rId1" Type="http://schemas.openxmlformats.org/officeDocument/2006/relationships/tags" Target="../tags/tag12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5.xml"/><Relationship Id="rId1" Type="http://schemas.openxmlformats.org/officeDocument/2006/relationships/tags" Target="../tags/tag12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5.xml"/><Relationship Id="rId1" Type="http://schemas.openxmlformats.org/officeDocument/2006/relationships/tags" Target="../tags/tag129.xml"/><Relationship Id="rId4" Type="http://schemas.openxmlformats.org/officeDocument/2006/relationships/image" Target="../media/image81.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5.xml"/><Relationship Id="rId1" Type="http://schemas.openxmlformats.org/officeDocument/2006/relationships/tags" Target="../tags/tag130.xml"/><Relationship Id="rId4" Type="http://schemas.openxmlformats.org/officeDocument/2006/relationships/image" Target="../media/image8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tags" Target="../tags/tag131.xml"/><Relationship Id="rId4" Type="http://schemas.openxmlformats.org/officeDocument/2006/relationships/image" Target="../media/image8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5.xml"/><Relationship Id="rId1" Type="http://schemas.openxmlformats.org/officeDocument/2006/relationships/tags" Target="../tags/tag132.xml"/><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8.xml"/><Relationship Id="rId1" Type="http://schemas.openxmlformats.org/officeDocument/2006/relationships/tags" Target="../tags/tag133.xml"/><Relationship Id="rId6" Type="http://schemas.openxmlformats.org/officeDocument/2006/relationships/image" Target="../media/image17.gif"/><Relationship Id="rId5" Type="http://schemas.openxmlformats.org/officeDocument/2006/relationships/image" Target="../media/image34.gif"/><Relationship Id="rId4" Type="http://schemas.openxmlformats.org/officeDocument/2006/relationships/image" Target="../media/image18.gi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tags" Target="../tags/tag134.xml"/><Relationship Id="rId4" Type="http://schemas.openxmlformats.org/officeDocument/2006/relationships/image" Target="../media/image85.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tags" Target="../tags/tag135.xml"/><Relationship Id="rId4" Type="http://schemas.openxmlformats.org/officeDocument/2006/relationships/image" Target="../media/image86.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tags" Target="../tags/tag136.xml"/><Relationship Id="rId4" Type="http://schemas.openxmlformats.org/officeDocument/2006/relationships/image" Target="../media/image87.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137.xml"/><Relationship Id="rId4" Type="http://schemas.openxmlformats.org/officeDocument/2006/relationships/image" Target="../media/image88.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ags" Target="../tags/tag138.xml"/><Relationship Id="rId4" Type="http://schemas.openxmlformats.org/officeDocument/2006/relationships/image" Target="../media/image89.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139.xml"/><Relationship Id="rId4" Type="http://schemas.openxmlformats.org/officeDocument/2006/relationships/image" Target="../media/image90.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140.xml"/><Relationship Id="rId4" Type="http://schemas.openxmlformats.org/officeDocument/2006/relationships/image" Target="../media/image91.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tags" Target="../tags/tag141.xml"/><Relationship Id="rId4" Type="http://schemas.openxmlformats.org/officeDocument/2006/relationships/image" Target="../media/image9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0" y="1524000"/>
            <a:ext cx="6337578" cy="2335902"/>
          </a:xfrm>
        </p:spPr>
        <p:txBody>
          <a:bodyPr/>
          <a:lstStyle/>
          <a:p>
            <a:r>
              <a:rPr lang="en-US" sz="5400" dirty="0"/>
              <a:t>Federal </a:t>
            </a:r>
            <a:br>
              <a:rPr lang="en-US" sz="5400" dirty="0"/>
            </a:br>
            <a:r>
              <a:rPr lang="en-US" sz="5400" dirty="0"/>
              <a:t>Traveler/Arranger Basic  </a:t>
            </a:r>
          </a:p>
        </p:txBody>
      </p:sp>
      <p:sp>
        <p:nvSpPr>
          <p:cNvPr id="2" name="Footer Placeholder 1"/>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0</a:t>
            </a:fld>
            <a:endParaRPr lang="en-US" noProof="0" dirty="0"/>
          </a:p>
        </p:txBody>
      </p:sp>
      <p:sp>
        <p:nvSpPr>
          <p:cNvPr id="6" name="Text Placeholder 6"/>
          <p:cNvSpPr>
            <a:spLocks noGrp="1"/>
          </p:cNvSpPr>
          <p:nvPr/>
        </p:nvSpPr>
        <p:spPr>
          <a:xfrm>
            <a:off x="5026570" y="4776523"/>
            <a:ext cx="6337579" cy="633574"/>
          </a:xfrm>
          <a:prstGeom prst="rect">
            <a:avLst/>
          </a:prstGeom>
          <a:effectLst/>
        </p:spPr>
        <p:txBody>
          <a:bodyPr vert="horz" lIns="0" tIns="0" rIns="0" bIns="0" rtlCol="0" anchor="t" anchorCtr="0">
            <a:noAutofit/>
          </a:bodyPr>
          <a:lstStyle>
            <a:lvl1pPr marL="0" indent="0" algn="l" defTabSz="914446" rtl="0" eaLnBrk="1" latinLnBrk="0" hangingPunct="1">
              <a:lnSpc>
                <a:spcPct val="90000"/>
              </a:lnSpc>
              <a:spcBef>
                <a:spcPts val="1000"/>
              </a:spcBef>
              <a:buClr>
                <a:schemeClr val="accent4"/>
              </a:buClr>
              <a:buSzPct val="65000"/>
              <a:buFont typeface="Wingdings" panose="05000000000000000000" pitchFamily="2" charset="2"/>
              <a:buNone/>
              <a:defRPr sz="28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en-US" b="1" dirty="0"/>
              <a:t>United States Coast Guard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267200"/>
            <a:ext cx="1463040" cy="1463040"/>
          </a:xfrm>
          <a:prstGeom prst="rect">
            <a:avLst/>
          </a:prstGeom>
        </p:spPr>
      </p:pic>
    </p:spTree>
    <p:custDataLst>
      <p:tags r:id="rId1"/>
    </p:custDataLst>
    <p:extLst>
      <p:ext uri="{BB962C8B-B14F-4D97-AF65-F5344CB8AC3E}">
        <p14:creationId xmlns:p14="http://schemas.microsoft.com/office/powerpoint/2010/main" val="1184008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Creating Password &amp; Security Questions</a:t>
            </a:r>
          </a:p>
        </p:txBody>
      </p:sp>
      <p:sp>
        <p:nvSpPr>
          <p:cNvPr id="9"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9</a:t>
            </a:fld>
            <a:endParaRPr lang="en-GB" dirty="0"/>
          </a:p>
        </p:txBody>
      </p:sp>
      <p:pic>
        <p:nvPicPr>
          <p:cNvPr id="6" name="Picture 5" descr="Password Maintenance - Edit Password Information" title="Password Maintenance - Edit Password Inform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677" y="1219200"/>
            <a:ext cx="8228801" cy="494048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688486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Create a Voucher</a:t>
            </a:r>
            <a:br>
              <a:rPr lang="en-US" dirty="0"/>
            </a:br>
            <a:r>
              <a:rPr lang="en-US" sz="2700" dirty="0">
                <a:solidFill>
                  <a:srgbClr val="7F7F7F"/>
                </a:solidFill>
              </a:rPr>
              <a:t>Extras</a:t>
            </a:r>
            <a:endParaRPr lang="en-US"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99</a:t>
            </a:fld>
            <a:endParaRPr lang="en-GB" dirty="0"/>
          </a:p>
        </p:txBody>
      </p:sp>
      <p:pic>
        <p:nvPicPr>
          <p:cNvPr id="11" name="Content Placeholder 10" descr="ExtrasVoucher.png"/>
          <p:cNvPicPr>
            <a:picLocks noGrp="1" noChangeAspect="1"/>
          </p:cNvPicPr>
          <p:nvPr>
            <p:ph sz="quarter" idx="13"/>
          </p:nvPr>
        </p:nvPicPr>
        <p:blipFill>
          <a:blip r:embed="rId4" cstate="print"/>
          <a:stretch>
            <a:fillRect/>
          </a:stretch>
        </p:blipFill>
        <p:spPr>
          <a:xfrm>
            <a:off x="5187554" y="3073817"/>
            <a:ext cx="1813717" cy="1356478"/>
          </a:xfrm>
          <a:ln w="57150">
            <a:solidFill>
              <a:schemeClr val="bg2"/>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3696398768"/>
              </p:ext>
            </p:extLst>
          </p:nvPr>
        </p:nvGraphicFramePr>
        <p:xfrm>
          <a:off x="5220891" y="2016994"/>
          <a:ext cx="5715000" cy="3251602"/>
        </p:xfrm>
        <a:graphic>
          <a:graphicData uri="http://schemas.openxmlformats.org/drawingml/2006/table">
            <a:tbl>
              <a:tblPr firstRow="1" bandRow="1">
                <a:tableStyleId>{00A15C55-8517-42AA-B614-E9B94910E393}</a:tableStyleId>
              </a:tblPr>
              <a:tblGrid>
                <a:gridCol w="22098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04800">
                <a:tc>
                  <a:txBody>
                    <a:bodyPr/>
                    <a:lstStyle/>
                    <a:p>
                      <a:r>
                        <a:rPr lang="en-US" sz="1800" dirty="0"/>
                        <a:t>Extras</a:t>
                      </a:r>
                      <a:endParaRPr lang="en-US" sz="1800" b="0" dirty="0">
                        <a:latin typeface="+mn-lt"/>
                        <a:cs typeface="Arial" pitchFamily="34" charset="0"/>
                      </a:endParaRPr>
                    </a:p>
                  </a:txBody>
                  <a:tcPr/>
                </a:tc>
                <a:tc>
                  <a:txBody>
                    <a:bodyPr/>
                    <a:lstStyle/>
                    <a:p>
                      <a:r>
                        <a:rPr lang="en-US" sz="1800" dirty="0"/>
                        <a:t>Description</a:t>
                      </a:r>
                      <a:endParaRPr lang="en-US" sz="1800" b="0" dirty="0">
                        <a:latin typeface="+mn-lt"/>
                        <a:cs typeface="Arial" pitchFamily="34" charset="0"/>
                      </a:endParaRPr>
                    </a:p>
                  </a:txBody>
                  <a:tcPr/>
                </a:tc>
                <a:extLst>
                  <a:ext uri="{0D108BD9-81ED-4DB2-BD59-A6C34878D82A}">
                    <a16:rowId xmlns:a16="http://schemas.microsoft.com/office/drawing/2014/main" val="10000"/>
                  </a:ext>
                </a:extLst>
              </a:tr>
              <a:tr h="416962">
                <a:tc>
                  <a:txBody>
                    <a:bodyPr/>
                    <a:lstStyle/>
                    <a:p>
                      <a:pPr algn="l"/>
                      <a:r>
                        <a:rPr lang="en-US" sz="1800" dirty="0"/>
                        <a:t>Trips List</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t>Returns to Trips Tab.</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625443">
                <a:tc>
                  <a:txBody>
                    <a:bodyPr/>
                    <a:lstStyle/>
                    <a:p>
                      <a:pPr algn="l"/>
                      <a:r>
                        <a:rPr lang="en-US" sz="1800" dirty="0"/>
                        <a:t>Create Trip Template</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t>Saves trip details and expenses in a template for similar travel.</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416962">
                <a:tc>
                  <a:txBody>
                    <a:bodyPr/>
                    <a:lstStyle/>
                    <a:p>
                      <a:pPr algn="l"/>
                      <a:r>
                        <a:rPr lang="en-US" sz="1800" dirty="0"/>
                        <a:t>Delete</a:t>
                      </a:r>
                      <a:r>
                        <a:rPr lang="en-US" sz="1800" baseline="0" dirty="0"/>
                        <a:t> Voucher</a:t>
                      </a:r>
                      <a:endParaRPr lang="en-US" sz="18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0" dirty="0"/>
                        <a:t>Removes the voucher from the system.</a:t>
                      </a:r>
                      <a:endParaRPr lang="en-US" sz="18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375266">
                <a:tc>
                  <a:txBody>
                    <a:bodyPr/>
                    <a:lstStyle/>
                    <a:p>
                      <a:pPr lvl="0" algn="l"/>
                      <a:r>
                        <a:rPr lang="en-US" sz="1800" dirty="0"/>
                        <a:t>Printable Profile</a:t>
                      </a:r>
                      <a:endParaRPr lang="en-US" sz="18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0" dirty="0"/>
                        <a:t>Displays your profile and a printable version of your profile appears in a new browser window.</a:t>
                      </a:r>
                      <a:endParaRPr lang="en-US" sz="1800" b="0" kern="0" dirty="0">
                        <a:solidFill>
                          <a:srgbClr val="00467F"/>
                        </a:solidFill>
                        <a:latin typeface="+mn-lt"/>
                      </a:endParaRPr>
                    </a:p>
                  </a:txBody>
                  <a:tcPr anchor="ctr"/>
                </a:tc>
                <a:extLst>
                  <a:ext uri="{0D108BD9-81ED-4DB2-BD59-A6C34878D82A}">
                    <a16:rowId xmlns:a16="http://schemas.microsoft.com/office/drawing/2014/main" val="10004"/>
                  </a:ext>
                </a:extLst>
              </a:tr>
            </a:tbl>
          </a:graphicData>
        </a:graphic>
      </p:graphicFrame>
      <p:sp>
        <p:nvSpPr>
          <p:cNvPr id="2" name="Rectangle 1"/>
          <p:cNvSpPr/>
          <p:nvPr/>
        </p:nvSpPr>
        <p:spPr>
          <a:xfrm>
            <a:off x="609600" y="2373216"/>
            <a:ext cx="3795220" cy="2539157"/>
          </a:xfrm>
          <a:prstGeom prst="rect">
            <a:avLst/>
          </a:prstGeom>
        </p:spPr>
        <p:txBody>
          <a:bodyPr wrap="square">
            <a:spAutoFit/>
          </a:bodyPr>
          <a:lstStyle/>
          <a:p>
            <a:pPr>
              <a:spcBef>
                <a:spcPts val="1200"/>
              </a:spcBef>
              <a:spcAft>
                <a:spcPts val="600"/>
              </a:spcAft>
            </a:pPr>
            <a:r>
              <a:rPr lang="en-US" b="1" dirty="0"/>
              <a:t>Just below the Other Actions menu, the Extras section provides quick access to additional actions.  </a:t>
            </a:r>
          </a:p>
          <a:p>
            <a:pPr>
              <a:spcBef>
                <a:spcPts val="1200"/>
              </a:spcBef>
              <a:spcAft>
                <a:spcPts val="600"/>
              </a:spcAft>
            </a:pPr>
            <a:r>
              <a:rPr lang="en-US" b="1" dirty="0"/>
              <a:t>Common Extras links include leaving the workflow to view a document list or deleting the current document.  </a:t>
            </a:r>
          </a:p>
        </p:txBody>
      </p:sp>
    </p:spTree>
    <p:custDataLst>
      <p:tags r:id="rId1"/>
    </p:custDataLst>
    <p:extLst>
      <p:ext uri="{BB962C8B-B14F-4D97-AF65-F5344CB8AC3E}">
        <p14:creationId xmlns:p14="http://schemas.microsoft.com/office/powerpoint/2010/main" val="1283079487"/>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Send to Approver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100</a:t>
            </a:fld>
            <a:endParaRPr lang="en-GB" dirty="0"/>
          </a:p>
        </p:txBody>
      </p:sp>
      <p:pic>
        <p:nvPicPr>
          <p:cNvPr id="5" name="Picture 4"/>
          <p:cNvPicPr>
            <a:picLocks noChangeAspect="1"/>
          </p:cNvPicPr>
          <p:nvPr/>
        </p:nvPicPr>
        <p:blipFill>
          <a:blip r:embed="rId4"/>
          <a:stretch>
            <a:fillRect/>
          </a:stretch>
        </p:blipFill>
        <p:spPr>
          <a:xfrm>
            <a:off x="1828800" y="1524000"/>
            <a:ext cx="8419819" cy="459581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309462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Send to Traveler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101</a:t>
            </a:fld>
            <a:endParaRPr lang="en-GB" dirty="0"/>
          </a:p>
        </p:txBody>
      </p:sp>
      <p:pic>
        <p:nvPicPr>
          <p:cNvPr id="6" name="Content Placeholder 5"/>
          <p:cNvPicPr>
            <a:picLocks noGrp="1" noChangeAspect="1"/>
          </p:cNvPicPr>
          <p:nvPr>
            <p:ph sz="quarter" idx="13"/>
          </p:nvPr>
        </p:nvPicPr>
        <p:blipFill>
          <a:blip r:embed="rId4"/>
          <a:stretch>
            <a:fillRect/>
          </a:stretch>
        </p:blipFill>
        <p:spPr>
          <a:xfrm>
            <a:off x="3200400" y="1326995"/>
            <a:ext cx="6072441" cy="49743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602168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Voucher Pending Approval</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102</a:t>
            </a:fld>
            <a:endParaRPr lang="en-GB" dirty="0"/>
          </a:p>
        </p:txBody>
      </p:sp>
      <p:pic>
        <p:nvPicPr>
          <p:cNvPr id="6" name="Content Placeholder 5"/>
          <p:cNvPicPr>
            <a:picLocks noGrp="1" noChangeAspect="1"/>
          </p:cNvPicPr>
          <p:nvPr>
            <p:ph sz="quarter" idx="13"/>
          </p:nvPr>
        </p:nvPicPr>
        <p:blipFill>
          <a:blip r:embed="rId4"/>
          <a:stretch>
            <a:fillRect/>
          </a:stretch>
        </p:blipFill>
        <p:spPr>
          <a:xfrm>
            <a:off x="508505" y="1460500"/>
            <a:ext cx="11171815"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02779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and Submitting Vouchers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103</a:t>
            </a:fld>
            <a:endParaRPr lang="en-GB" dirty="0"/>
          </a:p>
        </p:txBody>
      </p:sp>
      <p:grpSp>
        <p:nvGrpSpPr>
          <p:cNvPr id="7" name="Group 6"/>
          <p:cNvGrpSpPr/>
          <p:nvPr/>
        </p:nvGrpSpPr>
        <p:grpSpPr>
          <a:xfrm>
            <a:off x="518620" y="1659795"/>
            <a:ext cx="11154762" cy="4574090"/>
            <a:chOff x="1008972" y="1550488"/>
            <a:chExt cx="10154004" cy="5243824"/>
          </a:xfrm>
        </p:grpSpPr>
        <p:grpSp>
          <p:nvGrpSpPr>
            <p:cNvPr id="5" name="Group 4"/>
            <p:cNvGrpSpPr/>
            <p:nvPr/>
          </p:nvGrpSpPr>
          <p:grpSpPr>
            <a:xfrm>
              <a:off x="1029025" y="1550488"/>
              <a:ext cx="4727948" cy="1184058"/>
              <a:chOff x="6172200" y="1828799"/>
              <a:chExt cx="4800599" cy="1425497"/>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13297" y="1833144"/>
                <a:ext cx="4580026" cy="1417476"/>
              </a:xfrm>
              <a:prstGeom prst="rect">
                <a:avLst/>
              </a:prstGeom>
              <a:noFill/>
            </p:spPr>
            <p:txBody>
              <a:bodyPr wrap="square" lIns="0" tIns="0" rIns="0" bIns="0" rtlCol="0" anchor="ctr">
                <a:noAutofit/>
              </a:bodyPr>
              <a:lstStyle/>
              <a:p>
                <a:r>
                  <a:rPr lang="en-US" b="1" dirty="0">
                    <a:solidFill>
                      <a:schemeClr val="bg1"/>
                    </a:solidFill>
                  </a:rPr>
                  <a:t>What type of voucher do you file if you have completed your trip and do not to expect to incur any additional expenses for a trip?</a:t>
                </a:r>
              </a:p>
            </p:txBody>
          </p:sp>
        </p:grpSp>
        <p:grpSp>
          <p:nvGrpSpPr>
            <p:cNvPr id="18" name="Group 17"/>
            <p:cNvGrpSpPr/>
            <p:nvPr/>
          </p:nvGrpSpPr>
          <p:grpSpPr>
            <a:xfrm>
              <a:off x="1029025" y="2893098"/>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3298" y="1815983"/>
                <a:ext cx="4500552" cy="1417476"/>
              </a:xfrm>
              <a:prstGeom prst="rect">
                <a:avLst/>
              </a:prstGeom>
              <a:noFill/>
            </p:spPr>
            <p:txBody>
              <a:bodyPr wrap="square" lIns="0" tIns="0" rIns="0" bIns="0" rtlCol="0" anchor="ctr">
                <a:noAutofit/>
              </a:bodyPr>
              <a:lstStyle/>
              <a:p>
                <a:r>
                  <a:rPr lang="en-US" b="1" dirty="0">
                    <a:solidFill>
                      <a:schemeClr val="bg1"/>
                    </a:solidFill>
                  </a:rPr>
                  <a:t>What link under Other Actions is used to add receipts </a:t>
                </a:r>
                <a:r>
                  <a:rPr lang="en-US" altLang="ko" b="1" dirty="0">
                    <a:solidFill>
                      <a:schemeClr val="bg1"/>
                    </a:solidFill>
                  </a:rPr>
                  <a:t>to the trip?</a:t>
                </a:r>
                <a:endParaRPr lang="kl" altLang="ko" b="1" dirty="0">
                  <a:solidFill>
                    <a:schemeClr val="bg1"/>
                  </a:solidFill>
                </a:endParaRP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13297" y="1815983"/>
                  <a:ext cx="4359693" cy="1417476"/>
                </a:xfrm>
                <a:prstGeom prst="rect">
                  <a:avLst/>
                </a:prstGeom>
                <a:noFill/>
              </p:spPr>
              <p:txBody>
                <a:bodyPr wrap="square" lIns="0" tIns="0" rIns="0" bIns="0" rtlCol="0" anchor="ctr">
                  <a:noAutofit/>
                </a:bodyPr>
                <a:lstStyle/>
                <a:p>
                  <a:r>
                    <a:rPr lang="en-US" b="1" dirty="0">
                      <a:solidFill>
                        <a:schemeClr val="bg1"/>
                      </a:solidFill>
                    </a:rPr>
                    <a:t>What Other Action link can you use to view a comparison between your total estimated expenses verses your claimed expenses?</a:t>
                  </a:r>
                  <a:endParaRPr lang="kl" altLang="ko" b="1" dirty="0">
                    <a:solidFill>
                      <a:schemeClr val="bg1"/>
                    </a:solidFill>
                  </a:endParaRP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b="1" dirty="0">
                    <a:solidFill>
                      <a:schemeClr val="bg1"/>
                    </a:solidFill>
                  </a:rPr>
                  <a:t>View Cost Variance</a:t>
                </a: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3657" y="1815983"/>
                  <a:ext cx="4580026" cy="1417476"/>
                </a:xfrm>
                <a:prstGeom prst="rect">
                  <a:avLst/>
                </a:prstGeom>
                <a:noFill/>
              </p:spPr>
              <p:txBody>
                <a:bodyPr wrap="square" lIns="0" tIns="0" rIns="0" bIns="0" rtlCol="0" anchor="ctr">
                  <a:noAutofit/>
                </a:bodyPr>
                <a:lstStyle/>
                <a:p>
                  <a:r>
                    <a:rPr lang="en-US" b="1" dirty="0">
                      <a:solidFill>
                        <a:schemeClr val="bg1"/>
                      </a:solidFill>
                    </a:rPr>
                    <a:t>After a document is sent to the approver how can a traveler determine what approvers it went to? </a:t>
                  </a:r>
                  <a:endParaRPr lang="en-US" dirty="0">
                    <a:solidFill>
                      <a:schemeClr val="bg1"/>
                    </a:solidFill>
                  </a:endParaRP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r>
                  <a:rPr lang="en-US" b="1" dirty="0">
                    <a:solidFill>
                      <a:schemeClr val="bg1"/>
                    </a:solidFill>
                  </a:rPr>
                  <a:t>Open the voucher and View Routing Path</a:t>
                </a:r>
              </a:p>
            </p:txBody>
          </p:sp>
        </p:grpSp>
      </p:grpSp>
    </p:spTree>
    <p:custDataLst>
      <p:tags r:id="rId1"/>
    </p:custDataLst>
    <p:extLst>
      <p:ext uri="{BB962C8B-B14F-4D97-AF65-F5344CB8AC3E}">
        <p14:creationId xmlns:p14="http://schemas.microsoft.com/office/powerpoint/2010/main" val="20010640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and Submitting Vouchers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104</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4"/>
              <a:chOff x="1143000" y="1539842"/>
              <a:chExt cx="10133949" cy="1194704"/>
            </a:xfrm>
          </p:grpSpPr>
          <p:grpSp>
            <p:nvGrpSpPr>
              <p:cNvPr id="5" name="Group 4"/>
              <p:cNvGrpSpPr/>
              <p:nvPr/>
            </p:nvGrpSpPr>
            <p:grpSpPr>
              <a:xfrm>
                <a:off x="1143000" y="1550488"/>
                <a:ext cx="4727948" cy="1184058"/>
                <a:chOff x="6172200" y="1828799"/>
                <a:chExt cx="4800599" cy="1425497"/>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13297" y="1833144"/>
                  <a:ext cx="4580026" cy="1417476"/>
                </a:xfrm>
                <a:prstGeom prst="rect">
                  <a:avLst/>
                </a:prstGeom>
                <a:noFill/>
              </p:spPr>
              <p:txBody>
                <a:bodyPr wrap="square" lIns="0" tIns="0" rIns="0" bIns="0" rtlCol="0" anchor="ctr">
                  <a:noAutofit/>
                </a:bodyPr>
                <a:lstStyle/>
                <a:p>
                  <a:r>
                    <a:rPr lang="en-US" b="1" dirty="0">
                      <a:solidFill>
                        <a:schemeClr val="bg1"/>
                      </a:solidFill>
                    </a:rPr>
                    <a:t>What type of voucher do you file if you have completed your trip and do not to expect to incur any additional expenses for a trip?</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Final Voucher</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13298" y="1815983"/>
                  <a:ext cx="4500552" cy="1417476"/>
                </a:xfrm>
                <a:prstGeom prst="rect">
                  <a:avLst/>
                </a:prstGeom>
                <a:noFill/>
              </p:spPr>
              <p:txBody>
                <a:bodyPr wrap="square" lIns="0" tIns="0" rIns="0" bIns="0" rtlCol="0" anchor="ctr">
                  <a:noAutofit/>
                </a:bodyPr>
                <a:lstStyle/>
                <a:p>
                  <a:r>
                    <a:rPr lang="en-US" b="1" dirty="0">
                      <a:solidFill>
                        <a:schemeClr val="bg1"/>
                      </a:solidFill>
                    </a:rPr>
                    <a:t>What link under Other Actions is used to add receipts </a:t>
                  </a:r>
                  <a:r>
                    <a:rPr lang="en-US" altLang="ko" b="1" dirty="0">
                      <a:solidFill>
                        <a:schemeClr val="bg1"/>
                      </a:solidFill>
                    </a:rPr>
                    <a:t>to the trip?</a:t>
                  </a:r>
                  <a:endParaRPr lang="kl" altLang="ko"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Attachments</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13297" y="1815983"/>
                  <a:ext cx="4359693" cy="1417476"/>
                </a:xfrm>
                <a:prstGeom prst="rect">
                  <a:avLst/>
                </a:prstGeom>
                <a:noFill/>
              </p:spPr>
              <p:txBody>
                <a:bodyPr wrap="square" lIns="0" tIns="0" rIns="0" bIns="0" rtlCol="0" anchor="ctr">
                  <a:noAutofit/>
                </a:bodyPr>
                <a:lstStyle/>
                <a:p>
                  <a:r>
                    <a:rPr lang="en-US" b="1" dirty="0">
                      <a:solidFill>
                        <a:schemeClr val="bg1"/>
                      </a:solidFill>
                    </a:rPr>
                    <a:t>What Other Action link can you use to view a comparison between your estimated expenses verses your claimed expenses?</a:t>
                  </a:r>
                  <a:endParaRPr lang="kl" altLang="ko" b="1" dirty="0">
                    <a:solidFill>
                      <a:schemeClr val="bg1"/>
                    </a:solidFill>
                  </a:endParaRP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View Cost Variance</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3657" y="1815983"/>
                  <a:ext cx="4500552" cy="1417476"/>
                </a:xfrm>
                <a:prstGeom prst="rect">
                  <a:avLst/>
                </a:prstGeom>
                <a:noFill/>
              </p:spPr>
              <p:txBody>
                <a:bodyPr wrap="square" lIns="0" tIns="0" rIns="0" bIns="0" rtlCol="0" anchor="ctr">
                  <a:noAutofit/>
                </a:bodyPr>
                <a:lstStyle/>
                <a:p>
                  <a:r>
                    <a:rPr lang="en-US" b="1" dirty="0">
                      <a:solidFill>
                        <a:schemeClr val="bg1"/>
                      </a:solidFill>
                    </a:rPr>
                    <a:t>After a document is sent to the approver how can a traveler determine what approvers it went to? </a:t>
                  </a:r>
                  <a:endParaRPr lang="en-US"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Open the voucher and View Routing Path</a:t>
                  </a:r>
                </a:p>
              </p:txBody>
            </p:sp>
          </p:grpSp>
        </p:grpSp>
      </p:grpSp>
    </p:spTree>
    <p:custDataLst>
      <p:tags r:id="rId1"/>
    </p:custDataLst>
    <p:extLst>
      <p:ext uri="{BB962C8B-B14F-4D97-AF65-F5344CB8AC3E}">
        <p14:creationId xmlns:p14="http://schemas.microsoft.com/office/powerpoint/2010/main" val="23997857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Local Travel </a:t>
            </a:r>
            <a:br>
              <a:rPr lang="en-US" sz="8000" dirty="0"/>
            </a:br>
            <a:r>
              <a:rPr lang="en-US" sz="8000" dirty="0"/>
              <a:t>Claims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105</a:t>
            </a:fld>
            <a:endParaRPr lang="en-GB" dirty="0">
              <a:solidFill>
                <a:schemeClr val="bg1"/>
              </a:solidFill>
            </a:endParaRPr>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Local Travel Claim</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106</a:t>
            </a:fld>
            <a:endParaRPr lang="en-GB" dirty="0"/>
          </a:p>
        </p:txBody>
      </p:sp>
      <p:sp>
        <p:nvSpPr>
          <p:cNvPr id="3" name="Content Placeholder 2"/>
          <p:cNvSpPr>
            <a:spLocks noGrp="1"/>
          </p:cNvSpPr>
          <p:nvPr>
            <p:ph sz="quarter" idx="13"/>
          </p:nvPr>
        </p:nvSpPr>
        <p:spPr>
          <a:xfrm>
            <a:off x="499994" y="1460811"/>
            <a:ext cx="11188769" cy="596590"/>
          </a:xfrm>
        </p:spPr>
        <p:txBody>
          <a:bodyPr/>
          <a:lstStyle/>
          <a:p>
            <a:pPr marL="0" indent="0">
              <a:buNone/>
            </a:pPr>
            <a:r>
              <a:rPr lang="en-US" b="1" dirty="0"/>
              <a:t>A Local Travel Claim (Local Travel Voucher) is a request for reimbursement for expenses incurred typically within a 50 mile radius of your home site or permanent duty station.  </a:t>
            </a:r>
          </a:p>
          <a:p>
            <a:pPr marL="0" indent="0">
              <a:buNone/>
            </a:pPr>
            <a:endParaRPr lang="en-US" b="1" dirty="0"/>
          </a:p>
          <a:p>
            <a:pPr marL="0" indent="0">
              <a:buNone/>
            </a:pPr>
            <a:r>
              <a:rPr lang="en-US" b="1" dirty="0"/>
              <a:t> </a:t>
            </a:r>
          </a:p>
          <a:p>
            <a:pPr marL="0" indent="0">
              <a:buNone/>
            </a:pPr>
            <a:r>
              <a:rPr lang="en-US" dirty="0">
                <a:solidFill>
                  <a:schemeClr val="accent4"/>
                </a:solidFill>
              </a:rPr>
              <a:t>	</a:t>
            </a:r>
          </a:p>
          <a:p>
            <a:pPr marL="0" indent="0">
              <a:buNone/>
            </a:pPr>
            <a:r>
              <a:rPr lang="en-US" dirty="0"/>
              <a:t>	</a:t>
            </a:r>
          </a:p>
          <a:p>
            <a:pPr marL="0" indent="0">
              <a:buNone/>
            </a:pPr>
            <a:endParaRPr lang="en-US" dirty="0"/>
          </a:p>
        </p:txBody>
      </p:sp>
      <p:pic>
        <p:nvPicPr>
          <p:cNvPr id="10"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32" y="2514600"/>
            <a:ext cx="11188700" cy="27719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728171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sz="3700" dirty="0"/>
            </a:br>
            <a:r>
              <a:rPr lang="en-US" sz="2400" dirty="0">
                <a:solidFill>
                  <a:srgbClr val="7F7F7F"/>
                </a:solidFill>
              </a:rPr>
              <a:t>Step 1: Basic Information</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107</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796802"/>
            <a:ext cx="11188700" cy="39152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73981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dirty="0"/>
            </a:br>
            <a:r>
              <a:rPr lang="en-US" sz="2400" dirty="0">
                <a:solidFill>
                  <a:srgbClr val="7F7F7F"/>
                </a:solidFill>
              </a:rPr>
              <a:t>Step 2: Expenses</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108</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27613" y="1463675"/>
            <a:ext cx="793995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9089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 Message &amp; Privacy Act Notice</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10</a:t>
            </a:fld>
            <a:endParaRPr lang="en-US" noProof="0" dirty="0"/>
          </a:p>
        </p:txBody>
      </p:sp>
      <p:pic>
        <p:nvPicPr>
          <p:cNvPr id="7" name="Content Placeholder 6" descr="Warning Message and Privacy Act Notice window" title="Warning Message and Privacy Act Notice window"/>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20480" y="1460500"/>
            <a:ext cx="4747865"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473122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Local Travel Claim</a:t>
            </a:r>
            <a:br>
              <a:rPr lang="en-US" dirty="0"/>
            </a:br>
            <a:r>
              <a:rPr lang="en-US" sz="2400" dirty="0">
                <a:solidFill>
                  <a:srgbClr val="7F7F7F"/>
                </a:solidFill>
              </a:rPr>
              <a:t>Step 3: Accounting</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109</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652587"/>
            <a:ext cx="8895238" cy="43672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892162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a Local Travel Claim</a:t>
            </a:r>
            <a:br>
              <a:rPr lang="en-US" dirty="0"/>
            </a:br>
            <a:r>
              <a:rPr lang="en-US" sz="2400" dirty="0">
                <a:solidFill>
                  <a:srgbClr val="7F7F7F"/>
                </a:solidFill>
              </a:rPr>
              <a:t>Step 4: Summary </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110</a:t>
            </a:fld>
            <a:endParaRPr lang="en-GB" dirty="0"/>
          </a:p>
        </p:txBody>
      </p:sp>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608920"/>
            <a:ext cx="11188700" cy="429103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114014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Create a Local Travel Claim</a:t>
            </a:r>
            <a:br>
              <a:rPr lang="en-US" dirty="0"/>
            </a:br>
            <a:r>
              <a:rPr lang="en-US" sz="2400" dirty="0">
                <a:solidFill>
                  <a:srgbClr val="7F7F7F"/>
                </a:solidFill>
              </a:rPr>
              <a:t>Send to Approver</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111</a:t>
            </a:fld>
            <a:endParaRPr lang="en-GB"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90503" y="1463675"/>
            <a:ext cx="1061417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373424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and Submitting Local Travel Claims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112</a:t>
            </a:fld>
            <a:endParaRPr lang="en-GB" dirty="0"/>
          </a:p>
        </p:txBody>
      </p:sp>
      <p:grpSp>
        <p:nvGrpSpPr>
          <p:cNvPr id="7" name="Group 6"/>
          <p:cNvGrpSpPr/>
          <p:nvPr/>
        </p:nvGrpSpPr>
        <p:grpSpPr>
          <a:xfrm>
            <a:off x="518620" y="1650509"/>
            <a:ext cx="11154761" cy="4583376"/>
            <a:chOff x="1008972" y="1539842"/>
            <a:chExt cx="10154003" cy="5254470"/>
          </a:xfrm>
        </p:grpSpPr>
        <p:grpSp>
          <p:nvGrpSpPr>
            <p:cNvPr id="5" name="Group 4"/>
            <p:cNvGrpSpPr/>
            <p:nvPr/>
          </p:nvGrpSpPr>
          <p:grpSpPr>
            <a:xfrm>
              <a:off x="1029025"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646080"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is</a:t>
                </a:r>
                <a:r>
                  <a:rPr lang="de" altLang="zh-Hans" b="1" dirty="0">
                    <a:solidFill>
                      <a:schemeClr val="bg1"/>
                    </a:solidFill>
                  </a:rPr>
                  <a:t> </a:t>
                </a:r>
                <a:r>
                  <a:rPr lang="en-US" altLang="zh-Hans" b="1" dirty="0">
                    <a:solidFill>
                      <a:schemeClr val="bg1"/>
                    </a:solidFill>
                  </a:rPr>
                  <a:t>the</a:t>
                </a:r>
                <a:r>
                  <a:rPr lang="fi" altLang="zh-Hans" b="1" dirty="0">
                    <a:solidFill>
                      <a:schemeClr val="bg1"/>
                    </a:solidFill>
                  </a:rPr>
                  <a:t> </a:t>
                </a:r>
                <a:r>
                  <a:rPr lang="en-US" altLang="zh-Hans" b="1" dirty="0">
                    <a:solidFill>
                      <a:schemeClr val="bg1"/>
                    </a:solidFill>
                  </a:rPr>
                  <a:t>maxim</a:t>
                </a:r>
                <a:r>
                  <a:rPr lang="en-US" altLang="ja" b="1" dirty="0">
                    <a:solidFill>
                      <a:schemeClr val="bg1"/>
                    </a:solidFill>
                  </a:rPr>
                  <a:t>u</a:t>
                </a:r>
                <a:r>
                  <a:rPr lang="en-US" altLang="ko" b="1" dirty="0">
                    <a:solidFill>
                      <a:schemeClr val="bg1"/>
                    </a:solidFill>
                  </a:rPr>
                  <a:t>m</a:t>
                </a:r>
                <a:r>
                  <a:rPr lang="nl" altLang="ko" b="1" dirty="0">
                    <a:solidFill>
                      <a:schemeClr val="bg1"/>
                    </a:solidFill>
                  </a:rPr>
                  <a:t> </a:t>
                </a:r>
                <a:r>
                  <a:rPr lang="en-US" altLang="ko" b="1" dirty="0">
                    <a:solidFill>
                      <a:schemeClr val="bg1"/>
                    </a:solidFill>
                  </a:rPr>
                  <a:t>number</a:t>
                </a:r>
                <a:r>
                  <a:rPr lang="hr" altLang="ko" b="1" dirty="0">
                    <a:solidFill>
                      <a:schemeClr val="bg1"/>
                    </a:solidFill>
                  </a:rPr>
                  <a:t> </a:t>
                </a:r>
                <a:r>
                  <a:rPr lang="en-US" altLang="ko" b="1" dirty="0">
                    <a:solidFill>
                      <a:schemeClr val="bg1"/>
                    </a:solidFill>
                  </a:rPr>
                  <a:t>of</a:t>
                </a:r>
                <a:r>
                  <a:rPr lang="sv" altLang="ko" b="1" dirty="0">
                    <a:solidFill>
                      <a:schemeClr val="bg1"/>
                    </a:solidFill>
                  </a:rPr>
                  <a:t> </a:t>
                </a:r>
                <a:r>
                  <a:rPr lang="en-US" altLang="ko" b="1" dirty="0">
                    <a:solidFill>
                      <a:schemeClr val="bg1"/>
                    </a:solidFill>
                  </a:rPr>
                  <a:t>days</a:t>
                </a:r>
                <a:r>
                  <a:rPr lang="uk" altLang="ko" b="1" dirty="0">
                    <a:solidFill>
                      <a:schemeClr val="bg1"/>
                    </a:solidFill>
                  </a:rPr>
                  <a:t> </a:t>
                </a:r>
                <a:r>
                  <a:rPr lang="en-US" altLang="ko" b="1" dirty="0">
                    <a:solidFill>
                      <a:schemeClr val="bg1"/>
                    </a:solidFill>
                  </a:rPr>
                  <a:t>a</a:t>
                </a:r>
                <a:r>
                  <a:rPr lang="sl" altLang="ko" b="1" dirty="0">
                    <a:solidFill>
                      <a:schemeClr val="bg1"/>
                    </a:solidFill>
                  </a:rPr>
                  <a:t> </a:t>
                </a:r>
                <a:r>
                  <a:rPr lang="en-US" altLang="ko" b="1" dirty="0">
                    <a:solidFill>
                      <a:schemeClr val="bg1"/>
                    </a:solidFill>
                  </a:rPr>
                  <a:t>local</a:t>
                </a:r>
                <a:r>
                  <a:rPr lang="vi" altLang="ko" b="1" dirty="0">
                    <a:solidFill>
                      <a:schemeClr val="bg1"/>
                    </a:solidFill>
                  </a:rPr>
                  <a:t> </a:t>
                </a:r>
                <a:r>
                  <a:rPr lang="en-US" altLang="ko" b="1" dirty="0">
                    <a:solidFill>
                      <a:schemeClr val="bg1"/>
                    </a:solidFill>
                  </a:rPr>
                  <a:t>travel</a:t>
                </a:r>
                <a:r>
                  <a:rPr lang="ts" altLang="ko" b="1" dirty="0">
                    <a:solidFill>
                      <a:schemeClr val="bg1"/>
                    </a:solidFill>
                  </a:rPr>
                  <a:t> </a:t>
                </a:r>
                <a:r>
                  <a:rPr lang="en-US" altLang="ko" b="1" dirty="0">
                    <a:solidFill>
                      <a:schemeClr val="bg1"/>
                    </a:solidFill>
                  </a:rPr>
                  <a:t>claim</a:t>
                </a:r>
                <a:r>
                  <a:rPr lang="ka" altLang="ko" b="1" dirty="0">
                    <a:solidFill>
                      <a:schemeClr val="bg1"/>
                    </a:solidFill>
                  </a:rPr>
                  <a:t> </a:t>
                </a:r>
                <a:r>
                  <a:rPr lang="en-US" altLang="ko" b="1" dirty="0">
                    <a:solidFill>
                      <a:schemeClr val="bg1"/>
                    </a:solidFill>
                  </a:rPr>
                  <a:t>can</a:t>
                </a:r>
                <a:r>
                  <a:rPr lang="se" altLang="ko" b="1" dirty="0">
                    <a:solidFill>
                      <a:schemeClr val="bg1"/>
                    </a:solidFill>
                  </a:rPr>
                  <a:t> </a:t>
                </a:r>
                <a:r>
                  <a:rPr lang="en-US" altLang="ko" b="1" dirty="0">
                    <a:solidFill>
                      <a:schemeClr val="bg1"/>
                    </a:solidFill>
                  </a:rPr>
                  <a:t>cover in E2</a:t>
                </a:r>
                <a:r>
                  <a:rPr lang="sw" altLang="ko" b="1" dirty="0">
                    <a:solidFill>
                      <a:schemeClr val="bg1"/>
                    </a:solidFill>
                  </a:rPr>
                  <a:t>?</a:t>
                </a:r>
                <a:endParaRPr lang="tk" altLang="ko" b="1" dirty="0">
                  <a:solidFill>
                    <a:schemeClr val="bg1"/>
                  </a:solidFill>
                </a:endParaRPr>
              </a:p>
            </p:txBody>
          </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8" y="1815983"/>
                  <a:ext cx="4666441"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step</a:t>
                  </a:r>
                  <a:r>
                    <a:rPr lang="en" altLang="zh-Hans" b="1" dirty="0">
                      <a:solidFill>
                        <a:schemeClr val="bg1"/>
                      </a:solidFill>
                    </a:rPr>
                    <a:t> </a:t>
                  </a:r>
                  <a:r>
                    <a:rPr lang="en-US" altLang="zh-Hans" b="1" dirty="0">
                      <a:solidFill>
                        <a:schemeClr val="bg1"/>
                      </a:solidFill>
                    </a:rPr>
                    <a:t>in</a:t>
                  </a:r>
                  <a:r>
                    <a:rPr lang="fr" altLang="zh-Hans" b="1" dirty="0">
                      <a:solidFill>
                        <a:schemeClr val="bg1"/>
                      </a:solidFill>
                    </a:rPr>
                    <a:t> </a:t>
                  </a:r>
                  <a:r>
                    <a:rPr lang="en-US" altLang="zh-Hans" b="1" dirty="0">
                      <a:solidFill>
                        <a:schemeClr val="bg1"/>
                      </a:solidFill>
                    </a:rPr>
                    <a:t>the</a:t>
                  </a:r>
                  <a:r>
                    <a:rPr lang="it" altLang="zh-Hans" b="1" dirty="0">
                      <a:solidFill>
                        <a:schemeClr val="bg1"/>
                      </a:solidFill>
                    </a:rPr>
                    <a:t> </a:t>
                  </a:r>
                  <a:r>
                    <a:rPr lang="en-US" altLang="ja" b="1" dirty="0">
                      <a:solidFill>
                        <a:schemeClr val="bg1"/>
                      </a:solidFill>
                    </a:rPr>
                    <a:t>l</a:t>
                  </a:r>
                  <a:r>
                    <a:rPr lang="en-US" altLang="ko" b="1" dirty="0">
                      <a:solidFill>
                        <a:schemeClr val="bg1"/>
                      </a:solidFill>
                    </a:rPr>
                    <a:t>ocal</a:t>
                  </a:r>
                  <a:r>
                    <a:rPr lang="pt" altLang="ko" b="1" dirty="0">
                      <a:solidFill>
                        <a:schemeClr val="bg1"/>
                      </a:solidFill>
                    </a:rPr>
                    <a:t> </a:t>
                  </a:r>
                  <a:r>
                    <a:rPr lang="en-US" altLang="ko" b="1" dirty="0">
                      <a:solidFill>
                        <a:schemeClr val="bg1"/>
                      </a:solidFill>
                    </a:rPr>
                    <a:t>travel</a:t>
                  </a:r>
                  <a:r>
                    <a:rPr lang="sv" altLang="ko" b="1" dirty="0">
                      <a:solidFill>
                        <a:schemeClr val="bg1"/>
                      </a:solidFill>
                    </a:rPr>
                    <a:t> </a:t>
                  </a:r>
                  <a:r>
                    <a:rPr lang="en-US" altLang="ko" b="1" dirty="0">
                      <a:solidFill>
                        <a:schemeClr val="bg1"/>
                      </a:solidFill>
                    </a:rPr>
                    <a:t>claim</a:t>
                  </a:r>
                  <a:r>
                    <a:rPr lang="be" altLang="ko" b="1" dirty="0">
                      <a:solidFill>
                        <a:schemeClr val="bg1"/>
                      </a:solidFill>
                    </a:rPr>
                    <a:t> </a:t>
                  </a:r>
                  <a:r>
                    <a:rPr lang="en-US" altLang="ko" b="1" dirty="0">
                      <a:solidFill>
                        <a:schemeClr val="bg1"/>
                      </a:solidFill>
                    </a:rPr>
                    <a:t>workflow</a:t>
                  </a:r>
                  <a:r>
                    <a:rPr lang="az" altLang="ko" b="1" dirty="0">
                      <a:solidFill>
                        <a:schemeClr val="bg1"/>
                      </a:solidFill>
                    </a:rPr>
                    <a:t> </a:t>
                  </a:r>
                  <a:r>
                    <a:rPr lang="en-US" altLang="ko" b="1" dirty="0">
                      <a:solidFill>
                        <a:schemeClr val="bg1"/>
                      </a:solidFill>
                    </a:rPr>
                    <a:t>allows</a:t>
                  </a:r>
                  <a:r>
                    <a:rPr lang="ve" altLang="ko" b="1" dirty="0">
                      <a:solidFill>
                        <a:schemeClr val="bg1"/>
                      </a:solidFill>
                    </a:rPr>
                    <a:t> </a:t>
                  </a:r>
                  <a:r>
                    <a:rPr lang="en-US" altLang="ko" b="1" dirty="0">
                      <a:solidFill>
                        <a:schemeClr val="bg1"/>
                      </a:solidFill>
                    </a:rPr>
                    <a:t>you</a:t>
                  </a:r>
                  <a:r>
                    <a:rPr lang="ka" altLang="ko" b="1" dirty="0">
                      <a:solidFill>
                        <a:schemeClr val="bg1"/>
                      </a:solidFill>
                    </a:rPr>
                    <a:t> </a:t>
                  </a:r>
                  <a:r>
                    <a:rPr lang="en-US" altLang="ko" b="1" dirty="0">
                      <a:solidFill>
                        <a:schemeClr val="bg1"/>
                      </a:solidFill>
                    </a:rPr>
                    <a:t>to</a:t>
                  </a:r>
                  <a:r>
                    <a:rPr lang="mt" altLang="ko" b="1" dirty="0">
                      <a:solidFill>
                        <a:schemeClr val="bg1"/>
                      </a:solidFill>
                    </a:rPr>
                    <a:t> </a:t>
                  </a:r>
                  <a:r>
                    <a:rPr lang="en-US" altLang="ko" b="1" dirty="0">
                      <a:solidFill>
                        <a:schemeClr val="bg1"/>
                      </a:solidFill>
                    </a:rPr>
                    <a:t>enter</a:t>
                  </a:r>
                  <a:r>
                    <a:rPr lang="ky" altLang="ko" b="1" dirty="0">
                      <a:solidFill>
                        <a:schemeClr val="bg1"/>
                      </a:solidFill>
                    </a:rPr>
                    <a:t> </a:t>
                  </a:r>
                  <a:r>
                    <a:rPr lang="en-US" altLang="ko" b="1" dirty="0">
                      <a:solidFill>
                        <a:schemeClr val="bg1"/>
                      </a:solidFill>
                    </a:rPr>
                    <a:t>the begin and end</a:t>
                  </a:r>
                  <a:r>
                    <a:rPr lang="cy" altLang="ko" b="1" dirty="0">
                      <a:solidFill>
                        <a:schemeClr val="bg1"/>
                      </a:solidFill>
                    </a:rPr>
                    <a:t> </a:t>
                  </a:r>
                  <a:r>
                    <a:rPr lang="en-US" altLang="ko" b="1" dirty="0">
                      <a:solidFill>
                        <a:schemeClr val="bg1"/>
                      </a:solidFill>
                    </a:rPr>
                    <a:t>dates</a:t>
                  </a:r>
                  <a:r>
                    <a:rPr lang="mni" altLang="ko" b="1" dirty="0">
                      <a:solidFill>
                        <a:schemeClr val="bg1"/>
                      </a:solidFill>
                    </a:rPr>
                    <a:t>?</a:t>
                  </a:r>
                  <a:endParaRPr lang="sd" altLang="ko" b="1" dirty="0">
                    <a:solidFill>
                      <a:schemeClr val="bg1"/>
                    </a:solidFill>
                  </a:endParaRPr>
                </a:p>
              </p:txBody>
            </p:sp>
          </p:grpSp>
          <p:sp>
            <p:nvSpPr>
              <p:cNvPr id="21" name="TextBox 20"/>
              <p:cNvSpPr txBox="1"/>
              <p:nvPr/>
            </p:nvSpPr>
            <p:spPr>
              <a:xfrm>
                <a:off x="6532651" y="1539842"/>
                <a:ext cx="4744299" cy="1177396"/>
              </a:xfrm>
              <a:prstGeom prst="rect">
                <a:avLst/>
              </a:prstGeom>
              <a:noFill/>
            </p:spPr>
            <p:txBody>
              <a:bodyPr wrap="square" lIns="0" tIns="0" rIns="0" bIns="0" rtlCol="0" anchor="ctr">
                <a:noAutofit/>
              </a:bodyPr>
              <a:lstStyle/>
              <a:p>
                <a:r>
                  <a:rPr lang="en-US" b="1" dirty="0">
                    <a:solidFill>
                      <a:schemeClr val="bg1"/>
                    </a:solidFill>
                  </a:rPr>
                  <a:t>Step 1: Basic Information</a:t>
                </a:r>
              </a:p>
            </p:txBody>
          </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8" y="1815983"/>
                  <a:ext cx="4646079" cy="1417476"/>
                </a:xfrm>
                <a:prstGeom prst="rect">
                  <a:avLst/>
                </a:prstGeom>
                <a:noFill/>
              </p:spPr>
              <p:txBody>
                <a:bodyPr wrap="square" lIns="0" tIns="0" rIns="0" bIns="0" rtlCol="0" anchor="ctr">
                  <a:noAutofit/>
                </a:bodyPr>
                <a:lstStyle/>
                <a:p>
                  <a:r>
                    <a:rPr lang="en-US" b="1" dirty="0">
                      <a:solidFill>
                        <a:schemeClr val="bg1"/>
                      </a:solidFill>
                    </a:rPr>
                    <a:t>Local travel is typically considered travel within ____ miles of  your permanent duty station.  </a:t>
                  </a:r>
                </a:p>
              </p:txBody>
            </p:sp>
          </p:grpSp>
          <p:sp>
            <p:nvSpPr>
              <p:cNvPr id="28" name="TextBox 27"/>
              <p:cNvSpPr txBox="1"/>
              <p:nvPr/>
            </p:nvSpPr>
            <p:spPr>
              <a:xfrm>
                <a:off x="6532651" y="1539842"/>
                <a:ext cx="4744299" cy="1177396"/>
              </a:xfrm>
              <a:prstGeom prst="rect">
                <a:avLst/>
              </a:prstGeom>
              <a:noFill/>
            </p:spPr>
            <p:txBody>
              <a:bodyPr wrap="square" lIns="0" tIns="0" rIns="0" bIns="0" rtlCol="0" anchor="ctr">
                <a:noAutofit/>
              </a:bodyPr>
              <a:lstStyle/>
              <a:p>
                <a:r>
                  <a:rPr lang="en-US" b="1" dirty="0">
                    <a:solidFill>
                      <a:schemeClr val="bg1"/>
                    </a:solidFill>
                  </a:rPr>
                  <a:t>50 miles</a:t>
                </a:r>
              </a:p>
            </p:txBody>
          </p:sp>
        </p:grpSp>
        <p:grpSp>
          <p:nvGrpSpPr>
            <p:cNvPr id="31" name="Group 30"/>
            <p:cNvGrpSpPr/>
            <p:nvPr/>
          </p:nvGrpSpPr>
          <p:grpSpPr>
            <a:xfrm>
              <a:off x="1008972" y="5599609"/>
              <a:ext cx="10043229" cy="1194703"/>
              <a:chOff x="1143000" y="1539842"/>
              <a:chExt cx="1004322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18" y="1815983"/>
                  <a:ext cx="4646081" cy="1417476"/>
                </a:xfrm>
                <a:prstGeom prst="rect">
                  <a:avLst/>
                </a:prstGeom>
                <a:noFill/>
              </p:spPr>
              <p:txBody>
                <a:bodyPr wrap="square" lIns="0" tIns="0" rIns="0" bIns="0" rtlCol="0" anchor="ctr">
                  <a:noAutofit/>
                </a:bodyPr>
                <a:lstStyle/>
                <a:p>
                  <a:r>
                    <a:rPr lang="en-US" b="1" dirty="0">
                      <a:solidFill>
                        <a:schemeClr val="bg1"/>
                      </a:solidFill>
                    </a:rPr>
                    <a:t>What features allows you to easily create a new local travel claim from an existing local travel claim?</a:t>
                  </a:r>
                </a:p>
              </p:txBody>
            </p:sp>
          </p:grpSp>
          <p:sp>
            <p:nvSpPr>
              <p:cNvPr id="35" name="TextBox 34"/>
              <p:cNvSpPr txBox="1"/>
              <p:nvPr/>
            </p:nvSpPr>
            <p:spPr>
              <a:xfrm>
                <a:off x="6552702" y="1553818"/>
                <a:ext cx="4633527" cy="1177395"/>
              </a:xfrm>
              <a:prstGeom prst="rect">
                <a:avLst/>
              </a:prstGeom>
              <a:noFill/>
            </p:spPr>
            <p:txBody>
              <a:bodyPr wrap="square" lIns="0" tIns="0" rIns="0" bIns="0" rtlCol="0" anchor="ctr">
                <a:noAutofit/>
              </a:bodyPr>
              <a:lstStyle/>
              <a:p>
                <a:r>
                  <a:rPr lang="en-US" sz="1600" b="1" dirty="0">
                    <a:solidFill>
                      <a:schemeClr val="bg1"/>
                    </a:solidFill>
                  </a:rPr>
                  <a:t>The Copy feature allows you to copy an existing local travel claim to create a new claim with the same expenses.  You can modify the new claim as necessary.</a:t>
                </a:r>
              </a:p>
            </p:txBody>
          </p:sp>
        </p:grpSp>
      </p:grpSp>
    </p:spTree>
    <p:custDataLst>
      <p:tags r:id="rId1"/>
    </p:custDataLst>
    <p:extLst>
      <p:ext uri="{BB962C8B-B14F-4D97-AF65-F5344CB8AC3E}">
        <p14:creationId xmlns:p14="http://schemas.microsoft.com/office/powerpoint/2010/main" val="42439680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and Submitting Local Travel Claims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113</a:t>
            </a:fld>
            <a:endParaRPr lang="en-GB" dirty="0"/>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646080"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is</a:t>
                  </a:r>
                  <a:r>
                    <a:rPr lang="de" altLang="zh-Hans" b="1" dirty="0">
                      <a:solidFill>
                        <a:schemeClr val="bg1"/>
                      </a:solidFill>
                    </a:rPr>
                    <a:t> </a:t>
                  </a:r>
                  <a:r>
                    <a:rPr lang="en-US" altLang="zh-Hans" b="1" dirty="0">
                      <a:solidFill>
                        <a:schemeClr val="bg1"/>
                      </a:solidFill>
                    </a:rPr>
                    <a:t>the</a:t>
                  </a:r>
                  <a:r>
                    <a:rPr lang="fi" altLang="zh-Hans" b="1" dirty="0">
                      <a:solidFill>
                        <a:schemeClr val="bg1"/>
                      </a:solidFill>
                    </a:rPr>
                    <a:t> </a:t>
                  </a:r>
                  <a:r>
                    <a:rPr lang="en-US" altLang="zh-Hans" b="1" dirty="0">
                      <a:solidFill>
                        <a:schemeClr val="bg1"/>
                      </a:solidFill>
                    </a:rPr>
                    <a:t>maxim</a:t>
                  </a:r>
                  <a:r>
                    <a:rPr lang="en-US" altLang="ja" b="1" dirty="0">
                      <a:solidFill>
                        <a:schemeClr val="bg1"/>
                      </a:solidFill>
                    </a:rPr>
                    <a:t>u</a:t>
                  </a:r>
                  <a:r>
                    <a:rPr lang="en-US" altLang="ko" b="1" dirty="0">
                      <a:solidFill>
                        <a:schemeClr val="bg1"/>
                      </a:solidFill>
                    </a:rPr>
                    <a:t>m</a:t>
                  </a:r>
                  <a:r>
                    <a:rPr lang="nl" altLang="ko" b="1" dirty="0">
                      <a:solidFill>
                        <a:schemeClr val="bg1"/>
                      </a:solidFill>
                    </a:rPr>
                    <a:t> </a:t>
                  </a:r>
                  <a:r>
                    <a:rPr lang="en-US" altLang="ko" b="1" dirty="0">
                      <a:solidFill>
                        <a:schemeClr val="bg1"/>
                      </a:solidFill>
                    </a:rPr>
                    <a:t>number</a:t>
                  </a:r>
                  <a:r>
                    <a:rPr lang="hr" altLang="ko" b="1" dirty="0">
                      <a:solidFill>
                        <a:schemeClr val="bg1"/>
                      </a:solidFill>
                    </a:rPr>
                    <a:t> </a:t>
                  </a:r>
                  <a:r>
                    <a:rPr lang="en-US" altLang="ko" b="1" dirty="0">
                      <a:solidFill>
                        <a:schemeClr val="bg1"/>
                      </a:solidFill>
                    </a:rPr>
                    <a:t>of</a:t>
                  </a:r>
                  <a:r>
                    <a:rPr lang="sv" altLang="ko" b="1" dirty="0">
                      <a:solidFill>
                        <a:schemeClr val="bg1"/>
                      </a:solidFill>
                    </a:rPr>
                    <a:t> </a:t>
                  </a:r>
                  <a:r>
                    <a:rPr lang="en-US" altLang="ko" b="1" dirty="0">
                      <a:solidFill>
                        <a:schemeClr val="bg1"/>
                      </a:solidFill>
                    </a:rPr>
                    <a:t>days</a:t>
                  </a:r>
                  <a:r>
                    <a:rPr lang="uk" altLang="ko" b="1" dirty="0">
                      <a:solidFill>
                        <a:schemeClr val="bg1"/>
                      </a:solidFill>
                    </a:rPr>
                    <a:t> </a:t>
                  </a:r>
                  <a:r>
                    <a:rPr lang="en-US" altLang="ko" b="1" dirty="0">
                      <a:solidFill>
                        <a:schemeClr val="bg1"/>
                      </a:solidFill>
                    </a:rPr>
                    <a:t>a</a:t>
                  </a:r>
                  <a:r>
                    <a:rPr lang="sl" altLang="ko" b="1" dirty="0">
                      <a:solidFill>
                        <a:schemeClr val="bg1"/>
                      </a:solidFill>
                    </a:rPr>
                    <a:t> </a:t>
                  </a:r>
                  <a:r>
                    <a:rPr lang="en-US" altLang="ko" b="1" dirty="0">
                      <a:solidFill>
                        <a:schemeClr val="bg1"/>
                      </a:solidFill>
                    </a:rPr>
                    <a:t>local</a:t>
                  </a:r>
                  <a:r>
                    <a:rPr lang="vi" altLang="ko" b="1" dirty="0">
                      <a:solidFill>
                        <a:schemeClr val="bg1"/>
                      </a:solidFill>
                    </a:rPr>
                    <a:t> </a:t>
                  </a:r>
                  <a:r>
                    <a:rPr lang="en-US" altLang="ko" b="1" dirty="0">
                      <a:solidFill>
                        <a:schemeClr val="bg1"/>
                      </a:solidFill>
                    </a:rPr>
                    <a:t>travel</a:t>
                  </a:r>
                  <a:r>
                    <a:rPr lang="ts" altLang="ko" b="1" dirty="0">
                      <a:solidFill>
                        <a:schemeClr val="bg1"/>
                      </a:solidFill>
                    </a:rPr>
                    <a:t> </a:t>
                  </a:r>
                  <a:r>
                    <a:rPr lang="en-US" altLang="ko" b="1" dirty="0">
                      <a:solidFill>
                        <a:schemeClr val="bg1"/>
                      </a:solidFill>
                    </a:rPr>
                    <a:t>claim</a:t>
                  </a:r>
                  <a:r>
                    <a:rPr lang="ka" altLang="ko" b="1" dirty="0">
                      <a:solidFill>
                        <a:schemeClr val="bg1"/>
                      </a:solidFill>
                    </a:rPr>
                    <a:t> </a:t>
                  </a:r>
                  <a:r>
                    <a:rPr lang="en-US" altLang="ko" b="1" dirty="0">
                      <a:solidFill>
                        <a:schemeClr val="bg1"/>
                      </a:solidFill>
                    </a:rPr>
                    <a:t>can</a:t>
                  </a:r>
                  <a:r>
                    <a:rPr lang="se" altLang="ko" b="1" dirty="0">
                      <a:solidFill>
                        <a:schemeClr val="bg1"/>
                      </a:solidFill>
                    </a:rPr>
                    <a:t> </a:t>
                  </a:r>
                  <a:r>
                    <a:rPr lang="en-US" altLang="ko" b="1" dirty="0">
                      <a:solidFill>
                        <a:schemeClr val="bg1"/>
                      </a:solidFill>
                    </a:rPr>
                    <a:t>cover in E2</a:t>
                  </a:r>
                  <a:r>
                    <a:rPr lang="sw" altLang="ko" b="1" dirty="0">
                      <a:solidFill>
                        <a:schemeClr val="bg1"/>
                      </a:solidFill>
                    </a:rPr>
                    <a:t>?</a:t>
                  </a:r>
                  <a:endParaRPr lang="tk" altLang="ko"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Local Travel Claims (or Local Travel Vouchers or LTVs or LTCs) can include up to 60 consecutive days worth of expenses.</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8" y="1815983"/>
                  <a:ext cx="4666441" cy="1417476"/>
                </a:xfrm>
                <a:prstGeom prst="rect">
                  <a:avLst/>
                </a:prstGeom>
                <a:noFill/>
              </p:spPr>
              <p:txBody>
                <a:bodyPr wrap="square" lIns="0" tIns="0" rIns="0" bIns="0" rtlCol="0" anchor="ctr">
                  <a:noAutofit/>
                </a:bodyPr>
                <a:lstStyle/>
                <a:p>
                  <a:r>
                    <a:rPr lang="en-US" b="1" dirty="0">
                      <a:solidFill>
                        <a:schemeClr val="bg1"/>
                      </a:solidFill>
                    </a:rPr>
                    <a:t>What</a:t>
                  </a:r>
                  <a:r>
                    <a:rPr lang="zh-Hans" altLang="en-US" b="1" dirty="0">
                      <a:solidFill>
                        <a:schemeClr val="bg1"/>
                      </a:solidFill>
                    </a:rPr>
                    <a:t> </a:t>
                  </a:r>
                  <a:r>
                    <a:rPr lang="en-US" altLang="zh-Hans" b="1" dirty="0">
                      <a:solidFill>
                        <a:schemeClr val="bg1"/>
                      </a:solidFill>
                    </a:rPr>
                    <a:t>step</a:t>
                  </a:r>
                  <a:r>
                    <a:rPr lang="en" altLang="zh-Hans" b="1" dirty="0">
                      <a:solidFill>
                        <a:schemeClr val="bg1"/>
                      </a:solidFill>
                    </a:rPr>
                    <a:t> </a:t>
                  </a:r>
                  <a:r>
                    <a:rPr lang="en-US" altLang="zh-Hans" b="1" dirty="0">
                      <a:solidFill>
                        <a:schemeClr val="bg1"/>
                      </a:solidFill>
                    </a:rPr>
                    <a:t>in</a:t>
                  </a:r>
                  <a:r>
                    <a:rPr lang="fr" altLang="zh-Hans" b="1" dirty="0">
                      <a:solidFill>
                        <a:schemeClr val="bg1"/>
                      </a:solidFill>
                    </a:rPr>
                    <a:t> </a:t>
                  </a:r>
                  <a:r>
                    <a:rPr lang="en-US" altLang="zh-Hans" b="1" dirty="0">
                      <a:solidFill>
                        <a:schemeClr val="bg1"/>
                      </a:solidFill>
                    </a:rPr>
                    <a:t>the</a:t>
                  </a:r>
                  <a:r>
                    <a:rPr lang="it" altLang="zh-Hans" b="1" dirty="0">
                      <a:solidFill>
                        <a:schemeClr val="bg1"/>
                      </a:solidFill>
                    </a:rPr>
                    <a:t> </a:t>
                  </a:r>
                  <a:r>
                    <a:rPr lang="en-US" altLang="ja" b="1" dirty="0">
                      <a:solidFill>
                        <a:schemeClr val="bg1"/>
                      </a:solidFill>
                    </a:rPr>
                    <a:t>l</a:t>
                  </a:r>
                  <a:r>
                    <a:rPr lang="en-US" altLang="ko" b="1" dirty="0">
                      <a:solidFill>
                        <a:schemeClr val="bg1"/>
                      </a:solidFill>
                    </a:rPr>
                    <a:t>ocal</a:t>
                  </a:r>
                  <a:r>
                    <a:rPr lang="pt" altLang="ko" b="1" dirty="0">
                      <a:solidFill>
                        <a:schemeClr val="bg1"/>
                      </a:solidFill>
                    </a:rPr>
                    <a:t> </a:t>
                  </a:r>
                  <a:r>
                    <a:rPr lang="en-US" altLang="ko" b="1" dirty="0">
                      <a:solidFill>
                        <a:schemeClr val="bg1"/>
                      </a:solidFill>
                    </a:rPr>
                    <a:t>travel</a:t>
                  </a:r>
                  <a:r>
                    <a:rPr lang="sv" altLang="ko" b="1" dirty="0">
                      <a:solidFill>
                        <a:schemeClr val="bg1"/>
                      </a:solidFill>
                    </a:rPr>
                    <a:t> </a:t>
                  </a:r>
                  <a:r>
                    <a:rPr lang="en-US" altLang="ko" b="1" dirty="0">
                      <a:solidFill>
                        <a:schemeClr val="bg1"/>
                      </a:solidFill>
                    </a:rPr>
                    <a:t>claim</a:t>
                  </a:r>
                  <a:r>
                    <a:rPr lang="be" altLang="ko" b="1" dirty="0">
                      <a:solidFill>
                        <a:schemeClr val="bg1"/>
                      </a:solidFill>
                    </a:rPr>
                    <a:t> </a:t>
                  </a:r>
                  <a:r>
                    <a:rPr lang="en-US" altLang="ko" b="1" dirty="0">
                      <a:solidFill>
                        <a:schemeClr val="bg1"/>
                      </a:solidFill>
                    </a:rPr>
                    <a:t>workflow</a:t>
                  </a:r>
                  <a:r>
                    <a:rPr lang="az" altLang="ko" b="1" dirty="0">
                      <a:solidFill>
                        <a:schemeClr val="bg1"/>
                      </a:solidFill>
                    </a:rPr>
                    <a:t> </a:t>
                  </a:r>
                  <a:r>
                    <a:rPr lang="en-US" altLang="ko" b="1" dirty="0">
                      <a:solidFill>
                        <a:schemeClr val="bg1"/>
                      </a:solidFill>
                    </a:rPr>
                    <a:t>allows</a:t>
                  </a:r>
                  <a:r>
                    <a:rPr lang="ve" altLang="ko" b="1" dirty="0">
                      <a:solidFill>
                        <a:schemeClr val="bg1"/>
                      </a:solidFill>
                    </a:rPr>
                    <a:t> </a:t>
                  </a:r>
                  <a:r>
                    <a:rPr lang="en-US" altLang="ko" b="1" dirty="0">
                      <a:solidFill>
                        <a:schemeClr val="bg1"/>
                      </a:solidFill>
                    </a:rPr>
                    <a:t>you</a:t>
                  </a:r>
                  <a:r>
                    <a:rPr lang="ka" altLang="ko" b="1" dirty="0">
                      <a:solidFill>
                        <a:schemeClr val="bg1"/>
                      </a:solidFill>
                    </a:rPr>
                    <a:t> </a:t>
                  </a:r>
                  <a:r>
                    <a:rPr lang="en-US" altLang="ko" b="1" dirty="0">
                      <a:solidFill>
                        <a:schemeClr val="bg1"/>
                      </a:solidFill>
                    </a:rPr>
                    <a:t>to</a:t>
                  </a:r>
                  <a:r>
                    <a:rPr lang="mt" altLang="ko" b="1" dirty="0">
                      <a:solidFill>
                        <a:schemeClr val="bg1"/>
                      </a:solidFill>
                    </a:rPr>
                    <a:t> </a:t>
                  </a:r>
                  <a:r>
                    <a:rPr lang="en-US" altLang="ko" b="1" dirty="0">
                      <a:solidFill>
                        <a:schemeClr val="bg1"/>
                      </a:solidFill>
                    </a:rPr>
                    <a:t>enter</a:t>
                  </a:r>
                  <a:r>
                    <a:rPr lang="ky" altLang="ko" b="1" dirty="0">
                      <a:solidFill>
                        <a:schemeClr val="bg1"/>
                      </a:solidFill>
                    </a:rPr>
                    <a:t> </a:t>
                  </a:r>
                  <a:r>
                    <a:rPr lang="en-US" altLang="ko" b="1" dirty="0">
                      <a:solidFill>
                        <a:schemeClr val="bg1"/>
                      </a:solidFill>
                    </a:rPr>
                    <a:t>the begin and end</a:t>
                  </a:r>
                  <a:r>
                    <a:rPr lang="cy" altLang="ko" b="1" dirty="0">
                      <a:solidFill>
                        <a:schemeClr val="bg1"/>
                      </a:solidFill>
                    </a:rPr>
                    <a:t> </a:t>
                  </a:r>
                  <a:r>
                    <a:rPr lang="en-US" altLang="ko" b="1" dirty="0">
                      <a:solidFill>
                        <a:schemeClr val="bg1"/>
                      </a:solidFill>
                    </a:rPr>
                    <a:t>dates</a:t>
                  </a:r>
                  <a:r>
                    <a:rPr lang="mni" altLang="ko" b="1" dirty="0">
                      <a:solidFill>
                        <a:schemeClr val="bg1"/>
                      </a:solidFill>
                    </a:rPr>
                    <a:t>?</a:t>
                  </a:r>
                  <a:endParaRPr lang="sd" altLang="ko"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Step 1: Basic Information</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8" y="1815983"/>
                  <a:ext cx="4646079" cy="1417476"/>
                </a:xfrm>
                <a:prstGeom prst="rect">
                  <a:avLst/>
                </a:prstGeom>
                <a:noFill/>
              </p:spPr>
              <p:txBody>
                <a:bodyPr wrap="square" lIns="0" tIns="0" rIns="0" bIns="0" rtlCol="0" anchor="ctr">
                  <a:noAutofit/>
                </a:bodyPr>
                <a:lstStyle/>
                <a:p>
                  <a:r>
                    <a:rPr lang="en-US" b="1" dirty="0">
                      <a:solidFill>
                        <a:schemeClr val="bg1"/>
                      </a:solidFill>
                    </a:rPr>
                    <a:t>Local travel is typically considered travel within ____ miles of  your permanent duty station.  </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50 miles</a:t>
                  </a:r>
                </a:p>
              </p:txBody>
            </p:sp>
          </p:gr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18" y="1815983"/>
                  <a:ext cx="4646081" cy="1417476"/>
                </a:xfrm>
                <a:prstGeom prst="rect">
                  <a:avLst/>
                </a:prstGeom>
                <a:noFill/>
              </p:spPr>
              <p:txBody>
                <a:bodyPr wrap="square" lIns="0" tIns="0" rIns="0" bIns="0" rtlCol="0" anchor="ctr">
                  <a:noAutofit/>
                </a:bodyPr>
                <a:lstStyle/>
                <a:p>
                  <a:r>
                    <a:rPr lang="en-US" b="1" dirty="0">
                      <a:solidFill>
                        <a:schemeClr val="bg1"/>
                      </a:solidFill>
                    </a:rPr>
                    <a:t>What features allows you to easily create a new local travel claim from an existing local travel claim?</a:t>
                  </a:r>
                </a:p>
              </p:txBody>
            </p:sp>
          </p:grpSp>
          <p:grpSp>
            <p:nvGrpSpPr>
              <p:cNvPr id="33" name="Group 32"/>
              <p:cNvGrpSpPr/>
              <p:nvPr/>
            </p:nvGrpSpPr>
            <p:grpSpPr>
              <a:xfrm>
                <a:off x="6415580" y="1550488"/>
                <a:ext cx="4861369" cy="1184058"/>
                <a:chOff x="6172200" y="1828799"/>
                <a:chExt cx="4800600" cy="1425497"/>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32808"/>
                  <a:ext cx="4575606" cy="1417475"/>
                </a:xfrm>
                <a:prstGeom prst="rect">
                  <a:avLst/>
                </a:prstGeom>
                <a:noFill/>
              </p:spPr>
              <p:txBody>
                <a:bodyPr wrap="square" lIns="0" tIns="0" rIns="0" bIns="0" rtlCol="0" anchor="ctr">
                  <a:noAutofit/>
                </a:bodyPr>
                <a:lstStyle/>
                <a:p>
                  <a:r>
                    <a:rPr lang="en-US" sz="1600" b="1" dirty="0">
                      <a:solidFill>
                        <a:schemeClr val="bg1"/>
                      </a:solidFill>
                    </a:rPr>
                    <a:t>The Copy feature allows you to copy an existing local travel claim to create a new claim with the same expenses.  You can modify the new claim as necessary.</a:t>
                  </a:r>
                </a:p>
              </p:txBody>
            </p:sp>
          </p:grpSp>
        </p:grpSp>
      </p:grpSp>
    </p:spTree>
    <p:custDataLst>
      <p:tags r:id="rId1"/>
    </p:custDataLst>
    <p:extLst>
      <p:ext uri="{BB962C8B-B14F-4D97-AF65-F5344CB8AC3E}">
        <p14:creationId xmlns:p14="http://schemas.microsoft.com/office/powerpoint/2010/main" val="33073105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Traveler Review </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114</a:t>
            </a:fld>
            <a:endParaRPr lang="en-GB" dirty="0">
              <a:solidFill>
                <a:schemeClr val="bg1"/>
              </a:solidFill>
            </a:endParaRPr>
          </a:p>
        </p:txBody>
      </p:sp>
    </p:spTree>
    <p:custDataLst>
      <p:tags r:id="rId1"/>
    </p:custDataLst>
    <p:extLst>
      <p:ext uri="{BB962C8B-B14F-4D97-AF65-F5344CB8AC3E}">
        <p14:creationId xmlns:p14="http://schemas.microsoft.com/office/powerpoint/2010/main" val="2504159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467F"/>
                </a:solidFill>
              </a:rPr>
              <a:t>Traveler Review: Email</a:t>
            </a:r>
            <a:br>
              <a:rPr lang="en-US" dirty="0">
                <a:solidFill>
                  <a:srgbClr val="00467F"/>
                </a:solidFill>
              </a:rPr>
            </a:br>
            <a:br>
              <a:rPr lang="en-US" dirty="0">
                <a:solidFill>
                  <a:srgbClr val="00467F"/>
                </a:solidFill>
              </a:rPr>
            </a:br>
            <a:br>
              <a:rPr lang="en-US" sz="1800" dirty="0"/>
            </a:br>
            <a:endParaRPr lang="en-US" sz="1800" dirty="0">
              <a:solidFill>
                <a:srgbClr val="00467F"/>
              </a:solidFill>
            </a:endParaRP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Content Placeholder 10"/>
          <p:cNvSpPr>
            <a:spLocks noGrp="1"/>
          </p:cNvSpPr>
          <p:nvPr>
            <p:ph sz="quarter" idx="13"/>
          </p:nvPr>
        </p:nvSpPr>
        <p:spPr>
          <a:xfrm>
            <a:off x="497263" y="1447800"/>
            <a:ext cx="2669175" cy="4800600"/>
          </a:xfrm>
        </p:spPr>
        <p:txBody>
          <a:bodyPr anchor="ctr"/>
          <a:lstStyle/>
          <a:p>
            <a:pPr marL="0" indent="0">
              <a:buNone/>
            </a:pPr>
            <a:r>
              <a:rPr lang="en-US" sz="1800" dirty="0"/>
              <a:t>Travelers who have an arranger create their voucher or local claim and do not have permission to send on the travelers’ behalf will need to review the claim as part of the claim’s approval process before it is sent to the approver.</a:t>
            </a:r>
          </a:p>
          <a:p>
            <a:pPr marL="0" indent="0">
              <a:buNone/>
            </a:pPr>
            <a:r>
              <a:rPr lang="en-US" sz="1800" dirty="0"/>
              <a:t>Travelers will receive an email if a voucher is pending their review.</a:t>
            </a:r>
          </a:p>
        </p:txBody>
      </p:sp>
      <p:pic>
        <p:nvPicPr>
          <p:cNvPr id="8" name="Picture 7"/>
          <p:cNvPicPr>
            <a:picLocks noChangeAspect="1"/>
          </p:cNvPicPr>
          <p:nvPr/>
        </p:nvPicPr>
        <p:blipFill>
          <a:blip r:embed="rId4"/>
          <a:stretch>
            <a:fillRect/>
          </a:stretch>
        </p:blipFill>
        <p:spPr>
          <a:xfrm>
            <a:off x="3429000" y="1328151"/>
            <a:ext cx="7994470"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342849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Traveler Review: My Approvals</a:t>
            </a:r>
          </a:p>
        </p:txBody>
      </p:sp>
      <p:sp>
        <p:nvSpPr>
          <p:cNvPr id="2" name="Footer Placeholder 1"/>
          <p:cNvSpPr>
            <a:spLocks noGrp="1"/>
          </p:cNvSpPr>
          <p:nvPr>
            <p:ph type="ftr" sz="quarter" idx="11"/>
          </p:nvPr>
        </p:nvSpPr>
        <p:spPr/>
        <p:txBody>
          <a:bodyPr/>
          <a:lstStyle/>
          <a:p>
            <a:pPr lvl="0"/>
            <a:r>
              <a:rPr lang="en-US" noProof="0" dirty="0"/>
              <a:t>© 2022 CW Government Travel, Inc                                           </a:t>
            </a:r>
          </a:p>
        </p:txBody>
      </p:sp>
      <p:sp>
        <p:nvSpPr>
          <p:cNvPr id="3" name="Slide Number Placeholder 2"/>
          <p:cNvSpPr>
            <a:spLocks noGrp="1"/>
          </p:cNvSpPr>
          <p:nvPr>
            <p:ph type="sldNum" sz="quarter" idx="12"/>
          </p:nvPr>
        </p:nvSpPr>
        <p:spPr/>
        <p:txBody>
          <a:bodyPr/>
          <a:lstStyle/>
          <a:p>
            <a:pPr lvl="0"/>
            <a:fld id="{4C6B7127-9F77-471E-BA61-1540CB2C57B2}" type="slidenum">
              <a:rPr lang="en-US" noProof="0" smtClean="0"/>
              <a:pPr lvl="0"/>
              <a:t>116</a:t>
            </a:fld>
            <a:endParaRPr lang="en-US" noProof="0" dirty="0"/>
          </a:p>
        </p:txBody>
      </p:sp>
      <p:sp>
        <p:nvSpPr>
          <p:cNvPr id="10" name="Content Placeholder 9"/>
          <p:cNvSpPr>
            <a:spLocks noGrp="1"/>
          </p:cNvSpPr>
          <p:nvPr>
            <p:ph sz="quarter" idx="13"/>
          </p:nvPr>
        </p:nvSpPr>
        <p:spPr>
          <a:xfrm>
            <a:off x="502920" y="1463040"/>
            <a:ext cx="11188769" cy="996879"/>
          </a:xfrm>
        </p:spPr>
        <p:txBody>
          <a:bodyPr/>
          <a:lstStyle/>
          <a:p>
            <a:pPr marL="0" indent="0">
              <a:buNone/>
            </a:pPr>
            <a:r>
              <a:rPr lang="en-US" dirty="0"/>
              <a:t>Vouchers and Local Travel Claims pending the traveler’s review are found by clicking the My Approvals Tab.  The documents can also be accessed via the Trips or Local Travel tab. </a:t>
            </a:r>
          </a:p>
        </p:txBody>
      </p:sp>
      <p:pic>
        <p:nvPicPr>
          <p:cNvPr id="5" name="Picture 4"/>
          <p:cNvPicPr>
            <a:picLocks noChangeAspect="1"/>
          </p:cNvPicPr>
          <p:nvPr/>
        </p:nvPicPr>
        <p:blipFill>
          <a:blip r:embed="rId4"/>
          <a:stretch>
            <a:fillRect/>
          </a:stretch>
        </p:blipFill>
        <p:spPr>
          <a:xfrm>
            <a:off x="260683" y="2895600"/>
            <a:ext cx="11425349" cy="253003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497512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Traveler Review: Reviewing Summary</a:t>
            </a:r>
          </a:p>
        </p:txBody>
      </p:sp>
      <p:sp>
        <p:nvSpPr>
          <p:cNvPr id="2" name="Footer Placeholder 1"/>
          <p:cNvSpPr>
            <a:spLocks noGrp="1"/>
          </p:cNvSpPr>
          <p:nvPr>
            <p:ph type="ftr" sz="quarter" idx="4294967295"/>
          </p:nvPr>
        </p:nvSpPr>
        <p:spPr>
          <a:xfrm>
            <a:off x="7644135" y="6594294"/>
            <a:ext cx="4024312"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4294967295"/>
          </p:nvPr>
        </p:nvSpPr>
        <p:spPr>
          <a:xfrm>
            <a:off x="11811000" y="6596491"/>
            <a:ext cx="206375"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Picture 7"/>
          <p:cNvPicPr>
            <a:picLocks noChangeAspect="1"/>
          </p:cNvPicPr>
          <p:nvPr/>
        </p:nvPicPr>
        <p:blipFill>
          <a:blip r:embed="rId4"/>
          <a:stretch>
            <a:fillRect/>
          </a:stretch>
        </p:blipFill>
        <p:spPr>
          <a:xfrm>
            <a:off x="685800" y="1551794"/>
            <a:ext cx="10858436" cy="431560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640911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Traveler Review: Approve or Modify</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a:off x="1600200" y="1328151"/>
            <a:ext cx="9297789" cy="478531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4387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Behavior</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Rules of Behavior page" title="Rules of Behavior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91601" y="1295400"/>
            <a:ext cx="7008797" cy="490176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114145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119</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a:xfrm>
            <a:off x="499994" y="228601"/>
            <a:ext cx="7043805" cy="914400"/>
          </a:xfrm>
        </p:spPr>
        <p:txBody>
          <a:bodyPr/>
          <a:lstStyle/>
          <a:p>
            <a:r>
              <a:rPr lang="en-US" dirty="0"/>
              <a:t>CWTSato To Go</a:t>
            </a:r>
          </a:p>
        </p:txBody>
      </p:sp>
      <p:sp>
        <p:nvSpPr>
          <p:cNvPr id="9" name="Rectangle 8"/>
          <p:cNvSpPr/>
          <p:nvPr/>
        </p:nvSpPr>
        <p:spPr>
          <a:xfrm>
            <a:off x="499994" y="1295400"/>
            <a:ext cx="6534469" cy="4401205"/>
          </a:xfrm>
          <a:prstGeom prst="rect">
            <a:avLst/>
          </a:prstGeom>
        </p:spPr>
        <p:txBody>
          <a:bodyPr wrap="square">
            <a:spAutoFit/>
          </a:bodyPr>
          <a:lstStyle/>
          <a:p>
            <a:r>
              <a:rPr lang="en-US" b="1" dirty="0">
                <a:solidFill>
                  <a:srgbClr val="00467F"/>
                </a:solidFill>
              </a:rPr>
              <a:t>Travelers can download the CWTSato To Go App on their mobile device, and create an account to begin using all the features.</a:t>
            </a:r>
          </a:p>
          <a:p>
            <a:endParaRPr lang="en-US" sz="1600" dirty="0">
              <a:solidFill>
                <a:srgbClr val="00467F"/>
              </a:solidFill>
            </a:endParaRPr>
          </a:p>
          <a:p>
            <a:r>
              <a:rPr lang="en-US" sz="1400" b="1" dirty="0">
                <a:solidFill>
                  <a:srgbClr val="00467F"/>
                </a:solidFill>
              </a:rPr>
              <a:t>View all travel plans in one place:</a:t>
            </a:r>
          </a:p>
          <a:p>
            <a:pPr lvl="1"/>
            <a:r>
              <a:rPr lang="en-US" sz="1400" dirty="0">
                <a:solidFill>
                  <a:srgbClr val="00467F"/>
                </a:solidFill>
              </a:rPr>
              <a:t>CWTSatoTravel itineraries synchronized automatically.</a:t>
            </a:r>
          </a:p>
          <a:p>
            <a:pPr lvl="1"/>
            <a:r>
              <a:rPr lang="en-US" sz="1400" dirty="0">
                <a:solidFill>
                  <a:srgbClr val="00467F"/>
                </a:solidFill>
              </a:rPr>
              <a:t>Other trips can be forwarded to plans@cwtsatotogo.com.</a:t>
            </a:r>
          </a:p>
          <a:p>
            <a:endParaRPr lang="en-US" sz="1400" dirty="0">
              <a:solidFill>
                <a:srgbClr val="00467F"/>
              </a:solidFill>
            </a:endParaRPr>
          </a:p>
          <a:p>
            <a:r>
              <a:rPr lang="en-US" sz="1400" b="1" dirty="0">
                <a:solidFill>
                  <a:srgbClr val="00467F"/>
                </a:solidFill>
              </a:rPr>
              <a:t>Useful Travel information on the go:</a:t>
            </a:r>
          </a:p>
          <a:p>
            <a:pPr lvl="1"/>
            <a:r>
              <a:rPr lang="en-US" sz="1400" dirty="0">
                <a:solidFill>
                  <a:srgbClr val="00467F"/>
                </a:solidFill>
              </a:rPr>
              <a:t>Flight alerts are pushed to your device.</a:t>
            </a:r>
          </a:p>
          <a:p>
            <a:pPr lvl="1"/>
            <a:r>
              <a:rPr lang="en-US" sz="1400" dirty="0">
                <a:solidFill>
                  <a:srgbClr val="00467F"/>
                </a:solidFill>
              </a:rPr>
              <a:t>Mobile check-in on more than 250 airlines.</a:t>
            </a:r>
          </a:p>
          <a:p>
            <a:pPr lvl="1"/>
            <a:r>
              <a:rPr lang="en-US" sz="1400" dirty="0">
                <a:solidFill>
                  <a:srgbClr val="00467F"/>
                </a:solidFill>
              </a:rPr>
              <a:t>Synchronization of trips with to your calendar.</a:t>
            </a:r>
          </a:p>
          <a:p>
            <a:pPr lvl="1"/>
            <a:r>
              <a:rPr lang="en-US" sz="1400" dirty="0">
                <a:solidFill>
                  <a:srgbClr val="00467F"/>
                </a:solidFill>
              </a:rPr>
              <a:t>Search flight status to check arrival time of other flights.</a:t>
            </a:r>
          </a:p>
          <a:p>
            <a:pPr lvl="1"/>
            <a:endParaRPr lang="en-US" sz="1400" dirty="0">
              <a:solidFill>
                <a:srgbClr val="00467F"/>
              </a:solidFill>
            </a:endParaRPr>
          </a:p>
          <a:p>
            <a:r>
              <a:rPr lang="en-US" sz="1400" b="1" dirty="0">
                <a:solidFill>
                  <a:srgbClr val="00467F"/>
                </a:solidFill>
              </a:rPr>
              <a:t>Practical tools and destination information:</a:t>
            </a:r>
          </a:p>
          <a:p>
            <a:pPr lvl="1"/>
            <a:r>
              <a:rPr lang="en-US" sz="1400" dirty="0">
                <a:solidFill>
                  <a:srgbClr val="00467F"/>
                </a:solidFill>
              </a:rPr>
              <a:t>Advanced itinerary sharing.</a:t>
            </a:r>
          </a:p>
          <a:p>
            <a:pPr lvl="1"/>
            <a:r>
              <a:rPr lang="en-US" sz="1400" dirty="0">
                <a:solidFill>
                  <a:srgbClr val="00467F"/>
                </a:solidFill>
              </a:rPr>
              <a:t>View maps and driving directions.</a:t>
            </a:r>
          </a:p>
          <a:p>
            <a:pPr lvl="1"/>
            <a:r>
              <a:rPr lang="en-US" sz="1400" dirty="0">
                <a:solidFill>
                  <a:srgbClr val="00467F"/>
                </a:solidFill>
              </a:rPr>
              <a:t>Currency converter and global tip calculator.</a:t>
            </a:r>
          </a:p>
          <a:p>
            <a:pPr lvl="1"/>
            <a:r>
              <a:rPr lang="en-US" sz="1400" dirty="0">
                <a:solidFill>
                  <a:srgbClr val="00467F"/>
                </a:solidFill>
              </a:rPr>
              <a:t>Five-day weather forecast.</a:t>
            </a:r>
          </a:p>
        </p:txBody>
      </p:sp>
      <p:sp>
        <p:nvSpPr>
          <p:cNvPr id="10" name="Rectangle 9"/>
          <p:cNvSpPr/>
          <p:nvPr/>
        </p:nvSpPr>
        <p:spPr>
          <a:xfrm>
            <a:off x="499994" y="5680839"/>
            <a:ext cx="6096000" cy="584775"/>
          </a:xfrm>
          <a:prstGeom prst="rect">
            <a:avLst/>
          </a:prstGeom>
        </p:spPr>
        <p:txBody>
          <a:bodyPr>
            <a:spAutoFit/>
          </a:bodyPr>
          <a:lstStyle/>
          <a:p>
            <a:r>
              <a:rPr lang="en-US" sz="1600" dirty="0">
                <a:solidFill>
                  <a:srgbClr val="00467F"/>
                </a:solidFill>
              </a:rPr>
              <a:t>To check out all the features, access the website:</a:t>
            </a:r>
          </a:p>
          <a:p>
            <a:r>
              <a:rPr lang="en-US" sz="1600" dirty="0">
                <a:solidFill>
                  <a:srgbClr val="00467F"/>
                </a:solidFill>
                <a:hlinkClick r:id="rId4"/>
              </a:rPr>
              <a:t>https://www.cwtsatotravel.com/services/cwtsatotogo.aspx</a:t>
            </a:r>
            <a:endParaRPr lang="en-US" sz="1600" dirty="0">
              <a:solidFill>
                <a:srgbClr val="00467F"/>
              </a:solidFill>
            </a:endParaRPr>
          </a:p>
        </p:txBody>
      </p:sp>
      <p:sp>
        <p:nvSpPr>
          <p:cNvPr id="11" name="Picture Placeholder 10"/>
          <p:cNvSpPr>
            <a:spLocks noGrp="1"/>
          </p:cNvSpPr>
          <p:nvPr>
            <p:ph type="pic" sz="quarter" idx="18"/>
          </p:nvPr>
        </p:nvSpPr>
        <p:spPr/>
      </p:sp>
      <p:pic>
        <p:nvPicPr>
          <p:cNvPr id="12" name="Content Placeholder 8" descr="CWTSato To Go login screen showing the &quot;Create Account&quot; and &quot;Log In&quot; buttons.  " title="CWTSato To Go login screen"/>
          <p:cNvPicPr>
            <a:picLocks/>
          </p:cNvPicPr>
          <p:nvPr/>
        </p:nvPicPr>
        <p:blipFill>
          <a:blip r:embed="rId5" cstate="print">
            <a:extLst>
              <a:ext uri="{28A0092B-C50C-407E-A947-70E740481C1C}">
                <a14:useLocalDpi xmlns:a14="http://schemas.microsoft.com/office/drawing/2010/main" val="0"/>
              </a:ext>
            </a:extLst>
          </a:blip>
          <a:srcRect l="6927" r="6927"/>
          <a:stretch>
            <a:fillRect/>
          </a:stretch>
        </p:blipFill>
        <p:spPr>
          <a:xfrm>
            <a:off x="7820800" y="645346"/>
            <a:ext cx="2705784" cy="5736132"/>
          </a:xfrm>
          <a:prstGeom prst="roundRect">
            <a:avLst>
              <a:gd name="adj" fmla="val 126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9776218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120</a:t>
            </a:fld>
            <a:endParaRPr lang="en-GB" dirty="0"/>
          </a:p>
        </p:txBody>
      </p:sp>
      <p:sp>
        <p:nvSpPr>
          <p:cNvPr id="7" name="Content Placeholder 6"/>
          <p:cNvSpPr>
            <a:spLocks noGrp="1"/>
          </p:cNvSpPr>
          <p:nvPr>
            <p:ph sz="quarter" idx="13"/>
          </p:nvPr>
        </p:nvSpPr>
        <p:spPr>
          <a:xfrm>
            <a:off x="4681305" y="838200"/>
            <a:ext cx="7006859" cy="5394325"/>
          </a:xfrm>
        </p:spPr>
        <p:txBody>
          <a:bodyPr/>
          <a:lstStyle/>
          <a:p>
            <a:pPr marL="0" indent="0">
              <a:buNone/>
            </a:pPr>
            <a:r>
              <a:rPr lang="en-US" sz="2000" b="1" dirty="0">
                <a:solidFill>
                  <a:srgbClr val="333F48"/>
                </a:solidFill>
              </a:rPr>
              <a:t>To access customized user guides, an FAQ, and additional ETS/E2 details, access the USCG PPC website:</a:t>
            </a:r>
          </a:p>
          <a:p>
            <a:pPr marL="0" indent="0">
              <a:buNone/>
            </a:pPr>
            <a:r>
              <a:rPr lang="en-US" sz="2000" b="1" dirty="0">
                <a:solidFill>
                  <a:srgbClr val="333F48"/>
                </a:solidFill>
                <a:hlinkClick r:id="rId4"/>
              </a:rPr>
              <a:t>https://www.dcms.uscg.mil/ppc/travel/ets/</a:t>
            </a:r>
            <a:endParaRPr lang="en-US" sz="2000" b="1" dirty="0">
              <a:solidFill>
                <a:srgbClr val="333F48"/>
              </a:solidFill>
            </a:endParaRPr>
          </a:p>
          <a:p>
            <a:pPr marL="0" indent="0">
              <a:buNone/>
            </a:pPr>
            <a:endParaRPr lang="en-US" sz="2000" b="1" dirty="0">
              <a:solidFill>
                <a:srgbClr val="333F48"/>
              </a:solidFill>
            </a:endParaRPr>
          </a:p>
          <a:p>
            <a:pPr marL="0" indent="0">
              <a:buNone/>
            </a:pPr>
            <a:r>
              <a:rPr lang="en-US" sz="2000" b="1" dirty="0">
                <a:solidFill>
                  <a:srgbClr val="333F48"/>
                </a:solidFill>
              </a:rPr>
              <a:t>E2 Online Help is also available by clicking on the User Options menu (your name in the upper right corner of E2) and selecting Online Help.</a:t>
            </a:r>
          </a:p>
          <a:p>
            <a:pPr marL="0" indent="0">
              <a:buNone/>
            </a:pPr>
            <a:endParaRPr lang="en-US" sz="1800" b="1" dirty="0">
              <a:solidFill>
                <a:srgbClr val="333F48"/>
              </a:solidFill>
            </a:endParaRPr>
          </a:p>
          <a:p>
            <a:pPr marL="0" indent="0" fontAlgn="t">
              <a:buNone/>
            </a:pPr>
            <a:endParaRPr lang="en-US" b="1" dirty="0">
              <a:solidFill>
                <a:srgbClr val="333F48"/>
              </a:solidFill>
            </a:endParaRPr>
          </a:p>
        </p:txBody>
      </p:sp>
      <p:sp>
        <p:nvSpPr>
          <p:cNvPr id="4" name="Footer Placeholder 3"/>
          <p:cNvSpPr>
            <a:spLocks noGrp="1"/>
          </p:cNvSpPr>
          <p:nvPr>
            <p:ph type="ftr" sz="quarter" idx="3"/>
          </p:nvPr>
        </p:nvSpPr>
        <p:spPr/>
        <p:txBody>
          <a:bodyPr/>
          <a:lstStyle/>
          <a:p>
            <a:r>
              <a:rPr lang="en-US" sz="800" dirty="0"/>
              <a:t>© 2022 CW Government Travel, Inc                                           </a:t>
            </a:r>
          </a:p>
        </p:txBody>
      </p:sp>
    </p:spTree>
    <p:custDataLst>
      <p:tags r:id="rId1"/>
    </p:custDataLst>
    <p:extLst>
      <p:ext uri="{BB962C8B-B14F-4D97-AF65-F5344CB8AC3E}">
        <p14:creationId xmlns:p14="http://schemas.microsoft.com/office/powerpoint/2010/main" val="28970327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would like your feedback…..</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121</a:t>
            </a:fld>
            <a:endParaRPr lang="en-US" noProof="0" dirty="0"/>
          </a:p>
        </p:txBody>
      </p:sp>
      <p:sp>
        <p:nvSpPr>
          <p:cNvPr id="4" name="Content Placeholder 3"/>
          <p:cNvSpPr>
            <a:spLocks noGrp="1"/>
          </p:cNvSpPr>
          <p:nvPr>
            <p:ph sz="quarter" idx="13"/>
          </p:nvPr>
        </p:nvSpPr>
        <p:spPr>
          <a:xfrm>
            <a:off x="4343401" y="649298"/>
            <a:ext cx="7345364" cy="5394325"/>
          </a:xfrm>
        </p:spPr>
        <p:txBody>
          <a:bodyPr/>
          <a:lstStyle/>
          <a:p>
            <a:pPr marL="0" indent="0">
              <a:buNone/>
            </a:pPr>
            <a:r>
              <a:rPr lang="en-US" sz="2400" dirty="0"/>
              <a:t>Thank you for viewing this training recording.  Please type the URL below in your web browser to access a brief survey about your training experience.</a:t>
            </a:r>
          </a:p>
          <a:p>
            <a:pPr marL="0" indent="0">
              <a:buNone/>
            </a:pPr>
            <a:endParaRPr lang="en-US" sz="2400" dirty="0"/>
          </a:p>
          <a:p>
            <a:pPr marL="0" indent="0">
              <a:buNone/>
            </a:pPr>
            <a:r>
              <a:rPr lang="en-US" sz="3200" b="1" i="1" dirty="0"/>
              <a:t>www.surveymonkey.com/r/DRPXXR7</a:t>
            </a:r>
            <a:endParaRPr lang="en-US" sz="3200" i="1" dirty="0"/>
          </a:p>
          <a:p>
            <a:pPr marL="0" indent="0">
              <a:buNone/>
            </a:pPr>
            <a:endParaRPr lang="en-US" sz="2400" i="1" dirty="0"/>
          </a:p>
          <a:p>
            <a:pPr marL="0" indent="0">
              <a:buNone/>
            </a:pPr>
            <a:r>
              <a:rPr lang="en-US" sz="2400" i="1" dirty="0"/>
              <a:t>	</a:t>
            </a:r>
            <a:endParaRPr lang="en-US" sz="2400" dirty="0"/>
          </a:p>
          <a:p>
            <a:pPr marL="0" indent="0">
              <a:buNone/>
            </a:pPr>
            <a:r>
              <a:rPr lang="en-US" sz="2400" dirty="0"/>
              <a:t>Thank you for your feedback!</a:t>
            </a:r>
          </a:p>
          <a:p>
            <a:pPr marL="0" indent="0">
              <a:buNone/>
            </a:pPr>
            <a:endParaRPr lang="en-US" sz="2000" dirty="0"/>
          </a:p>
        </p:txBody>
      </p:sp>
      <p:sp>
        <p:nvSpPr>
          <p:cNvPr id="6" name="Footer Placeholder 1">
            <a:extLst>
              <a:ext uri="{FF2B5EF4-FFF2-40B4-BE49-F238E27FC236}">
                <a16:creationId xmlns:a16="http://schemas.microsoft.com/office/drawing/2014/main" id="{12A1EFA4-5D2C-4C2D-9A00-CF989AD35AD6}"/>
              </a:ext>
            </a:extLst>
          </p:cNvPr>
          <p:cNvSpPr txBox="1">
            <a:spLocks/>
          </p:cNvSpPr>
          <p:nvPr/>
        </p:nvSpPr>
        <p:spPr>
          <a:xfrm>
            <a:off x="7664335" y="6557399"/>
            <a:ext cx="4023827" cy="1318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28600">
              <a:defRPr/>
            </a:pPr>
            <a:r>
              <a:rPr lang="en-US" sz="800" dirty="0">
                <a:solidFill>
                  <a:srgbClr val="333F48"/>
                </a:solidFill>
                <a:latin typeface="Arial"/>
              </a:rPr>
              <a:t>© 2022 CW Government Travel, Inc                                           </a:t>
            </a:r>
          </a:p>
        </p:txBody>
      </p:sp>
    </p:spTree>
    <p:custDataLst>
      <p:tags r:id="rId1"/>
    </p:custDataLst>
    <p:extLst>
      <p:ext uri="{BB962C8B-B14F-4D97-AF65-F5344CB8AC3E}">
        <p14:creationId xmlns:p14="http://schemas.microsoft.com/office/powerpoint/2010/main" val="3772458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Questions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122</a:t>
            </a:fld>
            <a:endParaRPr lang="en-GB" dirty="0"/>
          </a:p>
        </p:txBody>
      </p:sp>
      <p:sp>
        <p:nvSpPr>
          <p:cNvPr id="4" name="Footer Placeholder 3"/>
          <p:cNvSpPr>
            <a:spLocks noGrp="1"/>
          </p:cNvSpPr>
          <p:nvPr>
            <p:ph type="ftr" sz="quarter" idx="4294967295"/>
          </p:nvPr>
        </p:nvSpPr>
        <p:spPr/>
        <p:txBody>
          <a:bodyPr/>
          <a:lstStyle/>
          <a:p>
            <a:r>
              <a:rPr lang="en-US" dirty="0">
                <a:solidFill>
                  <a:schemeClr val="bg1"/>
                </a:solidFill>
              </a:rPr>
              <a:t>© 2022 CW Government Travel, Inc                                           </a:t>
            </a:r>
          </a:p>
        </p:txBody>
      </p:sp>
    </p:spTree>
    <p:custDataLst>
      <p:tags r:id="rId1"/>
    </p:custDataLst>
    <p:extLst>
      <p:ext uri="{BB962C8B-B14F-4D97-AF65-F5344CB8AC3E}">
        <p14:creationId xmlns:p14="http://schemas.microsoft.com/office/powerpoint/2010/main" val="26010067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txBox="1">
            <a:spLocks/>
          </p:cNvSpPr>
          <p:nvPr/>
        </p:nvSpPr>
        <p:spPr>
          <a:xfrm>
            <a:off x="7664335" y="6557399"/>
            <a:ext cx="4023827" cy="131843"/>
          </a:xfrm>
          <a:prstGeom prst="rect">
            <a:avLst/>
          </a:prstGeom>
        </p:spPr>
        <p:txBody>
          <a:bodyPr vert="horz" lIns="0" tIns="0" rIns="0" bIns="0" rtlCol="0" anchor="t"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2022 CW Government Travel, Inc                                           </a:t>
            </a:r>
          </a:p>
        </p:txBody>
      </p:sp>
    </p:spTree>
    <p:custDataLst>
      <p:tags r:id="rId1"/>
    </p:custDataLst>
    <p:extLst>
      <p:ext uri="{BB962C8B-B14F-4D97-AF65-F5344CB8AC3E}">
        <p14:creationId xmlns:p14="http://schemas.microsoft.com/office/powerpoint/2010/main" val="319245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Login Complete</a:t>
            </a:r>
          </a:p>
        </p:txBody>
      </p:sp>
      <p:sp>
        <p:nvSpPr>
          <p:cNvPr id="13"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12</a:t>
            </a:fld>
            <a:endParaRPr lang="en-GB" dirty="0"/>
          </a:p>
        </p:txBody>
      </p:sp>
      <p:pic>
        <p:nvPicPr>
          <p:cNvPr id="12" name="Content Placeholder 11" descr="the My E2 At A Glance tab, after initial login and incomplete profile." title="My E2 At A Glance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11271"/>
            <a:ext cx="11188700" cy="34815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49073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13</a:t>
            </a:fld>
            <a:endParaRPr lang="en-GB" dirty="0"/>
          </a:p>
        </p:txBody>
      </p:sp>
      <p:sp>
        <p:nvSpPr>
          <p:cNvPr id="9" name="Content Placeholder 2"/>
          <p:cNvSpPr>
            <a:spLocks noGrp="1"/>
          </p:cNvSpPr>
          <p:nvPr>
            <p:ph sz="quarter" idx="13"/>
          </p:nvPr>
        </p:nvSpPr>
        <p:spPr>
          <a:xfrm>
            <a:off x="728594" y="1918009"/>
            <a:ext cx="4757805" cy="3873192"/>
          </a:xfrm>
        </p:spPr>
        <p:txBody>
          <a:bodyPr>
            <a:normAutofit fontScale="47500" lnSpcReduction="20000"/>
          </a:bodyPr>
          <a:lstStyle/>
          <a:p>
            <a:pPr marL="0" indent="0">
              <a:spcAft>
                <a:spcPts val="600"/>
              </a:spcAft>
              <a:buNone/>
            </a:pPr>
            <a:r>
              <a:rPr lang="en-US" sz="5100" b="1" dirty="0">
                <a:solidFill>
                  <a:srgbClr val="00467F"/>
                </a:solidFill>
              </a:rPr>
              <a:t>View and Update User Profile</a:t>
            </a:r>
          </a:p>
          <a:p>
            <a:pPr lvl="1">
              <a:spcAft>
                <a:spcPts val="600"/>
              </a:spcAft>
              <a:buSzPct val="75000"/>
            </a:pPr>
            <a:r>
              <a:rPr lang="en-US" sz="3800" b="1" dirty="0">
                <a:solidFill>
                  <a:srgbClr val="333F48"/>
                </a:solidFill>
              </a:rPr>
              <a:t>Log in as the traveler</a:t>
            </a:r>
          </a:p>
          <a:p>
            <a:pPr lvl="1">
              <a:spcAft>
                <a:spcPts val="600"/>
              </a:spcAft>
              <a:buSzPct val="75000"/>
            </a:pPr>
            <a:r>
              <a:rPr lang="en-US" sz="3800" b="1" dirty="0">
                <a:solidFill>
                  <a:srgbClr val="333F48"/>
                </a:solidFill>
              </a:rPr>
              <a:t>Access the traveler’s profile</a:t>
            </a:r>
          </a:p>
          <a:p>
            <a:pPr lvl="1">
              <a:spcAft>
                <a:spcPts val="600"/>
              </a:spcAft>
              <a:buSzPct val="75000"/>
            </a:pPr>
            <a:r>
              <a:rPr lang="en-US" sz="3800" b="1" dirty="0">
                <a:solidFill>
                  <a:srgbClr val="333F48"/>
                </a:solidFill>
              </a:rPr>
              <a:t>Verify each section of the profile</a:t>
            </a:r>
          </a:p>
          <a:p>
            <a:pPr lvl="1">
              <a:spcAft>
                <a:spcPts val="600"/>
              </a:spcAft>
              <a:buSzPct val="75000"/>
            </a:pPr>
            <a:r>
              <a:rPr lang="en-US" sz="3800" b="1" dirty="0">
                <a:solidFill>
                  <a:srgbClr val="333F48"/>
                </a:solidFill>
              </a:rPr>
              <a:t>Complete any necessary information</a:t>
            </a:r>
          </a:p>
          <a:p>
            <a:pPr lvl="2">
              <a:spcAft>
                <a:spcPts val="600"/>
              </a:spcAft>
            </a:pPr>
            <a:r>
              <a:rPr lang="en-US" sz="3400" b="1" dirty="0">
                <a:solidFill>
                  <a:srgbClr val="333F48"/>
                </a:solidFill>
              </a:rPr>
              <a:t>Add supervisor email address</a:t>
            </a:r>
          </a:p>
          <a:p>
            <a:pPr lvl="2">
              <a:spcAft>
                <a:spcPts val="600"/>
              </a:spcAft>
            </a:pPr>
            <a:r>
              <a:rPr lang="en-US" sz="3400" b="1" dirty="0">
                <a:solidFill>
                  <a:srgbClr val="333F48"/>
                </a:solidFill>
              </a:rPr>
              <a:t>Add arranger </a:t>
            </a:r>
            <a:r>
              <a:rPr lang="en-US" sz="2900" b="1" dirty="0">
                <a:solidFill>
                  <a:srgbClr val="333F48"/>
                </a:solidFill>
              </a:rPr>
              <a:t>if traveler is not creating their own reservations or travel documents</a:t>
            </a:r>
          </a:p>
          <a:p>
            <a:pPr lvl="2">
              <a:spcAft>
                <a:spcPts val="600"/>
              </a:spcAft>
            </a:pPr>
            <a:r>
              <a:rPr lang="en-US" sz="3400" b="1" dirty="0">
                <a:solidFill>
                  <a:srgbClr val="333F48"/>
                </a:solidFill>
              </a:rPr>
              <a:t>Add GTCC</a:t>
            </a:r>
          </a:p>
          <a:p>
            <a:pPr lvl="2"/>
            <a:r>
              <a:rPr lang="en-US" sz="3400" b="1" dirty="0">
                <a:solidFill>
                  <a:srgbClr val="333F48"/>
                </a:solidFill>
              </a:rPr>
              <a:t>Travel Preferences  </a:t>
            </a:r>
          </a:p>
          <a:p>
            <a:pPr lvl="1">
              <a:spcAft>
                <a:spcPts val="600"/>
              </a:spcAft>
              <a:buSzPct val="75000"/>
            </a:pPr>
            <a:r>
              <a:rPr lang="en-US" sz="3800" b="1" dirty="0">
                <a:solidFill>
                  <a:srgbClr val="333F48"/>
                </a:solidFill>
              </a:rPr>
              <a:t>Manage Dependents</a:t>
            </a:r>
          </a:p>
        </p:txBody>
      </p:sp>
      <p:sp>
        <p:nvSpPr>
          <p:cNvPr id="10" name="Content Placeholder 2"/>
          <p:cNvSpPr txBox="1">
            <a:spLocks/>
          </p:cNvSpPr>
          <p:nvPr/>
        </p:nvSpPr>
        <p:spPr>
          <a:xfrm>
            <a:off x="6400800" y="1828800"/>
            <a:ext cx="5257800" cy="3339790"/>
          </a:xfrm>
          <a:prstGeom prst="rect">
            <a:avLst/>
          </a:prstGeom>
        </p:spPr>
        <p:txBody>
          <a:bodyPr vert="horz" lIns="0" tIns="0" rIns="0" bIns="0" rtlCol="0" anchor="t" anchorCtr="0">
            <a:normAutofit/>
          </a:bodyPr>
          <a:lst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20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800" kern="120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600" kern="120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400" kern="120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1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Font typeface="Wingdings" panose="05000000000000000000" pitchFamily="2" charset="2"/>
              <a:buNone/>
            </a:pPr>
            <a:r>
              <a:rPr lang="en-US" sz="2400" b="1" dirty="0">
                <a:solidFill>
                  <a:srgbClr val="00467F"/>
                </a:solidFill>
              </a:rPr>
              <a:t>Basic Navigation and Online Help</a:t>
            </a:r>
          </a:p>
          <a:p>
            <a:pPr lvl="1">
              <a:spcAft>
                <a:spcPts val="600"/>
              </a:spcAft>
              <a:buSzPct val="75000"/>
            </a:pPr>
            <a:r>
              <a:rPr lang="en-US" b="1" dirty="0">
                <a:solidFill>
                  <a:srgbClr val="333F48"/>
                </a:solidFill>
              </a:rPr>
              <a:t>Navigate the various areas of E2</a:t>
            </a:r>
          </a:p>
          <a:p>
            <a:pPr lvl="1">
              <a:spcAft>
                <a:spcPts val="600"/>
              </a:spcAft>
              <a:buSzPct val="75000"/>
            </a:pPr>
            <a:r>
              <a:rPr lang="en-US" b="1" dirty="0">
                <a:solidFill>
                  <a:srgbClr val="333F48"/>
                </a:solidFill>
              </a:rPr>
              <a:t>Access Online Help to search for keywords</a:t>
            </a:r>
          </a:p>
          <a:p>
            <a:pPr lvl="2">
              <a:spcAft>
                <a:spcPts val="600"/>
              </a:spcAft>
            </a:pPr>
            <a:r>
              <a:rPr lang="en-US" b="1" dirty="0">
                <a:solidFill>
                  <a:srgbClr val="333F48"/>
                </a:solidFill>
              </a:rPr>
              <a:t>USCG Help Desk and TMC contact information</a:t>
            </a:r>
          </a:p>
          <a:p>
            <a:pPr lvl="1">
              <a:spcAft>
                <a:spcPts val="600"/>
              </a:spcAft>
            </a:pPr>
            <a:r>
              <a:rPr lang="en-US" b="1" dirty="0">
                <a:solidFill>
                  <a:srgbClr val="333F48"/>
                </a:solidFill>
              </a:rPr>
              <a:t>Access USCG PPC Travel page to view customized user guides and QRCs</a:t>
            </a:r>
          </a:p>
          <a:p>
            <a:pPr lvl="2">
              <a:spcAft>
                <a:spcPts val="600"/>
              </a:spcAft>
            </a:pPr>
            <a:r>
              <a:rPr lang="en-US" b="1" dirty="0">
                <a:solidFill>
                  <a:srgbClr val="333F48"/>
                </a:solidFill>
                <a:hlinkClick r:id="rId4"/>
              </a:rPr>
              <a:t>https://www.dcms.uscg.mil/ppc/travel/ets/</a:t>
            </a:r>
            <a:endParaRPr lang="en-US" b="1" dirty="0">
              <a:solidFill>
                <a:srgbClr val="333F48"/>
              </a:solidFill>
            </a:endParaRPr>
          </a:p>
          <a:p>
            <a:pPr lvl="2">
              <a:spcAft>
                <a:spcPts val="600"/>
              </a:spcAft>
            </a:pPr>
            <a:endParaRPr lang="en-US" b="1" dirty="0">
              <a:solidFill>
                <a:srgbClr val="333F48"/>
              </a:solidFill>
            </a:endParaRPr>
          </a:p>
          <a:p>
            <a:pPr lvl="2">
              <a:spcAft>
                <a:spcPts val="600"/>
              </a:spcAft>
            </a:pPr>
            <a:endParaRPr lang="en-US" b="1" dirty="0">
              <a:solidFill>
                <a:srgbClr val="333F48"/>
              </a:solidFill>
            </a:endParaRPr>
          </a:p>
          <a:p>
            <a:pPr lvl="1">
              <a:spcAft>
                <a:spcPts val="600"/>
              </a:spcAft>
            </a:pPr>
            <a:endParaRPr lang="en-US" b="1" dirty="0">
              <a:solidFill>
                <a:srgbClr val="333F48"/>
              </a:solidFill>
            </a:endParaRPr>
          </a:p>
        </p:txBody>
      </p:sp>
      <p:cxnSp>
        <p:nvCxnSpPr>
          <p:cNvPr id="11" name="Straight Connector 10"/>
          <p:cNvCxnSpPr/>
          <p:nvPr/>
        </p:nvCxnSpPr>
        <p:spPr>
          <a:xfrm>
            <a:off x="5867400" y="2628898"/>
            <a:ext cx="0" cy="2514600"/>
          </a:xfrm>
          <a:prstGeom prst="line">
            <a:avLst/>
          </a:prstGeom>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34909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 and Update Profile</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4" descr="My E2 At a Glance User Options Menu showing &quot;Profile&quot;, &quot;Manage Dependents&quot;, &quot;Message Center&quot;, &quot;Online Help&quot;, and &quot;Logout&quot; options available for selection and with &quot;Profile&quot; highlighted.  " title="My E2 At a Glance User Options Menu"/>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2062364"/>
            <a:ext cx="11188700" cy="337938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41312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Profile</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15</a:t>
            </a:fld>
            <a:endParaRPr lang="en-GB" dirty="0"/>
          </a:p>
        </p:txBody>
      </p:sp>
      <p:sp>
        <p:nvSpPr>
          <p:cNvPr id="8" name="Content Placeholder 6"/>
          <p:cNvSpPr txBox="1">
            <a:spLocks/>
          </p:cNvSpPr>
          <p:nvPr/>
        </p:nvSpPr>
        <p:spPr>
          <a:xfrm>
            <a:off x="1943100" y="1447800"/>
            <a:ext cx="8305800" cy="4495800"/>
          </a:xfrm>
          <a:prstGeom prst="rect">
            <a:avLst/>
          </a:prstGeom>
        </p:spPr>
        <p:txBody>
          <a:bodyPr vert="horz" lIns="0" tIns="0" rIns="0" bIns="0" rtlCol="0">
            <a:normAutofit/>
          </a:bodyPr>
          <a:lstStyle>
            <a:lvl1pPr marL="0" marR="0" indent="-266700" algn="l" defTabSz="914446" rtl="0" eaLnBrk="1" fontAlgn="auto" latinLnBrk="0" hangingPunct="1">
              <a:lnSpc>
                <a:spcPct val="90000"/>
              </a:lnSpc>
              <a:spcBef>
                <a:spcPts val="0"/>
              </a:spcBef>
              <a:spcAft>
                <a:spcPts val="0"/>
              </a:spcAft>
              <a:buClr>
                <a:srgbClr val="0044AA"/>
              </a:buClr>
              <a:buSzPct val="100000"/>
              <a:buFontTx/>
              <a:buNone/>
              <a:tabLst/>
              <a:defRPr sz="1600" b="1" kern="1200">
                <a:solidFill>
                  <a:srgbClr val="00467F"/>
                </a:solidFill>
                <a:latin typeface="+mn-lt"/>
                <a:ea typeface="+mn-ea"/>
                <a:cs typeface="+mn-cs"/>
              </a:defRPr>
            </a:lvl1pPr>
            <a:lvl2pPr marL="533400" marR="0" indent="-266700" algn="l" defTabSz="914446" rtl="0" eaLnBrk="1" fontAlgn="auto" latinLnBrk="0" hangingPunct="1">
              <a:lnSpc>
                <a:spcPct val="90000"/>
              </a:lnSpc>
              <a:spcBef>
                <a:spcPts val="1000"/>
              </a:spcBef>
              <a:spcAft>
                <a:spcPts val="0"/>
              </a:spcAft>
              <a:buClr>
                <a:srgbClr val="00467F"/>
              </a:buClr>
              <a:buSzPct val="115000"/>
              <a:buFontTx/>
              <a:buNone/>
              <a:tabLst/>
              <a:defRPr sz="1600" kern="1200" baseline="0">
                <a:solidFill>
                  <a:srgbClr val="0044AA"/>
                </a:solidFill>
                <a:latin typeface="Verdana" pitchFamily="34" charset="0"/>
                <a:ea typeface="+mn-ea"/>
                <a:cs typeface="+mn-cs"/>
              </a:defRPr>
            </a:lvl2pPr>
            <a:lvl3pPr marL="806450" marR="0" indent="-266700" algn="l" defTabSz="914446" rtl="0" eaLnBrk="1" fontAlgn="auto" latinLnBrk="0" hangingPunct="1">
              <a:lnSpc>
                <a:spcPct val="90000"/>
              </a:lnSpc>
              <a:spcBef>
                <a:spcPts val="1000"/>
              </a:spcBef>
              <a:spcAft>
                <a:spcPts val="0"/>
              </a:spcAft>
              <a:buClr>
                <a:srgbClr val="00467F"/>
              </a:buClr>
              <a:buSzPct val="100000"/>
              <a:buFontTx/>
              <a:buNone/>
              <a:tabLst/>
              <a:defRPr sz="1600" b="0" kern="1200">
                <a:solidFill>
                  <a:srgbClr val="0044AA"/>
                </a:solidFill>
                <a:latin typeface="Verdana" pitchFamily="34" charset="0"/>
                <a:ea typeface="+mn-ea"/>
                <a:cs typeface="+mn-cs"/>
              </a:defRPr>
            </a:lvl3pPr>
            <a:lvl4pPr marL="1079500" marR="0" indent="-273050" algn="l" defTabSz="914446" rtl="0" eaLnBrk="1" fontAlgn="auto" latinLnBrk="0" hangingPunct="1">
              <a:lnSpc>
                <a:spcPct val="90000"/>
              </a:lnSpc>
              <a:spcBef>
                <a:spcPts val="1000"/>
              </a:spcBef>
              <a:spcAft>
                <a:spcPts val="0"/>
              </a:spcAft>
              <a:buClr>
                <a:srgbClr val="00467F"/>
              </a:buClr>
              <a:buSzPct val="100000"/>
              <a:buFontTx/>
              <a:buBlip>
                <a:blip r:embed="rId4"/>
              </a:buBlip>
              <a:tabLst/>
              <a:defRPr sz="1600" kern="1200">
                <a:solidFill>
                  <a:srgbClr val="0044AA"/>
                </a:solidFill>
                <a:latin typeface="Verdana" pitchFamily="34" charset="0"/>
                <a:ea typeface="+mn-ea"/>
                <a:cs typeface="+mn-cs"/>
              </a:defRPr>
            </a:lvl4pPr>
            <a:lvl5pPr marL="1346200" marR="0" indent="-266700" algn="l" defTabSz="914446" rtl="0" eaLnBrk="1" fontAlgn="auto" latinLnBrk="0" hangingPunct="1">
              <a:lnSpc>
                <a:spcPct val="90000"/>
              </a:lnSpc>
              <a:spcBef>
                <a:spcPts val="1000"/>
              </a:spcBef>
              <a:spcAft>
                <a:spcPts val="0"/>
              </a:spcAft>
              <a:buClr>
                <a:srgbClr val="00467F"/>
              </a:buClr>
              <a:buSzTx/>
              <a:buFontTx/>
              <a:buBlip>
                <a:blip r:embed="rId5"/>
              </a:buBlip>
              <a:tabLst/>
              <a:defRPr sz="1600" b="0" kern="1200">
                <a:solidFill>
                  <a:srgbClr val="0044AA"/>
                </a:solidFill>
                <a:latin typeface="Verdana" pitchFamily="34" charset="0"/>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5" name="Content Placeholder 4" descr="Top portion of the User Profile page showing the &quot;Traveler Name&quot;, &quot;Last Login Information&quot;, " title="User Profile page"/>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990600" y="1109734"/>
            <a:ext cx="4997490" cy="4833866"/>
          </a:xfrm>
          <a:prstGeom prst="rect">
            <a:avLst/>
          </a:prstGeom>
          <a:ln>
            <a:noFill/>
          </a:ln>
          <a:effectLst>
            <a:outerShdw blurRad="292100" dist="139700" dir="2700000" algn="tl" rotWithShape="0">
              <a:srgbClr val="333333">
                <a:alpha val="65000"/>
              </a:srgbClr>
            </a:outerShdw>
          </a:effectLst>
        </p:spPr>
      </p:pic>
      <p:pic>
        <p:nvPicPr>
          <p:cNvPr id="6" name="Picture 5" descr="The bottom section of the User Profile page showing the &quot;Email Information&quot;, &quot;Travel Arrangers&quot;, &quot;Credit Card Information&quot;, and &quot;Travel Preferences&quot; sections." title="User Profile page bottom sec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1519594"/>
            <a:ext cx="4955605" cy="48452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81076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and Managing Dependents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2" descr="Manage Dependents page with no available dependents" title="Manage Dependents page with no available dependents"/>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7660324" y="3276600"/>
            <a:ext cx="3543607" cy="2560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Traveler name displayed as the lable for the User Options menu" title="Traveler name displayed as the lable for the User Options menu"/>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4" y="1447800"/>
            <a:ext cx="6798644" cy="30159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6569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New Dependent</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Add Dependent page" title="Add Dependent p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2926" y="1600200"/>
            <a:ext cx="10882303" cy="408467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5994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Dependents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descr="Manage Dependents page with dependent listed." title="Manage Dependents page with dependent listed."/>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7072" y="2448923"/>
            <a:ext cx="10874682" cy="260626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4513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ext Placeholder 22"/>
          <p:cNvSpPr txBox="1">
            <a:spLocks/>
          </p:cNvSpPr>
          <p:nvPr/>
        </p:nvSpPr>
        <p:spPr>
          <a:xfrm>
            <a:off x="5143117" y="1198474"/>
            <a:ext cx="40331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6" name="Text Placeholder 22"/>
          <p:cNvSpPr txBox="1">
            <a:spLocks/>
          </p:cNvSpPr>
          <p:nvPr/>
        </p:nvSpPr>
        <p:spPr>
          <a:xfrm>
            <a:off x="5143116" y="2902414"/>
            <a:ext cx="5905884" cy="240066"/>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Creating Reservations &amp; Authorizations </a:t>
            </a:r>
          </a:p>
        </p:txBody>
      </p:sp>
      <p:sp>
        <p:nvSpPr>
          <p:cNvPr id="8" name="Text Placeholder 22"/>
          <p:cNvSpPr txBox="1">
            <a:spLocks/>
          </p:cNvSpPr>
          <p:nvPr/>
        </p:nvSpPr>
        <p:spPr>
          <a:xfrm>
            <a:off x="5143117" y="1953175"/>
            <a:ext cx="3516964"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Getting Started</a:t>
            </a:r>
          </a:p>
        </p:txBody>
      </p:sp>
      <p:sp>
        <p:nvSpPr>
          <p:cNvPr id="9" name="Text Placeholder 22"/>
          <p:cNvSpPr txBox="1">
            <a:spLocks/>
          </p:cNvSpPr>
          <p:nvPr/>
        </p:nvSpPr>
        <p:spPr>
          <a:xfrm>
            <a:off x="5143116" y="5320698"/>
            <a:ext cx="4033135" cy="369332"/>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100000"/>
              </a:lnSpc>
              <a:spcAft>
                <a:spcPts val="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CWTSato To Go</a:t>
            </a:r>
          </a:p>
        </p:txBody>
      </p:sp>
      <p:grpSp>
        <p:nvGrpSpPr>
          <p:cNvPr id="10" name="Group 9"/>
          <p:cNvGrpSpPr>
            <a:grpSpLocks noChangeAspect="1"/>
          </p:cNvGrpSpPr>
          <p:nvPr/>
        </p:nvGrpSpPr>
        <p:grpSpPr>
          <a:xfrm>
            <a:off x="4530354" y="1066800"/>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4530354" y="1909241"/>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4530354" y="2753835"/>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30" name="Group 29"/>
          <p:cNvGrpSpPr>
            <a:grpSpLocks noChangeAspect="1"/>
          </p:cNvGrpSpPr>
          <p:nvPr/>
        </p:nvGrpSpPr>
        <p:grpSpPr>
          <a:xfrm>
            <a:off x="4530354" y="5284390"/>
            <a:ext cx="457200" cy="457200"/>
            <a:chOff x="6815644" y="1535998"/>
            <a:chExt cx="3399996" cy="3399996"/>
          </a:xfrm>
        </p:grpSpPr>
        <p:grpSp>
          <p:nvGrpSpPr>
            <p:cNvPr id="31" name="Group 3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3" name="Oval 3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34" name="Oval 3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2" name="TextBox 4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6</a:t>
              </a:r>
            </a:p>
          </p:txBody>
        </p:sp>
      </p:grpSp>
      <p:sp>
        <p:nvSpPr>
          <p:cNvPr id="35" name="Text Placeholder 22"/>
          <p:cNvSpPr txBox="1">
            <a:spLocks/>
          </p:cNvSpPr>
          <p:nvPr/>
        </p:nvSpPr>
        <p:spPr>
          <a:xfrm>
            <a:off x="5187065" y="4594831"/>
            <a:ext cx="70049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Creating Advances, Vouchers and Local Claims</a:t>
            </a:r>
          </a:p>
        </p:txBody>
      </p:sp>
      <p:grpSp>
        <p:nvGrpSpPr>
          <p:cNvPr id="36" name="Group 35"/>
          <p:cNvGrpSpPr>
            <a:grpSpLocks noChangeAspect="1"/>
          </p:cNvGrpSpPr>
          <p:nvPr/>
        </p:nvGrpSpPr>
        <p:grpSpPr>
          <a:xfrm>
            <a:off x="4537179" y="4441949"/>
            <a:ext cx="457200" cy="457200"/>
            <a:chOff x="6815644" y="1535998"/>
            <a:chExt cx="3399996" cy="3399996"/>
          </a:xfrm>
        </p:grpSpPr>
        <p:grpSp>
          <p:nvGrpSpPr>
            <p:cNvPr id="37" name="Group 36">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39" name="Oval 38">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40" name="Oval 39">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38" name="TextBox 3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5</a:t>
              </a:r>
            </a:p>
          </p:txBody>
        </p:sp>
      </p:gr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a:solidFill>
                  <a:srgbClr val="00467F"/>
                </a:solidFill>
              </a:rPr>
              <a:t>Agenda</a:t>
            </a:r>
          </a:p>
        </p:txBody>
      </p:sp>
      <p:grpSp>
        <p:nvGrpSpPr>
          <p:cNvPr id="42" name="Group 41">
            <a:extLst>
              <a:ext uri="{FF2B5EF4-FFF2-40B4-BE49-F238E27FC236}">
                <a16:creationId xmlns:a16="http://schemas.microsoft.com/office/drawing/2014/main" id="{4920407B-EECA-4FC5-92F4-AA8C25A4BED8}"/>
              </a:ext>
            </a:extLst>
          </p:cNvPr>
          <p:cNvGrpSpPr>
            <a:grpSpLocks noChangeAspect="1"/>
          </p:cNvGrpSpPr>
          <p:nvPr/>
        </p:nvGrpSpPr>
        <p:grpSpPr>
          <a:xfrm>
            <a:off x="4530353" y="3556676"/>
            <a:ext cx="457200" cy="457200"/>
            <a:chOff x="6815644" y="1535998"/>
            <a:chExt cx="3399996" cy="3399996"/>
          </a:xfrm>
        </p:grpSpPr>
        <p:grpSp>
          <p:nvGrpSpPr>
            <p:cNvPr id="43" name="Group 42">
              <a:extLst>
                <a:ext uri="{FF2B5EF4-FFF2-40B4-BE49-F238E27FC236}">
                  <a16:creationId xmlns:a16="http://schemas.microsoft.com/office/drawing/2014/main" id="{5A9961D3-BF9F-46E8-827C-406C792106CC}"/>
                </a:ext>
              </a:extLst>
            </p:cNvPr>
            <p:cNvGrpSpPr>
              <a:grpSpLocks noChangeAspect="1"/>
            </p:cNvGrpSpPr>
            <p:nvPr/>
          </p:nvGrpSpPr>
          <p:grpSpPr>
            <a:xfrm>
              <a:off x="6815644" y="1535998"/>
              <a:ext cx="3399996" cy="3399996"/>
              <a:chOff x="4910437" y="2232547"/>
              <a:chExt cx="2915084" cy="2915084"/>
            </a:xfrm>
          </p:grpSpPr>
          <p:sp>
            <p:nvSpPr>
              <p:cNvPr id="45" name="Oval 44">
                <a:extLst>
                  <a:ext uri="{FF2B5EF4-FFF2-40B4-BE49-F238E27FC236}">
                    <a16:creationId xmlns:a16="http://schemas.microsoft.com/office/drawing/2014/main" id="{3FCF2A5E-6068-4717-8A40-AD05BA46E7D2}"/>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46" name="Oval 45">
                <a:extLst>
                  <a:ext uri="{FF2B5EF4-FFF2-40B4-BE49-F238E27FC236}">
                    <a16:creationId xmlns:a16="http://schemas.microsoft.com/office/drawing/2014/main" id="{5EE67C5F-158B-4B74-9209-25462922F36E}"/>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44" name="TextBox 27">
              <a:extLst>
                <a:ext uri="{FF2B5EF4-FFF2-40B4-BE49-F238E27FC236}">
                  <a16:creationId xmlns:a16="http://schemas.microsoft.com/office/drawing/2014/main" id="{EE7DA90C-B9F7-4C00-A6DE-3219DC2799DE}"/>
                </a:ext>
              </a:extLst>
            </p:cNvPr>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sp>
        <p:nvSpPr>
          <p:cNvPr id="47" name="Text Placeholder 22">
            <a:extLst>
              <a:ext uri="{FF2B5EF4-FFF2-40B4-BE49-F238E27FC236}">
                <a16:creationId xmlns:a16="http://schemas.microsoft.com/office/drawing/2014/main" id="{6B58C7A0-4309-452E-B26A-2C34435A4F4E}"/>
              </a:ext>
            </a:extLst>
          </p:cNvPr>
          <p:cNvSpPr txBox="1">
            <a:spLocks/>
          </p:cNvSpPr>
          <p:nvPr/>
        </p:nvSpPr>
        <p:spPr>
          <a:xfrm>
            <a:off x="5187065" y="3710520"/>
            <a:ext cx="5905884"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Comparative Trips</a:t>
            </a:r>
          </a:p>
        </p:txBody>
      </p:sp>
    </p:spTree>
    <p:custDataLst>
      <p:tags r:id="rId1"/>
    </p:custDataLst>
    <p:extLst>
      <p:ext uri="{BB962C8B-B14F-4D97-AF65-F5344CB8AC3E}">
        <p14:creationId xmlns:p14="http://schemas.microsoft.com/office/powerpoint/2010/main" val="36823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User Profile Data</a:t>
            </a:r>
            <a:br>
              <a:rPr lang="en-US" sz="2800" dirty="0">
                <a:solidFill>
                  <a:srgbClr val="7F7F7F"/>
                </a:solidFill>
              </a:rPr>
            </a:br>
            <a:r>
              <a:rPr lang="en-US" sz="2400" dirty="0">
                <a:solidFill>
                  <a:srgbClr val="7F7F7F"/>
                </a:solidFill>
              </a:rPr>
              <a:t>Pushed from ETS to OBT to the GDS</a:t>
            </a:r>
          </a:p>
        </p:txBody>
      </p:sp>
      <p:sp>
        <p:nvSpPr>
          <p:cNvPr id="8" name="Footer Placeholder 7"/>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19</a:t>
            </a:fld>
            <a:endParaRPr lang="en-GB" dirty="0"/>
          </a:p>
        </p:txBody>
      </p:sp>
      <p:grpSp>
        <p:nvGrpSpPr>
          <p:cNvPr id="14" name="Group 13" descr="Profile information workflow" title="Profile information workflow"/>
          <p:cNvGrpSpPr/>
          <p:nvPr/>
        </p:nvGrpSpPr>
        <p:grpSpPr>
          <a:xfrm>
            <a:off x="444399" y="2636341"/>
            <a:ext cx="11303202" cy="2484299"/>
            <a:chOff x="568034" y="2636341"/>
            <a:chExt cx="11303202" cy="2484299"/>
          </a:xfrm>
        </p:grpSpPr>
        <p:sp>
          <p:nvSpPr>
            <p:cNvPr id="4" name="Freeform 3"/>
            <p:cNvSpPr/>
            <p:nvPr/>
          </p:nvSpPr>
          <p:spPr>
            <a:xfrm>
              <a:off x="568034" y="2636342"/>
              <a:ext cx="2571501" cy="1014131"/>
            </a:xfrm>
            <a:custGeom>
              <a:avLst/>
              <a:gdLst>
                <a:gd name="connsiteX0" fmla="*/ 0 w 2571501"/>
                <a:gd name="connsiteY0" fmla="*/ 101413 h 1014131"/>
                <a:gd name="connsiteX1" fmla="*/ 101413 w 2571501"/>
                <a:gd name="connsiteY1" fmla="*/ 0 h 1014131"/>
                <a:gd name="connsiteX2" fmla="*/ 2470088 w 2571501"/>
                <a:gd name="connsiteY2" fmla="*/ 0 h 1014131"/>
                <a:gd name="connsiteX3" fmla="*/ 2571501 w 2571501"/>
                <a:gd name="connsiteY3" fmla="*/ 101413 h 1014131"/>
                <a:gd name="connsiteX4" fmla="*/ 2571501 w 2571501"/>
                <a:gd name="connsiteY4" fmla="*/ 912718 h 1014131"/>
                <a:gd name="connsiteX5" fmla="*/ 2470088 w 2571501"/>
                <a:gd name="connsiteY5" fmla="*/ 1014131 h 1014131"/>
                <a:gd name="connsiteX6" fmla="*/ 101413 w 2571501"/>
                <a:gd name="connsiteY6" fmla="*/ 1014131 h 1014131"/>
                <a:gd name="connsiteX7" fmla="*/ 0 w 2571501"/>
                <a:gd name="connsiteY7" fmla="*/ 912718 h 1014131"/>
                <a:gd name="connsiteX8" fmla="*/ 0 w 2571501"/>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501" h="1014131">
                  <a:moveTo>
                    <a:pt x="0" y="101413"/>
                  </a:moveTo>
                  <a:cubicBezTo>
                    <a:pt x="0" y="45404"/>
                    <a:pt x="45404" y="0"/>
                    <a:pt x="101413" y="0"/>
                  </a:cubicBezTo>
                  <a:lnTo>
                    <a:pt x="2470088" y="0"/>
                  </a:lnTo>
                  <a:cubicBezTo>
                    <a:pt x="2526097" y="0"/>
                    <a:pt x="2571501" y="45404"/>
                    <a:pt x="2571501" y="101413"/>
                  </a:cubicBezTo>
                  <a:lnTo>
                    <a:pt x="2571501" y="912718"/>
                  </a:lnTo>
                  <a:cubicBezTo>
                    <a:pt x="2571501" y="968727"/>
                    <a:pt x="2526097" y="1014131"/>
                    <a:pt x="2470088"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a:t>E2 Solutions/ETS</a:t>
              </a:r>
            </a:p>
          </p:txBody>
        </p:sp>
        <p:sp>
          <p:nvSpPr>
            <p:cNvPr id="6" name="Freeform 5"/>
            <p:cNvSpPr/>
            <p:nvPr/>
          </p:nvSpPr>
          <p:spPr>
            <a:xfrm>
              <a:off x="1227456" y="3383280"/>
              <a:ext cx="2615184" cy="1737360"/>
            </a:xfrm>
            <a:custGeom>
              <a:avLst/>
              <a:gdLst>
                <a:gd name="connsiteX0" fmla="*/ 0 w 2408566"/>
                <a:gd name="connsiteY0" fmla="*/ 131953 h 1319531"/>
                <a:gd name="connsiteX1" fmla="*/ 131953 w 2408566"/>
                <a:gd name="connsiteY1" fmla="*/ 0 h 1319531"/>
                <a:gd name="connsiteX2" fmla="*/ 2276613 w 2408566"/>
                <a:gd name="connsiteY2" fmla="*/ 0 h 1319531"/>
                <a:gd name="connsiteX3" fmla="*/ 2408566 w 2408566"/>
                <a:gd name="connsiteY3" fmla="*/ 131953 h 1319531"/>
                <a:gd name="connsiteX4" fmla="*/ 2408566 w 2408566"/>
                <a:gd name="connsiteY4" fmla="*/ 1187578 h 1319531"/>
                <a:gd name="connsiteX5" fmla="*/ 2276613 w 2408566"/>
                <a:gd name="connsiteY5" fmla="*/ 1319531 h 1319531"/>
                <a:gd name="connsiteX6" fmla="*/ 131953 w 2408566"/>
                <a:gd name="connsiteY6" fmla="*/ 1319531 h 1319531"/>
                <a:gd name="connsiteX7" fmla="*/ 0 w 2408566"/>
                <a:gd name="connsiteY7" fmla="*/ 1187578 h 1319531"/>
                <a:gd name="connsiteX8" fmla="*/ 0 w 2408566"/>
                <a:gd name="connsiteY8" fmla="*/ 131953 h 131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566" h="1319531">
                  <a:moveTo>
                    <a:pt x="0" y="131953"/>
                  </a:moveTo>
                  <a:cubicBezTo>
                    <a:pt x="0" y="59077"/>
                    <a:pt x="59077" y="0"/>
                    <a:pt x="131953" y="0"/>
                  </a:cubicBezTo>
                  <a:lnTo>
                    <a:pt x="2276613" y="0"/>
                  </a:lnTo>
                  <a:cubicBezTo>
                    <a:pt x="2349489" y="0"/>
                    <a:pt x="2408566" y="59077"/>
                    <a:pt x="2408566" y="131953"/>
                  </a:cubicBezTo>
                  <a:lnTo>
                    <a:pt x="2408566" y="1187578"/>
                  </a:lnTo>
                  <a:cubicBezTo>
                    <a:pt x="2408566" y="1260454"/>
                    <a:pt x="2349489" y="1319531"/>
                    <a:pt x="2276613" y="1319531"/>
                  </a:cubicBezTo>
                  <a:lnTo>
                    <a:pt x="131953" y="1319531"/>
                  </a:lnTo>
                  <a:cubicBezTo>
                    <a:pt x="59077" y="1319531"/>
                    <a:pt x="0" y="1260454"/>
                    <a:pt x="0" y="1187578"/>
                  </a:cubicBezTo>
                  <a:lnTo>
                    <a:pt x="0" y="131953"/>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2440" tIns="152440" rIns="152440" bIns="15244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Name</a:t>
              </a:r>
            </a:p>
            <a:p>
              <a:pPr marL="171450" lvl="1" indent="-171450" algn="l" defTabSz="711200">
                <a:lnSpc>
                  <a:spcPct val="90000"/>
                </a:lnSpc>
                <a:spcBef>
                  <a:spcPct val="0"/>
                </a:spcBef>
                <a:spcAft>
                  <a:spcPct val="15000"/>
                </a:spcAft>
                <a:buChar char="••"/>
              </a:pPr>
              <a:r>
                <a:rPr lang="en-US" sz="1600" kern="1200" dirty="0"/>
                <a:t>Email</a:t>
              </a:r>
            </a:p>
            <a:p>
              <a:pPr marL="171450" lvl="1" indent="-171450" algn="l" defTabSz="711200">
                <a:lnSpc>
                  <a:spcPct val="90000"/>
                </a:lnSpc>
                <a:spcBef>
                  <a:spcPct val="0"/>
                </a:spcBef>
                <a:spcAft>
                  <a:spcPct val="15000"/>
                </a:spcAft>
                <a:buChar char="••"/>
              </a:pPr>
              <a:r>
                <a:rPr lang="en-US" sz="1600" kern="1200" dirty="0"/>
                <a:t>Phone number</a:t>
              </a:r>
            </a:p>
            <a:p>
              <a:pPr marL="171450" lvl="1" indent="-171450" algn="l" defTabSz="711200">
                <a:lnSpc>
                  <a:spcPct val="90000"/>
                </a:lnSpc>
                <a:spcBef>
                  <a:spcPct val="0"/>
                </a:spcBef>
                <a:spcAft>
                  <a:spcPct val="15000"/>
                </a:spcAft>
                <a:buChar char="••"/>
              </a:pPr>
              <a:r>
                <a:rPr lang="en-US" sz="1600" kern="1200" dirty="0"/>
                <a:t>Credit card information</a:t>
              </a:r>
            </a:p>
          </p:txBody>
        </p:sp>
        <p:sp>
          <p:nvSpPr>
            <p:cNvPr id="7" name="Freeform 6"/>
            <p:cNvSpPr/>
            <p:nvPr/>
          </p:nvSpPr>
          <p:spPr>
            <a:xfrm rot="21496046">
              <a:off x="3469736" y="2757149"/>
              <a:ext cx="676656" cy="580844"/>
            </a:xfrm>
            <a:custGeom>
              <a:avLst/>
              <a:gdLst>
                <a:gd name="connsiteX0" fmla="*/ 0 w 714199"/>
                <a:gd name="connsiteY0" fmla="*/ 116169 h 580844"/>
                <a:gd name="connsiteX1" fmla="*/ 423777 w 714199"/>
                <a:gd name="connsiteY1" fmla="*/ 116169 h 580844"/>
                <a:gd name="connsiteX2" fmla="*/ 423777 w 714199"/>
                <a:gd name="connsiteY2" fmla="*/ 0 h 580844"/>
                <a:gd name="connsiteX3" fmla="*/ 714199 w 714199"/>
                <a:gd name="connsiteY3" fmla="*/ 290422 h 580844"/>
                <a:gd name="connsiteX4" fmla="*/ 423777 w 714199"/>
                <a:gd name="connsiteY4" fmla="*/ 580844 h 580844"/>
                <a:gd name="connsiteX5" fmla="*/ 423777 w 714199"/>
                <a:gd name="connsiteY5" fmla="*/ 464675 h 580844"/>
                <a:gd name="connsiteX6" fmla="*/ 0 w 714199"/>
                <a:gd name="connsiteY6" fmla="*/ 464675 h 580844"/>
                <a:gd name="connsiteX7" fmla="*/ 0 w 714199"/>
                <a:gd name="connsiteY7" fmla="*/ 116169 h 58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199" h="580844">
                  <a:moveTo>
                    <a:pt x="0" y="116169"/>
                  </a:moveTo>
                  <a:lnTo>
                    <a:pt x="423777" y="116169"/>
                  </a:lnTo>
                  <a:lnTo>
                    <a:pt x="423777" y="0"/>
                  </a:lnTo>
                  <a:lnTo>
                    <a:pt x="714199" y="290422"/>
                  </a:lnTo>
                  <a:lnTo>
                    <a:pt x="423777" y="580844"/>
                  </a:lnTo>
                  <a:lnTo>
                    <a:pt x="423777" y="464675"/>
                  </a:lnTo>
                  <a:lnTo>
                    <a:pt x="0" y="464675"/>
                  </a:lnTo>
                  <a:lnTo>
                    <a:pt x="0" y="116169"/>
                  </a:lnTo>
                  <a:close/>
                </a:path>
              </a:pathLst>
            </a:custGeom>
            <a:solidFill>
              <a:schemeClr val="accent1"/>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0" tIns="116168" rIns="174252" bIns="116169" numCol="1" spcCol="1270" anchor="ctr" anchorCtr="0">
              <a:noAutofit/>
            </a:bodyPr>
            <a:lstStyle/>
            <a:p>
              <a:pPr lvl="0" algn="ctr" defTabSz="177800">
                <a:lnSpc>
                  <a:spcPct val="90000"/>
                </a:lnSpc>
                <a:spcBef>
                  <a:spcPct val="0"/>
                </a:spcBef>
                <a:spcAft>
                  <a:spcPct val="35000"/>
                </a:spcAft>
              </a:pPr>
              <a:endParaRPr lang="en-US" sz="400" kern="1200" dirty="0"/>
            </a:p>
          </p:txBody>
        </p:sp>
        <p:sp>
          <p:nvSpPr>
            <p:cNvPr id="9" name="Freeform 8"/>
            <p:cNvSpPr/>
            <p:nvPr/>
          </p:nvSpPr>
          <p:spPr>
            <a:xfrm>
              <a:off x="4418495" y="2636342"/>
              <a:ext cx="2838207" cy="1014131"/>
            </a:xfrm>
            <a:custGeom>
              <a:avLst/>
              <a:gdLst>
                <a:gd name="connsiteX0" fmla="*/ 0 w 2838207"/>
                <a:gd name="connsiteY0" fmla="*/ 101413 h 1014131"/>
                <a:gd name="connsiteX1" fmla="*/ 101413 w 2838207"/>
                <a:gd name="connsiteY1" fmla="*/ 0 h 1014131"/>
                <a:gd name="connsiteX2" fmla="*/ 2736794 w 2838207"/>
                <a:gd name="connsiteY2" fmla="*/ 0 h 1014131"/>
                <a:gd name="connsiteX3" fmla="*/ 2838207 w 2838207"/>
                <a:gd name="connsiteY3" fmla="*/ 101413 h 1014131"/>
                <a:gd name="connsiteX4" fmla="*/ 2838207 w 2838207"/>
                <a:gd name="connsiteY4" fmla="*/ 912718 h 1014131"/>
                <a:gd name="connsiteX5" fmla="*/ 2736794 w 2838207"/>
                <a:gd name="connsiteY5" fmla="*/ 1014131 h 1014131"/>
                <a:gd name="connsiteX6" fmla="*/ 101413 w 2838207"/>
                <a:gd name="connsiteY6" fmla="*/ 1014131 h 1014131"/>
                <a:gd name="connsiteX7" fmla="*/ 0 w 2838207"/>
                <a:gd name="connsiteY7" fmla="*/ 912718 h 1014131"/>
                <a:gd name="connsiteX8" fmla="*/ 0 w 2838207"/>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207" h="1014131">
                  <a:moveTo>
                    <a:pt x="0" y="101413"/>
                  </a:moveTo>
                  <a:cubicBezTo>
                    <a:pt x="0" y="45404"/>
                    <a:pt x="45404" y="0"/>
                    <a:pt x="101413" y="0"/>
                  </a:cubicBezTo>
                  <a:lnTo>
                    <a:pt x="2736794" y="0"/>
                  </a:lnTo>
                  <a:cubicBezTo>
                    <a:pt x="2792803" y="0"/>
                    <a:pt x="2838207" y="45404"/>
                    <a:pt x="2838207" y="101413"/>
                  </a:cubicBezTo>
                  <a:lnTo>
                    <a:pt x="2838207" y="912718"/>
                  </a:lnTo>
                  <a:cubicBezTo>
                    <a:pt x="2838207" y="968727"/>
                    <a:pt x="2792803" y="1014131"/>
                    <a:pt x="2736794"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252190"/>
                <a:satOff val="-28155"/>
                <a:lumOff val="17353"/>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a:t>GetThere Online Booking Tool</a:t>
              </a:r>
            </a:p>
          </p:txBody>
        </p:sp>
        <p:sp>
          <p:nvSpPr>
            <p:cNvPr id="10" name="Freeform 9"/>
            <p:cNvSpPr/>
            <p:nvPr/>
          </p:nvSpPr>
          <p:spPr>
            <a:xfrm>
              <a:off x="5012470" y="3383280"/>
              <a:ext cx="2612888" cy="1737360"/>
            </a:xfrm>
            <a:custGeom>
              <a:avLst/>
              <a:gdLst>
                <a:gd name="connsiteX0" fmla="*/ 0 w 2612888"/>
                <a:gd name="connsiteY0" fmla="*/ 155534 h 1555340"/>
                <a:gd name="connsiteX1" fmla="*/ 155534 w 2612888"/>
                <a:gd name="connsiteY1" fmla="*/ 0 h 1555340"/>
                <a:gd name="connsiteX2" fmla="*/ 2457354 w 2612888"/>
                <a:gd name="connsiteY2" fmla="*/ 0 h 1555340"/>
                <a:gd name="connsiteX3" fmla="*/ 2612888 w 2612888"/>
                <a:gd name="connsiteY3" fmla="*/ 155534 h 1555340"/>
                <a:gd name="connsiteX4" fmla="*/ 2612888 w 2612888"/>
                <a:gd name="connsiteY4" fmla="*/ 1399806 h 1555340"/>
                <a:gd name="connsiteX5" fmla="*/ 2457354 w 2612888"/>
                <a:gd name="connsiteY5" fmla="*/ 1555340 h 1555340"/>
                <a:gd name="connsiteX6" fmla="*/ 155534 w 2612888"/>
                <a:gd name="connsiteY6" fmla="*/ 1555340 h 1555340"/>
                <a:gd name="connsiteX7" fmla="*/ 0 w 2612888"/>
                <a:gd name="connsiteY7" fmla="*/ 1399806 h 1555340"/>
                <a:gd name="connsiteX8" fmla="*/ 0 w 2612888"/>
                <a:gd name="connsiteY8" fmla="*/ 155534 h 155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888" h="1555340">
                  <a:moveTo>
                    <a:pt x="0" y="155534"/>
                  </a:moveTo>
                  <a:cubicBezTo>
                    <a:pt x="0" y="69635"/>
                    <a:pt x="69635" y="0"/>
                    <a:pt x="155534" y="0"/>
                  </a:cubicBezTo>
                  <a:lnTo>
                    <a:pt x="2457354" y="0"/>
                  </a:lnTo>
                  <a:cubicBezTo>
                    <a:pt x="2543253" y="0"/>
                    <a:pt x="2612888" y="69635"/>
                    <a:pt x="2612888" y="155534"/>
                  </a:cubicBezTo>
                  <a:lnTo>
                    <a:pt x="2612888" y="1399806"/>
                  </a:lnTo>
                  <a:cubicBezTo>
                    <a:pt x="2612888" y="1485705"/>
                    <a:pt x="2543253" y="1555340"/>
                    <a:pt x="2457354" y="1555340"/>
                  </a:cubicBezTo>
                  <a:lnTo>
                    <a:pt x="155534" y="1555340"/>
                  </a:lnTo>
                  <a:cubicBezTo>
                    <a:pt x="69635" y="1555340"/>
                    <a:pt x="0" y="1485705"/>
                    <a:pt x="0" y="1399806"/>
                  </a:cubicBezTo>
                  <a:lnTo>
                    <a:pt x="0" y="155534"/>
                  </a:lnTo>
                  <a:close/>
                </a:path>
              </a:pathLst>
            </a:custGeom>
          </p:spPr>
          <p:style>
            <a:lnRef idx="2">
              <a:schemeClr val="accent4">
                <a:hueOff val="252190"/>
                <a:satOff val="-28155"/>
                <a:lumOff val="1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346" tIns="159346" rIns="159346" bIns="159346" numCol="1" spcCol="1270" anchor="t" anchorCtr="0">
              <a:noAutofit/>
            </a:bodyPr>
            <a:lstStyle/>
            <a:p>
              <a:pPr marL="171450" lvl="1" indent="-171450" algn="l" defTabSz="711200">
                <a:lnSpc>
                  <a:spcPct val="90000"/>
                </a:lnSpc>
                <a:spcBef>
                  <a:spcPct val="0"/>
                </a:spcBef>
                <a:spcAft>
                  <a:spcPct val="15000"/>
                </a:spcAft>
                <a:buChar char="••"/>
              </a:pPr>
              <a:r>
                <a:rPr lang="en-US" sz="1600" dirty="0"/>
                <a:t>E2 Solutions profile i</a:t>
              </a:r>
              <a:r>
                <a:rPr lang="en-US" sz="1600" kern="1200" dirty="0"/>
                <a:t>nformation</a:t>
              </a:r>
            </a:p>
            <a:p>
              <a:pPr marL="171450" lvl="1" indent="-171450" algn="l" defTabSz="711200">
                <a:lnSpc>
                  <a:spcPct val="90000"/>
                </a:lnSpc>
                <a:spcBef>
                  <a:spcPct val="0"/>
                </a:spcBef>
                <a:spcAft>
                  <a:spcPct val="15000"/>
                </a:spcAft>
                <a:buChar char="••"/>
              </a:pPr>
              <a:r>
                <a:rPr lang="en-US" sz="1600" kern="1200" dirty="0"/>
                <a:t>Secure flight information</a:t>
              </a:r>
            </a:p>
            <a:p>
              <a:pPr marL="171450" lvl="1" indent="-171450" algn="l" defTabSz="711200">
                <a:lnSpc>
                  <a:spcPct val="90000"/>
                </a:lnSpc>
                <a:spcBef>
                  <a:spcPct val="0"/>
                </a:spcBef>
                <a:spcAft>
                  <a:spcPct val="15000"/>
                </a:spcAft>
                <a:buChar char="••"/>
              </a:pPr>
              <a:r>
                <a:rPr lang="en-US" sz="1600" kern="1200" dirty="0"/>
                <a:t>Seat Preferences</a:t>
              </a:r>
            </a:p>
            <a:p>
              <a:pPr marL="171450" lvl="1" indent="-171450" algn="l" defTabSz="711200">
                <a:lnSpc>
                  <a:spcPct val="90000"/>
                </a:lnSpc>
                <a:spcBef>
                  <a:spcPct val="0"/>
                </a:spcBef>
                <a:spcAft>
                  <a:spcPct val="15000"/>
                </a:spcAft>
                <a:buChar char="••"/>
              </a:pPr>
              <a:r>
                <a:rPr lang="en-US" sz="1600" kern="1200" dirty="0"/>
                <a:t>Frequent club numbers</a:t>
              </a:r>
            </a:p>
          </p:txBody>
        </p:sp>
        <p:sp>
          <p:nvSpPr>
            <p:cNvPr id="11" name="Freeform 10"/>
            <p:cNvSpPr/>
            <p:nvPr/>
          </p:nvSpPr>
          <p:spPr>
            <a:xfrm rot="21592403">
              <a:off x="7556690" y="2757149"/>
              <a:ext cx="678983" cy="580844"/>
            </a:xfrm>
            <a:custGeom>
              <a:avLst/>
              <a:gdLst>
                <a:gd name="connsiteX0" fmla="*/ 0 w 678983"/>
                <a:gd name="connsiteY0" fmla="*/ 116169 h 580844"/>
                <a:gd name="connsiteX1" fmla="*/ 388561 w 678983"/>
                <a:gd name="connsiteY1" fmla="*/ 116169 h 580844"/>
                <a:gd name="connsiteX2" fmla="*/ 388561 w 678983"/>
                <a:gd name="connsiteY2" fmla="*/ 0 h 580844"/>
                <a:gd name="connsiteX3" fmla="*/ 678983 w 678983"/>
                <a:gd name="connsiteY3" fmla="*/ 290422 h 580844"/>
                <a:gd name="connsiteX4" fmla="*/ 388561 w 678983"/>
                <a:gd name="connsiteY4" fmla="*/ 580844 h 580844"/>
                <a:gd name="connsiteX5" fmla="*/ 388561 w 678983"/>
                <a:gd name="connsiteY5" fmla="*/ 464675 h 580844"/>
                <a:gd name="connsiteX6" fmla="*/ 0 w 678983"/>
                <a:gd name="connsiteY6" fmla="*/ 464675 h 580844"/>
                <a:gd name="connsiteX7" fmla="*/ 0 w 678983"/>
                <a:gd name="connsiteY7" fmla="*/ 116169 h 58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983" h="580844">
                  <a:moveTo>
                    <a:pt x="0" y="116169"/>
                  </a:moveTo>
                  <a:lnTo>
                    <a:pt x="388561" y="116169"/>
                  </a:lnTo>
                  <a:lnTo>
                    <a:pt x="388561" y="0"/>
                  </a:lnTo>
                  <a:lnTo>
                    <a:pt x="678983" y="290422"/>
                  </a:lnTo>
                  <a:lnTo>
                    <a:pt x="388561" y="580844"/>
                  </a:lnTo>
                  <a:lnTo>
                    <a:pt x="388561" y="464675"/>
                  </a:lnTo>
                  <a:lnTo>
                    <a:pt x="0" y="464675"/>
                  </a:lnTo>
                  <a:lnTo>
                    <a:pt x="0" y="116169"/>
                  </a:lnTo>
                  <a:close/>
                </a:path>
              </a:pathLst>
            </a:custGeom>
            <a:solidFill>
              <a:schemeClr val="accent1"/>
            </a:solidFill>
          </p:spPr>
          <p:style>
            <a:lnRef idx="0">
              <a:schemeClr val="lt1">
                <a:hueOff val="0"/>
                <a:satOff val="0"/>
                <a:lumOff val="0"/>
                <a:alphaOff val="0"/>
              </a:schemeClr>
            </a:lnRef>
            <a:fillRef idx="1">
              <a:scrgbClr r="0" g="0" b="0"/>
            </a:fillRef>
            <a:effectRef idx="0">
              <a:schemeClr val="accent4">
                <a:hueOff val="504380"/>
                <a:satOff val="-56311"/>
                <a:lumOff val="34706"/>
                <a:alphaOff val="0"/>
              </a:schemeClr>
            </a:effectRef>
            <a:fontRef idx="minor">
              <a:schemeClr val="lt1"/>
            </a:fontRef>
          </p:style>
          <p:txBody>
            <a:bodyPr spcFirstLastPara="0" vert="horz" wrap="square" lIns="-1" tIns="116169" rIns="174253" bIns="116168" numCol="1" spcCol="1270" anchor="ctr" anchorCtr="0">
              <a:noAutofit/>
            </a:bodyPr>
            <a:lstStyle/>
            <a:p>
              <a:pPr lvl="0" algn="ctr" defTabSz="177800">
                <a:lnSpc>
                  <a:spcPct val="90000"/>
                </a:lnSpc>
                <a:spcBef>
                  <a:spcPct val="0"/>
                </a:spcBef>
                <a:spcAft>
                  <a:spcPct val="35000"/>
                </a:spcAft>
              </a:pPr>
              <a:endParaRPr lang="en-US" sz="400" kern="1200" dirty="0"/>
            </a:p>
          </p:txBody>
        </p:sp>
        <p:sp>
          <p:nvSpPr>
            <p:cNvPr id="12" name="Freeform 11"/>
            <p:cNvSpPr/>
            <p:nvPr/>
          </p:nvSpPr>
          <p:spPr>
            <a:xfrm>
              <a:off x="8535662" y="2636341"/>
              <a:ext cx="2849569" cy="1014131"/>
            </a:xfrm>
            <a:custGeom>
              <a:avLst/>
              <a:gdLst>
                <a:gd name="connsiteX0" fmla="*/ 0 w 2849569"/>
                <a:gd name="connsiteY0" fmla="*/ 101413 h 1014131"/>
                <a:gd name="connsiteX1" fmla="*/ 101413 w 2849569"/>
                <a:gd name="connsiteY1" fmla="*/ 0 h 1014131"/>
                <a:gd name="connsiteX2" fmla="*/ 2748156 w 2849569"/>
                <a:gd name="connsiteY2" fmla="*/ 0 h 1014131"/>
                <a:gd name="connsiteX3" fmla="*/ 2849569 w 2849569"/>
                <a:gd name="connsiteY3" fmla="*/ 101413 h 1014131"/>
                <a:gd name="connsiteX4" fmla="*/ 2849569 w 2849569"/>
                <a:gd name="connsiteY4" fmla="*/ 912718 h 1014131"/>
                <a:gd name="connsiteX5" fmla="*/ 2748156 w 2849569"/>
                <a:gd name="connsiteY5" fmla="*/ 1014131 h 1014131"/>
                <a:gd name="connsiteX6" fmla="*/ 101413 w 2849569"/>
                <a:gd name="connsiteY6" fmla="*/ 1014131 h 1014131"/>
                <a:gd name="connsiteX7" fmla="*/ 0 w 2849569"/>
                <a:gd name="connsiteY7" fmla="*/ 912718 h 1014131"/>
                <a:gd name="connsiteX8" fmla="*/ 0 w 2849569"/>
                <a:gd name="connsiteY8" fmla="*/ 101413 h 101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9569" h="1014131">
                  <a:moveTo>
                    <a:pt x="0" y="101413"/>
                  </a:moveTo>
                  <a:cubicBezTo>
                    <a:pt x="0" y="45404"/>
                    <a:pt x="45404" y="0"/>
                    <a:pt x="101413" y="0"/>
                  </a:cubicBezTo>
                  <a:lnTo>
                    <a:pt x="2748156" y="0"/>
                  </a:lnTo>
                  <a:cubicBezTo>
                    <a:pt x="2804165" y="0"/>
                    <a:pt x="2849569" y="45404"/>
                    <a:pt x="2849569" y="101413"/>
                  </a:cubicBezTo>
                  <a:lnTo>
                    <a:pt x="2849569" y="912718"/>
                  </a:lnTo>
                  <a:cubicBezTo>
                    <a:pt x="2849569" y="968727"/>
                    <a:pt x="2804165" y="1014131"/>
                    <a:pt x="2748156" y="1014131"/>
                  </a:cubicBezTo>
                  <a:lnTo>
                    <a:pt x="101413" y="1014131"/>
                  </a:lnTo>
                  <a:cubicBezTo>
                    <a:pt x="45404" y="1014131"/>
                    <a:pt x="0" y="968727"/>
                    <a:pt x="0" y="912718"/>
                  </a:cubicBezTo>
                  <a:lnTo>
                    <a:pt x="0" y="101413"/>
                  </a:ln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504380"/>
                <a:satOff val="-56311"/>
                <a:lumOff val="34706"/>
                <a:alphaOff val="0"/>
              </a:schemeClr>
            </a:effectRef>
            <a:fontRef idx="minor">
              <a:schemeClr val="lt1"/>
            </a:fontRef>
          </p:style>
          <p:txBody>
            <a:bodyPr spcFirstLastPara="0" vert="horz" wrap="square" lIns="128016" tIns="128016" rIns="128016" bIns="406624" numCol="1" spcCol="1270" anchor="t" anchorCtr="0">
              <a:noAutofit/>
            </a:bodyPr>
            <a:lstStyle/>
            <a:p>
              <a:pPr lvl="0" algn="l" defTabSz="800100">
                <a:lnSpc>
                  <a:spcPct val="90000"/>
                </a:lnSpc>
                <a:spcBef>
                  <a:spcPct val="0"/>
                </a:spcBef>
                <a:spcAft>
                  <a:spcPct val="35000"/>
                </a:spcAft>
              </a:pPr>
              <a:r>
                <a:rPr lang="en-US" sz="1800" kern="1200" dirty="0"/>
                <a:t>Global Distribution System (GDS)</a:t>
              </a:r>
            </a:p>
          </p:txBody>
        </p:sp>
        <p:sp>
          <p:nvSpPr>
            <p:cNvPr id="13" name="Freeform 12"/>
            <p:cNvSpPr/>
            <p:nvPr/>
          </p:nvSpPr>
          <p:spPr>
            <a:xfrm>
              <a:off x="9256052" y="3383280"/>
              <a:ext cx="2615184" cy="1737360"/>
            </a:xfrm>
            <a:custGeom>
              <a:avLst/>
              <a:gdLst>
                <a:gd name="connsiteX0" fmla="*/ 0 w 2427393"/>
                <a:gd name="connsiteY0" fmla="*/ 157682 h 1576817"/>
                <a:gd name="connsiteX1" fmla="*/ 157682 w 2427393"/>
                <a:gd name="connsiteY1" fmla="*/ 0 h 1576817"/>
                <a:gd name="connsiteX2" fmla="*/ 2269711 w 2427393"/>
                <a:gd name="connsiteY2" fmla="*/ 0 h 1576817"/>
                <a:gd name="connsiteX3" fmla="*/ 2427393 w 2427393"/>
                <a:gd name="connsiteY3" fmla="*/ 157682 h 1576817"/>
                <a:gd name="connsiteX4" fmla="*/ 2427393 w 2427393"/>
                <a:gd name="connsiteY4" fmla="*/ 1419135 h 1576817"/>
                <a:gd name="connsiteX5" fmla="*/ 2269711 w 2427393"/>
                <a:gd name="connsiteY5" fmla="*/ 1576817 h 1576817"/>
                <a:gd name="connsiteX6" fmla="*/ 157682 w 2427393"/>
                <a:gd name="connsiteY6" fmla="*/ 1576817 h 1576817"/>
                <a:gd name="connsiteX7" fmla="*/ 0 w 2427393"/>
                <a:gd name="connsiteY7" fmla="*/ 1419135 h 1576817"/>
                <a:gd name="connsiteX8" fmla="*/ 0 w 2427393"/>
                <a:gd name="connsiteY8" fmla="*/ 157682 h 15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7393" h="1576817">
                  <a:moveTo>
                    <a:pt x="0" y="157682"/>
                  </a:moveTo>
                  <a:cubicBezTo>
                    <a:pt x="0" y="70597"/>
                    <a:pt x="70597" y="0"/>
                    <a:pt x="157682" y="0"/>
                  </a:cubicBezTo>
                  <a:lnTo>
                    <a:pt x="2269711" y="0"/>
                  </a:lnTo>
                  <a:cubicBezTo>
                    <a:pt x="2356796" y="0"/>
                    <a:pt x="2427393" y="70597"/>
                    <a:pt x="2427393" y="157682"/>
                  </a:cubicBezTo>
                  <a:lnTo>
                    <a:pt x="2427393" y="1419135"/>
                  </a:lnTo>
                  <a:cubicBezTo>
                    <a:pt x="2427393" y="1506220"/>
                    <a:pt x="2356796" y="1576817"/>
                    <a:pt x="2269711" y="1576817"/>
                  </a:cubicBezTo>
                  <a:lnTo>
                    <a:pt x="157682" y="1576817"/>
                  </a:lnTo>
                  <a:cubicBezTo>
                    <a:pt x="70597" y="1576817"/>
                    <a:pt x="0" y="1506220"/>
                    <a:pt x="0" y="1419135"/>
                  </a:cubicBezTo>
                  <a:lnTo>
                    <a:pt x="0" y="157682"/>
                  </a:lnTo>
                  <a:close/>
                </a:path>
              </a:pathLst>
            </a:custGeom>
          </p:spPr>
          <p:style>
            <a:lnRef idx="2">
              <a:schemeClr val="accent4">
                <a:hueOff val="504380"/>
                <a:satOff val="-56311"/>
                <a:lumOff val="3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9975" tIns="159975" rIns="159975" bIns="15997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E2 Solutions profile information</a:t>
              </a:r>
            </a:p>
            <a:p>
              <a:pPr marL="171450" lvl="1" indent="-171450" algn="l" defTabSz="711200">
                <a:lnSpc>
                  <a:spcPct val="90000"/>
                </a:lnSpc>
                <a:spcBef>
                  <a:spcPct val="0"/>
                </a:spcBef>
                <a:spcAft>
                  <a:spcPct val="15000"/>
                </a:spcAft>
                <a:buChar char="••"/>
              </a:pPr>
              <a:r>
                <a:rPr lang="en-US" sz="1600" kern="1200" dirty="0"/>
                <a:t>All GetThere profile information</a:t>
              </a:r>
            </a:p>
            <a:p>
              <a:pPr marL="171450" lvl="1" indent="-171450" algn="l" defTabSz="711200">
                <a:lnSpc>
                  <a:spcPct val="90000"/>
                </a:lnSpc>
                <a:spcBef>
                  <a:spcPct val="0"/>
                </a:spcBef>
                <a:spcAft>
                  <a:spcPct val="15000"/>
                </a:spcAft>
                <a:buChar char="••"/>
              </a:pPr>
              <a:r>
                <a:rPr lang="en-US" sz="1600" kern="1200" dirty="0"/>
                <a:t>E2 profile ID</a:t>
              </a:r>
            </a:p>
            <a:p>
              <a:pPr marL="171450" lvl="1" indent="-171450" algn="l" defTabSz="711200">
                <a:lnSpc>
                  <a:spcPct val="90000"/>
                </a:lnSpc>
                <a:spcBef>
                  <a:spcPct val="0"/>
                </a:spcBef>
                <a:spcAft>
                  <a:spcPct val="15000"/>
                </a:spcAft>
                <a:buChar char="••"/>
              </a:pPr>
              <a:r>
                <a:rPr lang="en-US" sz="1600" kern="1200" dirty="0"/>
                <a:t>TMC ID</a:t>
              </a:r>
            </a:p>
          </p:txBody>
        </p:sp>
      </p:grpSp>
    </p:spTree>
    <p:custDataLst>
      <p:tags r:id="rId1"/>
    </p:custDataLst>
    <p:extLst>
      <p:ext uri="{BB962C8B-B14F-4D97-AF65-F5344CB8AC3E}">
        <p14:creationId xmlns:p14="http://schemas.microsoft.com/office/powerpoint/2010/main" val="205171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My E2</a:t>
            </a:r>
            <a:br>
              <a:rPr lang="en-US" dirty="0"/>
            </a:b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20</a:t>
            </a:fld>
            <a:endParaRPr lang="en-GB" dirty="0"/>
          </a:p>
        </p:txBody>
      </p:sp>
      <p:pic>
        <p:nvPicPr>
          <p:cNvPr id="7" name="Content Placeholder 6"/>
          <p:cNvPicPr>
            <a:picLocks noGrp="1" noChangeAspect="1"/>
          </p:cNvPicPr>
          <p:nvPr>
            <p:ph sz="quarter" idx="13"/>
          </p:nvPr>
        </p:nvPicPr>
        <p:blipFill>
          <a:blip r:embed="rId4"/>
          <a:stretch>
            <a:fillRect/>
          </a:stretch>
        </p:blipFill>
        <p:spPr>
          <a:xfrm>
            <a:off x="500063" y="1524000"/>
            <a:ext cx="11188700" cy="423628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Help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21</a:t>
            </a:fld>
            <a:endParaRPr lang="en-GB" dirty="0"/>
          </a:p>
        </p:txBody>
      </p:sp>
      <p:sp>
        <p:nvSpPr>
          <p:cNvPr id="3" name="Content Placeholder 2"/>
          <p:cNvSpPr>
            <a:spLocks noGrp="1"/>
          </p:cNvSpPr>
          <p:nvPr>
            <p:ph sz="quarter" idx="13"/>
          </p:nvPr>
        </p:nvSpPr>
        <p:spPr>
          <a:xfrm>
            <a:off x="499994" y="1460811"/>
            <a:ext cx="11188769" cy="825190"/>
          </a:xfrm>
        </p:spPr>
        <p:txBody>
          <a:bodyPr>
            <a:normAutofit/>
          </a:bodyPr>
          <a:lstStyle/>
          <a:p>
            <a:pPr marL="0" indent="0">
              <a:lnSpc>
                <a:spcPct val="100000"/>
              </a:lnSpc>
              <a:buNone/>
            </a:pPr>
            <a:r>
              <a:rPr lang="en-US" b="1" dirty="0"/>
              <a:t>Use E2’s knowledge portal to search for answers for questions about E2, and access standard computer-based tutorials, quick reference cards and user guides.</a:t>
            </a:r>
          </a:p>
          <a:p>
            <a:pPr marL="0" indent="0">
              <a:buNone/>
            </a:pPr>
            <a:endParaRPr lang="en-US" dirty="0"/>
          </a:p>
          <a:p>
            <a:endParaRPr lang="en-US" dirty="0"/>
          </a:p>
          <a:p>
            <a:endParaRPr lang="en-US" dirty="0"/>
          </a:p>
          <a:p>
            <a:pPr lvl="1"/>
            <a:endParaRPr lang="en-US" dirty="0"/>
          </a:p>
          <a:p>
            <a:pPr lvl="1"/>
            <a:endParaRPr lang="en-US" dirty="0"/>
          </a:p>
        </p:txBody>
      </p:sp>
      <p:pic>
        <p:nvPicPr>
          <p:cNvPr id="9" name="Picture 8" descr="User Options menu open to Online Help option" title="User Options menu open to Online Help o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17" y="2390275"/>
            <a:ext cx="11469767" cy="35533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0742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lstStyle/>
          <a:p>
            <a:r>
              <a:rPr lang="en-US" dirty="0"/>
              <a:t>Online Help</a:t>
            </a:r>
            <a:br>
              <a:rPr lang="en-US" dirty="0"/>
            </a:br>
            <a:r>
              <a:rPr lang="en-US" sz="2400" dirty="0">
                <a:solidFill>
                  <a:srgbClr val="7F7F7F"/>
                </a:solidFill>
              </a:rPr>
              <a:t>Find Your Answer</a:t>
            </a:r>
            <a:endParaRPr lang="en-US" sz="2800" dirty="0">
              <a:solidFill>
                <a:srgbClr val="7F7F7F"/>
              </a:solidFill>
            </a:endParaRP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22</a:t>
            </a:fld>
            <a:endParaRPr lang="en-GB" dirty="0"/>
          </a:p>
        </p:txBody>
      </p:sp>
      <p:pic>
        <p:nvPicPr>
          <p:cNvPr id="16" name="Content Placeholder 5" descr="Find Answers create auth example.png"/>
          <p:cNvPicPr>
            <a:picLocks noGrp="1" noChangeAspect="1"/>
          </p:cNvPicPr>
          <p:nvPr>
            <p:ph sz="quarter" idx="13"/>
          </p:nvPr>
        </p:nvPicPr>
        <p:blipFill>
          <a:blip r:embed="rId4" cstate="print"/>
          <a:stretch>
            <a:fillRect/>
          </a:stretch>
        </p:blipFill>
        <p:spPr>
          <a:xfrm>
            <a:off x="3060296" y="1600200"/>
            <a:ext cx="6071408" cy="45831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Online Help</a:t>
            </a:r>
            <a:br>
              <a:rPr lang="en-US" dirty="0"/>
            </a:br>
            <a:r>
              <a:rPr lang="en-US" sz="2400" dirty="0">
                <a:solidFill>
                  <a:srgbClr val="7F7F7F"/>
                </a:solidFill>
              </a:rPr>
              <a:t>Contact Us Details</a:t>
            </a:r>
            <a:endParaRPr lang="en-US" sz="3600" dirty="0">
              <a:solidFill>
                <a:srgbClr val="7F7F7F"/>
              </a:solidFill>
            </a:endParaRP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23</a:t>
            </a:fld>
            <a:endParaRPr lang="en-US" noProof="0" dirty="0"/>
          </a:p>
        </p:txBody>
      </p:sp>
      <p:pic>
        <p:nvPicPr>
          <p:cNvPr id="8" name="Picture 7"/>
          <p:cNvPicPr>
            <a:picLocks noChangeAspect="1"/>
          </p:cNvPicPr>
          <p:nvPr/>
        </p:nvPicPr>
        <p:blipFill>
          <a:blip r:embed="rId4"/>
          <a:stretch>
            <a:fillRect/>
          </a:stretch>
        </p:blipFill>
        <p:spPr>
          <a:xfrm>
            <a:off x="535781" y="2057400"/>
            <a:ext cx="11152381" cy="31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56463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24</a:t>
            </a:fld>
            <a:endParaRPr lang="en-GB" dirty="0"/>
          </a:p>
        </p:txBody>
      </p:sp>
      <p:grpSp>
        <p:nvGrpSpPr>
          <p:cNvPr id="7" name="Group 6"/>
          <p:cNvGrpSpPr/>
          <p:nvPr/>
        </p:nvGrpSpPr>
        <p:grpSpPr>
          <a:xfrm>
            <a:off x="518620" y="1650509"/>
            <a:ext cx="11154762" cy="4583377"/>
            <a:chOff x="1008972" y="1539842"/>
            <a:chExt cx="10154004" cy="5254471"/>
          </a:xfrm>
        </p:grpSpPr>
        <p:grpSp>
          <p:nvGrpSpPr>
            <p:cNvPr id="6" name="Group 5"/>
            <p:cNvGrpSpPr/>
            <p:nvPr/>
          </p:nvGrpSpPr>
          <p:grpSpPr>
            <a:xfrm>
              <a:off x="1029025" y="1539842"/>
              <a:ext cx="10133950" cy="1216540"/>
              <a:chOff x="1143000" y="1539842"/>
              <a:chExt cx="10133950" cy="1216540"/>
            </a:xfrm>
          </p:grpSpPr>
          <p:grpSp>
            <p:nvGrpSpPr>
              <p:cNvPr id="5" name="Group 4"/>
              <p:cNvGrpSpPr/>
              <p:nvPr/>
            </p:nvGrpSpPr>
            <p:grpSpPr>
              <a:xfrm>
                <a:off x="1143000" y="1550486"/>
                <a:ext cx="4727948" cy="1205896"/>
                <a:chOff x="6172200" y="1828799"/>
                <a:chExt cx="4800599" cy="1451789"/>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93051" y="1863113"/>
                  <a:ext cx="4534247" cy="1417475"/>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b="1" dirty="0">
                    <a:solidFill>
                      <a:schemeClr val="bg1"/>
                    </a:solidFill>
                  </a:rPr>
                  <a:t>New User email expires 72 hours after being sent</a:t>
                </a:r>
                <a:r>
                  <a:rPr lang="en-US" sz="1600" b="1" dirty="0">
                    <a:solidFill>
                      <a:schemeClr val="bg1"/>
                    </a:solidFill>
                  </a:rPr>
                  <a:t>. </a:t>
                </a:r>
              </a:p>
            </p:txBody>
          </p:sp>
        </p:grpSp>
        <p:grpSp>
          <p:nvGrpSpPr>
            <p:cNvPr id="15" name="Group 14"/>
            <p:cNvGrpSpPr/>
            <p:nvPr/>
          </p:nvGrpSpPr>
          <p:grpSpPr>
            <a:xfrm>
              <a:off x="1029025" y="2893098"/>
              <a:ext cx="10133951" cy="1194704"/>
              <a:chOff x="1143000" y="1539842"/>
              <a:chExt cx="10133951"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85394" y="1967031"/>
                  <a:ext cx="4580027" cy="1149035"/>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before booking travel? </a:t>
                  </a:r>
                </a:p>
              </p:txBody>
            </p:sp>
          </p:grpSp>
          <p:sp>
            <p:nvSpPr>
              <p:cNvPr id="21" name="TextBox 20"/>
              <p:cNvSpPr txBox="1"/>
              <p:nvPr/>
            </p:nvSpPr>
            <p:spPr>
              <a:xfrm>
                <a:off x="6532651" y="1539842"/>
                <a:ext cx="4744300" cy="1177395"/>
              </a:xfrm>
              <a:prstGeom prst="rect">
                <a:avLst/>
              </a:prstGeom>
              <a:noFill/>
            </p:spPr>
            <p:txBody>
              <a:bodyPr wrap="square" lIns="0" tIns="0" rIns="0" bIns="0" rtlCol="0" anchor="ctr">
                <a:noAutofit/>
              </a:bodyPr>
              <a:lstStyle/>
              <a:p>
                <a:r>
                  <a:rPr lang="en-US" b="1" dirty="0">
                    <a:solidFill>
                      <a:schemeClr val="bg1"/>
                    </a:solidFill>
                  </a:rPr>
                  <a:t>Access, review, and update your profile.</a:t>
                </a: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82485" y="1815983"/>
                  <a:ext cx="4460934"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update your secure flight information and known traveler number?</a:t>
                  </a: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b="1" dirty="0">
                    <a:solidFill>
                      <a:schemeClr val="bg1"/>
                    </a:solidFill>
                  </a:rPr>
                  <a:t>Edit Travel Preferences </a:t>
                </a:r>
              </a:p>
            </p:txBody>
          </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50488"/>
                <a:ext cx="4727949" cy="1184058"/>
                <a:chOff x="6172200" y="1828799"/>
                <a:chExt cx="4800600"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8062" y="1986101"/>
                  <a:ext cx="4509597" cy="1110890"/>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information?</a:t>
                  </a:r>
                </a:p>
              </p:txBody>
            </p:sp>
          </p:grpSp>
          <p:sp>
            <p:nvSpPr>
              <p:cNvPr id="35" name="TextBox 34"/>
              <p:cNvSpPr txBox="1"/>
              <p:nvPr/>
            </p:nvSpPr>
            <p:spPr>
              <a:xfrm>
                <a:off x="6552702" y="1539842"/>
                <a:ext cx="4724247" cy="1177395"/>
              </a:xfrm>
              <a:prstGeom prst="rect">
                <a:avLst/>
              </a:prstGeom>
              <a:noFill/>
            </p:spPr>
            <p:txBody>
              <a:bodyPr wrap="square" lIns="0" tIns="0" rIns="0" bIns="0" rtlCol="0" anchor="ctr">
                <a:noAutofit/>
              </a:bodyPr>
              <a:lstStyle/>
              <a:p>
                <a:r>
                  <a:rPr lang="en-US" b="1" dirty="0">
                    <a:solidFill>
                      <a:schemeClr val="bg1"/>
                    </a:solidFill>
                  </a:rPr>
                  <a:t>Online Help or Find Answers</a:t>
                </a:r>
              </a:p>
            </p:txBody>
          </p:sp>
        </p:grpSp>
      </p:grpSp>
    </p:spTree>
    <p:custDataLst>
      <p:tags r:id="rId1"/>
    </p:custDataLst>
    <p:extLst>
      <p:ext uri="{BB962C8B-B14F-4D97-AF65-F5344CB8AC3E}">
        <p14:creationId xmlns:p14="http://schemas.microsoft.com/office/powerpoint/2010/main" val="932179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First Log On, Profile and Navigation</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25</a:t>
            </a:fld>
            <a:endParaRPr lang="en-GB" dirty="0"/>
          </a:p>
        </p:txBody>
      </p:sp>
      <p:grpSp>
        <p:nvGrpSpPr>
          <p:cNvPr id="7" name="Group 6"/>
          <p:cNvGrpSpPr/>
          <p:nvPr/>
        </p:nvGrpSpPr>
        <p:grpSpPr>
          <a:xfrm>
            <a:off x="518620" y="1650509"/>
            <a:ext cx="11154761" cy="4583377"/>
            <a:chOff x="1008972" y="1539842"/>
            <a:chExt cx="10154003" cy="5254471"/>
          </a:xfrm>
        </p:grpSpPr>
        <p:grpSp>
          <p:nvGrpSpPr>
            <p:cNvPr id="6" name="Group 5"/>
            <p:cNvGrpSpPr/>
            <p:nvPr/>
          </p:nvGrpSpPr>
          <p:grpSpPr>
            <a:xfrm>
              <a:off x="1029025" y="1539842"/>
              <a:ext cx="10133949" cy="1216540"/>
              <a:chOff x="1143000" y="1539842"/>
              <a:chExt cx="10133949" cy="1216540"/>
            </a:xfrm>
          </p:grpSpPr>
          <p:grpSp>
            <p:nvGrpSpPr>
              <p:cNvPr id="5" name="Group 4"/>
              <p:cNvGrpSpPr/>
              <p:nvPr/>
            </p:nvGrpSpPr>
            <p:grpSpPr>
              <a:xfrm>
                <a:off x="1143000" y="1550486"/>
                <a:ext cx="4727948" cy="1205896"/>
                <a:chOff x="6172200" y="1828799"/>
                <a:chExt cx="4800599" cy="1451789"/>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93051" y="1863113"/>
                  <a:ext cx="4534247" cy="1417475"/>
                </a:xfrm>
                <a:prstGeom prst="rect">
                  <a:avLst/>
                </a:prstGeom>
                <a:noFill/>
              </p:spPr>
              <p:txBody>
                <a:bodyPr wrap="square" lIns="0" tIns="0" rIns="0" bIns="0" rtlCol="0" anchor="ctr">
                  <a:noAutofit/>
                </a:bodyPr>
                <a:lstStyle/>
                <a:p>
                  <a:r>
                    <a:rPr lang="en-US" b="1" dirty="0">
                      <a:solidFill>
                        <a:schemeClr val="bg1"/>
                      </a:solidFill>
                    </a:rPr>
                    <a:t>After receiving your new user email, how long do you have to take action on it before it expires?</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b="1" dirty="0">
                      <a:solidFill>
                        <a:schemeClr val="bg1"/>
                      </a:solidFill>
                    </a:rPr>
                    <a:t>New User email expires 72 hours after being sent</a:t>
                  </a:r>
                  <a:r>
                    <a:rPr lang="en-US" sz="1600" b="1" dirty="0">
                      <a:solidFill>
                        <a:schemeClr val="bg1"/>
                      </a:solidFill>
                    </a:rPr>
                    <a:t>. </a:t>
                  </a:r>
                </a:p>
              </p:txBody>
            </p:sp>
          </p:grpSp>
        </p:grpSp>
        <p:grpSp>
          <p:nvGrpSpPr>
            <p:cNvPr id="15" name="Group 14"/>
            <p:cNvGrpSpPr/>
            <p:nvPr/>
          </p:nvGrpSpPr>
          <p:grpSpPr>
            <a:xfrm>
              <a:off x="1029025" y="2893098"/>
              <a:ext cx="10133950" cy="1194704"/>
              <a:chOff x="1143000" y="1539842"/>
              <a:chExt cx="10133950" cy="1194704"/>
            </a:xfrm>
          </p:grpSpPr>
          <p:grpSp>
            <p:nvGrpSpPr>
              <p:cNvPr id="18" name="Group 17"/>
              <p:cNvGrpSpPr/>
              <p:nvPr/>
            </p:nvGrpSpPr>
            <p:grpSpPr>
              <a:xfrm>
                <a:off x="1143000" y="1550488"/>
                <a:ext cx="4727949" cy="1184058"/>
                <a:chOff x="6172200" y="1828799"/>
                <a:chExt cx="4800600" cy="1425497"/>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85394" y="1967031"/>
                  <a:ext cx="4580027" cy="1149035"/>
                </a:xfrm>
                <a:prstGeom prst="rect">
                  <a:avLst/>
                </a:prstGeom>
                <a:noFill/>
              </p:spPr>
              <p:txBody>
                <a:bodyPr wrap="square" lIns="0" tIns="0" rIns="0" bIns="0" rtlCol="0" anchor="ctr">
                  <a:noAutofit/>
                </a:bodyPr>
                <a:lstStyle/>
                <a:p>
                  <a:r>
                    <a:rPr lang="en-US" b="1" dirty="0">
                      <a:solidFill>
                        <a:schemeClr val="bg1"/>
                      </a:solidFill>
                    </a:rPr>
                    <a:t>Once you have set up your password, what is the first thing you should do before booking travel? </a:t>
                  </a: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Access, review, and update your profile.</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282485" y="1815983"/>
                  <a:ext cx="4460934" cy="1417476"/>
                </a:xfrm>
                <a:prstGeom prst="rect">
                  <a:avLst/>
                </a:prstGeom>
                <a:noFill/>
              </p:spPr>
              <p:txBody>
                <a:bodyPr wrap="square" lIns="0" tIns="0" rIns="0" bIns="0" rtlCol="0" anchor="ctr">
                  <a:noAutofit/>
                </a:bodyPr>
                <a:lstStyle/>
                <a:p>
                  <a:r>
                    <a:rPr lang="en-US" b="1" dirty="0">
                      <a:solidFill>
                        <a:schemeClr val="bg1"/>
                      </a:solidFill>
                    </a:rPr>
                    <a:t>In your profile, what link should you click to update your secure flight information and known traveler number?</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b="1" dirty="0">
                      <a:solidFill>
                        <a:schemeClr val="bg1"/>
                      </a:solidFill>
                    </a:rPr>
                    <a:t>Edit Travel Preferences </a:t>
                  </a:r>
                </a:p>
              </p:txBody>
            </p:sp>
          </p:grpSp>
        </p:grpSp>
        <p:grpSp>
          <p:nvGrpSpPr>
            <p:cNvPr id="31" name="Group 30"/>
            <p:cNvGrpSpPr/>
            <p:nvPr/>
          </p:nvGrpSpPr>
          <p:grpSpPr>
            <a:xfrm>
              <a:off x="1008972" y="5599609"/>
              <a:ext cx="10133949" cy="1194704"/>
              <a:chOff x="1143000" y="1539842"/>
              <a:chExt cx="10133949" cy="1194704"/>
            </a:xfrm>
          </p:grpSpPr>
          <p:grpSp>
            <p:nvGrpSpPr>
              <p:cNvPr id="32" name="Group 31"/>
              <p:cNvGrpSpPr/>
              <p:nvPr/>
            </p:nvGrpSpPr>
            <p:grpSpPr>
              <a:xfrm>
                <a:off x="1143000" y="1550488"/>
                <a:ext cx="4727949" cy="1184058"/>
                <a:chOff x="6172200" y="1828799"/>
                <a:chExt cx="4800600" cy="1425497"/>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38062" y="1986101"/>
                  <a:ext cx="4509597" cy="1110890"/>
                </a:xfrm>
                <a:prstGeom prst="rect">
                  <a:avLst/>
                </a:prstGeom>
                <a:noFill/>
              </p:spPr>
              <p:txBody>
                <a:bodyPr wrap="square" lIns="0" tIns="0" rIns="0" bIns="0" rtlCol="0" anchor="ctr">
                  <a:noAutofit/>
                </a:bodyPr>
                <a:lstStyle/>
                <a:p>
                  <a:r>
                    <a:rPr lang="en-US" b="1" dirty="0">
                      <a:solidFill>
                        <a:schemeClr val="bg1"/>
                      </a:solidFill>
                    </a:rPr>
                    <a:t>Where do you go to access the knowledge portal to search for answers and access your Help Desk and TMC information?</a:t>
                  </a: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b="1" dirty="0">
                      <a:solidFill>
                        <a:schemeClr val="bg1"/>
                      </a:solidFill>
                    </a:rPr>
                    <a:t>Online Help or Find Answers</a:t>
                  </a:r>
                </a:p>
              </p:txBody>
            </p:sp>
          </p:grpSp>
        </p:grpSp>
      </p:grpSp>
    </p:spTree>
    <p:custDataLst>
      <p:tags r:id="rId1"/>
    </p:custDataLst>
    <p:extLst>
      <p:ext uri="{BB962C8B-B14F-4D97-AF65-F5344CB8AC3E}">
        <p14:creationId xmlns:p14="http://schemas.microsoft.com/office/powerpoint/2010/main" val="289121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Arranging Travel </a:t>
            </a:r>
            <a:br>
              <a:rPr lang="en-US" sz="8000" dirty="0"/>
            </a:br>
            <a:r>
              <a:rPr lang="en-US" sz="8000" dirty="0"/>
              <a:t>for Others</a:t>
            </a:r>
            <a:endParaRPr lang="en-US" sz="7200" dirty="0"/>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26</a:t>
            </a:fld>
            <a:endParaRPr lang="en-GB" dirty="0">
              <a:solidFill>
                <a:schemeClr val="bg1"/>
              </a:solidFill>
            </a:endParaRPr>
          </a:p>
        </p:txBody>
      </p:sp>
    </p:spTree>
    <p:custDataLst>
      <p:tags r:id="rId1"/>
    </p:custDataLst>
    <p:extLst>
      <p:ext uri="{BB962C8B-B14F-4D97-AF65-F5344CB8AC3E}">
        <p14:creationId xmlns:p14="http://schemas.microsoft.com/office/powerpoint/2010/main" val="346713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27</a:t>
            </a:fld>
            <a:endParaRPr lang="en-GB" dirty="0"/>
          </a:p>
        </p:txBody>
      </p:sp>
      <p:sp>
        <p:nvSpPr>
          <p:cNvPr id="3" name="Title 2"/>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89956" y="1435952"/>
            <a:ext cx="6408241" cy="49403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13595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 for Others</a:t>
            </a:r>
            <a:br>
              <a:rPr lang="en-US" dirty="0"/>
            </a:br>
            <a:r>
              <a:rPr lang="en-US" sz="2400" dirty="0">
                <a:solidFill>
                  <a:srgbClr val="7F7F7F"/>
                </a:solidFill>
              </a:rPr>
              <a:t>Creating Travel Documents for Another Traveler</a:t>
            </a:r>
            <a:endParaRPr lang="en-US" sz="1600" dirty="0">
              <a:solidFill>
                <a:srgbClr val="7F7F7F"/>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28</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78" y="2057400"/>
            <a:ext cx="11049000" cy="37764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8569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2</a:t>
            </a:fld>
            <a:endParaRPr lang="en-US" noProof="0" dirty="0"/>
          </a:p>
        </p:txBody>
      </p:sp>
      <p:sp>
        <p:nvSpPr>
          <p:cNvPr id="28" name="Rectangle 27"/>
          <p:cNvSpPr/>
          <p:nvPr/>
        </p:nvSpPr>
        <p:spPr>
          <a:xfrm>
            <a:off x="0" y="2378431"/>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sp>
        <p:nvSpPr>
          <p:cNvPr id="30" name="TextBox 29"/>
          <p:cNvSpPr txBox="1"/>
          <p:nvPr/>
        </p:nvSpPr>
        <p:spPr>
          <a:xfrm>
            <a:off x="3581400" y="1745310"/>
            <a:ext cx="3581400" cy="472614"/>
          </a:xfrm>
          <a:prstGeom prst="rect">
            <a:avLst/>
          </a:prstGeom>
          <a:noFill/>
        </p:spPr>
        <p:txBody>
          <a:bodyPr wrap="square" lIns="0" tIns="0" rIns="0" bIns="0" rtlCol="0">
            <a:noAutofit/>
          </a:bodyPr>
          <a:lstStyle/>
          <a:p>
            <a:r>
              <a:rPr lang="en-US" sz="4000" b="1" dirty="0">
                <a:solidFill>
                  <a:schemeClr val="accent4"/>
                </a:solidFill>
              </a:rPr>
              <a:t>Objectives</a:t>
            </a:r>
            <a:endParaRPr lang="en-US" sz="4400" b="1" dirty="0">
              <a:solidFill>
                <a:schemeClr val="accent4"/>
              </a:solidFill>
            </a:endParaRPr>
          </a:p>
        </p:txBody>
      </p:sp>
      <p:grpSp>
        <p:nvGrpSpPr>
          <p:cNvPr id="40" name="Group 39"/>
          <p:cNvGrpSpPr/>
          <p:nvPr/>
        </p:nvGrpSpPr>
        <p:grpSpPr>
          <a:xfrm>
            <a:off x="3962400" y="4242378"/>
            <a:ext cx="2514600" cy="2082222"/>
            <a:chOff x="4267200" y="4242378"/>
            <a:chExt cx="2514600" cy="2082222"/>
          </a:xfrm>
        </p:grpSpPr>
        <p:sp>
          <p:nvSpPr>
            <p:cNvPr id="34" name="TextBox 33"/>
            <p:cNvSpPr txBox="1"/>
            <p:nvPr/>
          </p:nvSpPr>
          <p:spPr>
            <a:xfrm>
              <a:off x="4267200" y="4242378"/>
              <a:ext cx="2514600" cy="429042"/>
            </a:xfrm>
            <a:prstGeom prst="rect">
              <a:avLst/>
            </a:prstGeom>
            <a:noFill/>
          </p:spPr>
          <p:txBody>
            <a:bodyPr wrap="square" lIns="0" tIns="0" rIns="0" bIns="0" rtlCol="0">
              <a:noAutofit/>
            </a:bodyPr>
            <a:lstStyle/>
            <a:p>
              <a:r>
                <a:rPr lang="en-US" sz="2000" b="1" dirty="0">
                  <a:solidFill>
                    <a:srgbClr val="00467F"/>
                  </a:solidFill>
                </a:rPr>
                <a:t>Overview</a:t>
              </a:r>
            </a:p>
          </p:txBody>
        </p:sp>
        <p:sp>
          <p:nvSpPr>
            <p:cNvPr id="35" name="TextBox 34"/>
            <p:cNvSpPr txBox="1"/>
            <p:nvPr/>
          </p:nvSpPr>
          <p:spPr>
            <a:xfrm>
              <a:off x="4270248" y="4768243"/>
              <a:ext cx="2130552" cy="1556357"/>
            </a:xfrm>
            <a:prstGeom prst="rect">
              <a:avLst/>
            </a:prstGeom>
            <a:noFill/>
          </p:spPr>
          <p:txBody>
            <a:bodyPr wrap="square" lIns="0" tIns="0" rIns="0" bIns="0" rtlCol="0">
              <a:noAutofit/>
            </a:bodyPr>
            <a:lstStyle/>
            <a:p>
              <a:r>
                <a:rPr lang="en-US" sz="1400" dirty="0">
                  <a:solidFill>
                    <a:srgbClr val="00467F"/>
                  </a:solidFill>
                </a:rPr>
                <a:t>Understanding E2 Solutions and the different document types and their processes</a:t>
              </a:r>
            </a:p>
          </p:txBody>
        </p:sp>
        <p:cxnSp>
          <p:nvCxnSpPr>
            <p:cNvPr id="37" name="Straight Connector 36"/>
            <p:cNvCxnSpPr/>
            <p:nvPr/>
          </p:nvCxnSpPr>
          <p:spPr>
            <a:xfrm>
              <a:off x="42672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9296400" y="4242378"/>
            <a:ext cx="2514600" cy="2082222"/>
            <a:chOff x="4267200" y="4242378"/>
            <a:chExt cx="2514600" cy="2082222"/>
          </a:xfrm>
        </p:grpSpPr>
        <p:sp>
          <p:nvSpPr>
            <p:cNvPr id="50" name="TextBox 49"/>
            <p:cNvSpPr txBox="1"/>
            <p:nvPr/>
          </p:nvSpPr>
          <p:spPr>
            <a:xfrm>
              <a:off x="4267200" y="4242378"/>
              <a:ext cx="2514600" cy="429042"/>
            </a:xfrm>
            <a:prstGeom prst="rect">
              <a:avLst/>
            </a:prstGeom>
            <a:noFill/>
          </p:spPr>
          <p:txBody>
            <a:bodyPr wrap="square" lIns="0" tIns="0" rIns="0" bIns="0" rtlCol="0">
              <a:noAutofit/>
            </a:bodyPr>
            <a:lstStyle/>
            <a:p>
              <a:r>
                <a:rPr lang="en-US" sz="2000" b="1" dirty="0">
                  <a:solidFill>
                    <a:srgbClr val="00467F"/>
                  </a:solidFill>
                </a:rPr>
                <a:t>Creating Documents</a:t>
              </a:r>
            </a:p>
          </p:txBody>
        </p:sp>
        <p:sp>
          <p:nvSpPr>
            <p:cNvPr id="51" name="TextBox 50"/>
            <p:cNvSpPr txBox="1"/>
            <p:nvPr/>
          </p:nvSpPr>
          <p:spPr>
            <a:xfrm>
              <a:off x="4270247" y="4768243"/>
              <a:ext cx="2475119" cy="1556357"/>
            </a:xfrm>
            <a:prstGeom prst="rect">
              <a:avLst/>
            </a:prstGeom>
            <a:noFill/>
          </p:spPr>
          <p:txBody>
            <a:bodyPr wrap="square" lIns="0" tIns="0" rIns="0" bIns="0" rtlCol="0">
              <a:noAutofit/>
            </a:bodyPr>
            <a:lstStyle/>
            <a:p>
              <a:r>
                <a:rPr lang="en-US" sz="1400" dirty="0">
                  <a:solidFill>
                    <a:srgbClr val="00467F"/>
                  </a:solidFill>
                </a:rPr>
                <a:t>Making reservations and creating authorizations, advances, vouchers, and local travel claims.   Adding comparative trips to an authorization.</a:t>
              </a:r>
            </a:p>
          </p:txBody>
        </p:sp>
        <p:cxnSp>
          <p:nvCxnSpPr>
            <p:cNvPr id="52" name="Straight Connector 51"/>
            <p:cNvCxnSpPr/>
            <p:nvPr/>
          </p:nvCxnSpPr>
          <p:spPr>
            <a:xfrm>
              <a:off x="42672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54CC0DE4-02BC-B24C-A571-D171D6724168}"/>
              </a:ext>
            </a:extLst>
          </p:cNvPr>
          <p:cNvGrpSpPr/>
          <p:nvPr/>
        </p:nvGrpSpPr>
        <p:grpSpPr>
          <a:xfrm>
            <a:off x="6964680" y="2864211"/>
            <a:ext cx="731520" cy="731520"/>
            <a:chOff x="7753798" y="4087699"/>
            <a:chExt cx="413050" cy="440477"/>
          </a:xfrm>
          <a:solidFill>
            <a:schemeClr val="tx1"/>
          </a:solidFill>
        </p:grpSpPr>
        <p:sp>
          <p:nvSpPr>
            <p:cNvPr id="60" name="Freeform 59">
              <a:extLst>
                <a:ext uri="{FF2B5EF4-FFF2-40B4-BE49-F238E27FC236}">
                  <a16:creationId xmlns:a16="http://schemas.microsoft.com/office/drawing/2014/main" id="{16D2451B-1A57-AB4D-950D-6BC5188A9539}"/>
                </a:ext>
              </a:extLst>
            </p:cNvPr>
            <p:cNvSpPr>
              <a:spLocks noChangeArrowheads="1"/>
            </p:cNvSpPr>
            <p:nvPr/>
          </p:nvSpPr>
          <p:spPr bwMode="auto">
            <a:xfrm>
              <a:off x="7753798" y="4126339"/>
              <a:ext cx="413050" cy="401837"/>
            </a:xfrm>
            <a:custGeom>
              <a:avLst/>
              <a:gdLst>
                <a:gd name="T0" fmla="*/ 937 w 1365"/>
                <a:gd name="T1" fmla="*/ 15 h 1323"/>
                <a:gd name="T2" fmla="*/ 862 w 1365"/>
                <a:gd name="T3" fmla="*/ 46 h 1323"/>
                <a:gd name="T4" fmla="*/ 895 w 1365"/>
                <a:gd name="T5" fmla="*/ 123 h 1323"/>
                <a:gd name="T6" fmla="*/ 1241 w 1365"/>
                <a:gd name="T7" fmla="*/ 643 h 1323"/>
                <a:gd name="T8" fmla="*/ 679 w 1365"/>
                <a:gd name="T9" fmla="*/ 1204 h 1323"/>
                <a:gd name="T10" fmla="*/ 116 w 1365"/>
                <a:gd name="T11" fmla="*/ 643 h 1323"/>
                <a:gd name="T12" fmla="*/ 458 w 1365"/>
                <a:gd name="T13" fmla="*/ 123 h 1323"/>
                <a:gd name="T14" fmla="*/ 487 w 1365"/>
                <a:gd name="T15" fmla="*/ 46 h 1323"/>
                <a:gd name="T16" fmla="*/ 412 w 1365"/>
                <a:gd name="T17" fmla="*/ 20 h 1323"/>
                <a:gd name="T18" fmla="*/ 3 w 1365"/>
                <a:gd name="T19" fmla="*/ 643 h 1323"/>
                <a:gd name="T20" fmla="*/ 684 w 1365"/>
                <a:gd name="T21" fmla="*/ 1322 h 1323"/>
                <a:gd name="T22" fmla="*/ 1364 w 1365"/>
                <a:gd name="T23" fmla="*/ 643 h 1323"/>
                <a:gd name="T24" fmla="*/ 937 w 1365"/>
                <a:gd name="T25" fmla="*/ 15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5" h="1323">
                  <a:moveTo>
                    <a:pt x="937" y="15"/>
                  </a:moveTo>
                  <a:cubicBezTo>
                    <a:pt x="909" y="0"/>
                    <a:pt x="875" y="15"/>
                    <a:pt x="862" y="46"/>
                  </a:cubicBezTo>
                  <a:cubicBezTo>
                    <a:pt x="847" y="74"/>
                    <a:pt x="862" y="113"/>
                    <a:pt x="895" y="123"/>
                  </a:cubicBezTo>
                  <a:cubicBezTo>
                    <a:pt x="1106" y="211"/>
                    <a:pt x="1241" y="413"/>
                    <a:pt x="1241" y="643"/>
                  </a:cubicBezTo>
                  <a:cubicBezTo>
                    <a:pt x="1241" y="952"/>
                    <a:pt x="988" y="1204"/>
                    <a:pt x="679" y="1204"/>
                  </a:cubicBezTo>
                  <a:cubicBezTo>
                    <a:pt x="370" y="1204"/>
                    <a:pt x="116" y="952"/>
                    <a:pt x="116" y="643"/>
                  </a:cubicBezTo>
                  <a:cubicBezTo>
                    <a:pt x="116" y="417"/>
                    <a:pt x="248" y="216"/>
                    <a:pt x="458" y="123"/>
                  </a:cubicBezTo>
                  <a:cubicBezTo>
                    <a:pt x="487" y="108"/>
                    <a:pt x="501" y="74"/>
                    <a:pt x="487" y="46"/>
                  </a:cubicBezTo>
                  <a:cubicBezTo>
                    <a:pt x="473" y="19"/>
                    <a:pt x="440" y="5"/>
                    <a:pt x="412" y="20"/>
                  </a:cubicBezTo>
                  <a:cubicBezTo>
                    <a:pt x="163" y="126"/>
                    <a:pt x="0" y="370"/>
                    <a:pt x="3" y="643"/>
                  </a:cubicBezTo>
                  <a:cubicBezTo>
                    <a:pt x="3" y="1018"/>
                    <a:pt x="310" y="1322"/>
                    <a:pt x="684" y="1322"/>
                  </a:cubicBezTo>
                  <a:cubicBezTo>
                    <a:pt x="1059" y="1322"/>
                    <a:pt x="1364" y="1018"/>
                    <a:pt x="1364" y="643"/>
                  </a:cubicBezTo>
                  <a:cubicBezTo>
                    <a:pt x="1354" y="365"/>
                    <a:pt x="1189" y="123"/>
                    <a:pt x="937" y="1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1" name="Freeform 60">
              <a:extLst>
                <a:ext uri="{FF2B5EF4-FFF2-40B4-BE49-F238E27FC236}">
                  <a16:creationId xmlns:a16="http://schemas.microsoft.com/office/drawing/2014/main" id="{BD3F7D97-FA33-344A-8105-D8DDE383692D}"/>
                </a:ext>
              </a:extLst>
            </p:cNvPr>
            <p:cNvSpPr>
              <a:spLocks noChangeArrowheads="1"/>
            </p:cNvSpPr>
            <p:nvPr/>
          </p:nvSpPr>
          <p:spPr bwMode="auto">
            <a:xfrm>
              <a:off x="7940337" y="4087699"/>
              <a:ext cx="34643" cy="165220"/>
            </a:xfrm>
            <a:custGeom>
              <a:avLst/>
              <a:gdLst>
                <a:gd name="T0" fmla="*/ 56 w 114"/>
                <a:gd name="T1" fmla="*/ 544 h 545"/>
                <a:gd name="T2" fmla="*/ 113 w 114"/>
                <a:gd name="T3" fmla="*/ 489 h 545"/>
                <a:gd name="T4" fmla="*/ 113 w 114"/>
                <a:gd name="T5" fmla="*/ 57 h 545"/>
                <a:gd name="T6" fmla="*/ 56 w 114"/>
                <a:gd name="T7" fmla="*/ 0 h 545"/>
                <a:gd name="T8" fmla="*/ 0 w 114"/>
                <a:gd name="T9" fmla="*/ 57 h 545"/>
                <a:gd name="T10" fmla="*/ 0 w 114"/>
                <a:gd name="T11" fmla="*/ 489 h 545"/>
                <a:gd name="T12" fmla="*/ 56 w 114"/>
                <a:gd name="T13" fmla="*/ 544 h 545"/>
              </a:gdLst>
              <a:ahLst/>
              <a:cxnLst>
                <a:cxn ang="0">
                  <a:pos x="T0" y="T1"/>
                </a:cxn>
                <a:cxn ang="0">
                  <a:pos x="T2" y="T3"/>
                </a:cxn>
                <a:cxn ang="0">
                  <a:pos x="T4" y="T5"/>
                </a:cxn>
                <a:cxn ang="0">
                  <a:pos x="T6" y="T7"/>
                </a:cxn>
                <a:cxn ang="0">
                  <a:pos x="T8" y="T9"/>
                </a:cxn>
                <a:cxn ang="0">
                  <a:pos x="T10" y="T11"/>
                </a:cxn>
                <a:cxn ang="0">
                  <a:pos x="T12" y="T13"/>
                </a:cxn>
              </a:cxnLst>
              <a:rect l="0" t="0" r="r" b="b"/>
              <a:pathLst>
                <a:path w="114" h="545">
                  <a:moveTo>
                    <a:pt x="56" y="544"/>
                  </a:moveTo>
                  <a:cubicBezTo>
                    <a:pt x="90" y="544"/>
                    <a:pt x="113" y="515"/>
                    <a:pt x="113" y="489"/>
                  </a:cubicBezTo>
                  <a:lnTo>
                    <a:pt x="113" y="57"/>
                  </a:lnTo>
                  <a:cubicBezTo>
                    <a:pt x="113" y="24"/>
                    <a:pt x="85" y="0"/>
                    <a:pt x="56" y="0"/>
                  </a:cubicBezTo>
                  <a:cubicBezTo>
                    <a:pt x="23" y="0"/>
                    <a:pt x="0" y="29"/>
                    <a:pt x="0" y="57"/>
                  </a:cubicBezTo>
                  <a:lnTo>
                    <a:pt x="0" y="489"/>
                  </a:lnTo>
                  <a:cubicBezTo>
                    <a:pt x="0" y="520"/>
                    <a:pt x="23" y="544"/>
                    <a:pt x="56" y="544"/>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
        <p:nvSpPr>
          <p:cNvPr id="57" name="TextBox 56"/>
          <p:cNvSpPr txBox="1"/>
          <p:nvPr/>
        </p:nvSpPr>
        <p:spPr>
          <a:xfrm>
            <a:off x="6629400" y="4242378"/>
            <a:ext cx="2514600" cy="429042"/>
          </a:xfrm>
          <a:prstGeom prst="rect">
            <a:avLst/>
          </a:prstGeom>
          <a:noFill/>
        </p:spPr>
        <p:txBody>
          <a:bodyPr wrap="square" lIns="0" tIns="0" rIns="0" bIns="0" rtlCol="0">
            <a:noAutofit/>
          </a:bodyPr>
          <a:lstStyle/>
          <a:p>
            <a:r>
              <a:rPr lang="en-US" sz="2000" b="1" dirty="0">
                <a:solidFill>
                  <a:srgbClr val="00467F"/>
                </a:solidFill>
              </a:rPr>
              <a:t>Getting Started</a:t>
            </a:r>
          </a:p>
        </p:txBody>
      </p:sp>
      <p:sp>
        <p:nvSpPr>
          <p:cNvPr id="58" name="TextBox 57"/>
          <p:cNvSpPr txBox="1"/>
          <p:nvPr/>
        </p:nvSpPr>
        <p:spPr>
          <a:xfrm>
            <a:off x="6632448" y="4768243"/>
            <a:ext cx="2130552" cy="1556357"/>
          </a:xfrm>
          <a:prstGeom prst="rect">
            <a:avLst/>
          </a:prstGeom>
          <a:noFill/>
        </p:spPr>
        <p:txBody>
          <a:bodyPr wrap="square" lIns="0" tIns="0" rIns="0" bIns="0" rtlCol="0">
            <a:noAutofit/>
          </a:bodyPr>
          <a:lstStyle/>
          <a:p>
            <a:r>
              <a:rPr lang="en-US" sz="1400" dirty="0">
                <a:solidFill>
                  <a:srgbClr val="00467F"/>
                </a:solidFill>
              </a:rPr>
              <a:t>Setting up your password, logging in for the first time, updating your profile, and general system navigation.</a:t>
            </a:r>
          </a:p>
        </p:txBody>
      </p:sp>
      <p:cxnSp>
        <p:nvCxnSpPr>
          <p:cNvPr id="59" name="Straight Connector 58"/>
          <p:cNvCxnSpPr/>
          <p:nvPr/>
        </p:nvCxnSpPr>
        <p:spPr>
          <a:xfrm>
            <a:off x="6629400" y="4648200"/>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738360" y="2928382"/>
            <a:ext cx="548640" cy="64008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grpSp>
        <p:nvGrpSpPr>
          <p:cNvPr id="70" name="Group 69">
            <a:extLst>
              <a:ext uri="{FF2B5EF4-FFF2-40B4-BE49-F238E27FC236}">
                <a16:creationId xmlns:a16="http://schemas.microsoft.com/office/drawing/2014/main" id="{C678FB60-42B3-1C46-A32F-2426CAF2F2A3}"/>
              </a:ext>
            </a:extLst>
          </p:cNvPr>
          <p:cNvGrpSpPr>
            <a:grpSpLocks noChangeAspect="1"/>
          </p:cNvGrpSpPr>
          <p:nvPr/>
        </p:nvGrpSpPr>
        <p:grpSpPr bwMode="auto">
          <a:xfrm>
            <a:off x="4318951" y="2899956"/>
            <a:ext cx="862649" cy="731520"/>
            <a:chOff x="4473612" y="5668169"/>
            <a:chExt cx="396875" cy="338137"/>
          </a:xfrm>
          <a:solidFill>
            <a:schemeClr val="accent1"/>
          </a:solidFill>
        </p:grpSpPr>
        <p:sp>
          <p:nvSpPr>
            <p:cNvPr id="71" name="Freeform 70">
              <a:extLst>
                <a:ext uri="{FF2B5EF4-FFF2-40B4-BE49-F238E27FC236}">
                  <a16:creationId xmlns:a16="http://schemas.microsoft.com/office/drawing/2014/main" id="{5E75716E-D073-4E48-9CE1-5BB4CB6566BD}"/>
                </a:ext>
              </a:extLst>
            </p:cNvPr>
            <p:cNvSpPr>
              <a:spLocks noChangeArrowheads="1"/>
            </p:cNvSpPr>
            <p:nvPr/>
          </p:nvSpPr>
          <p:spPr bwMode="auto">
            <a:xfrm>
              <a:off x="4637125" y="5668169"/>
              <a:ext cx="73025" cy="115887"/>
            </a:xfrm>
            <a:custGeom>
              <a:avLst/>
              <a:gdLst>
                <a:gd name="T0" fmla="*/ 13067479 w 201"/>
                <a:gd name="T1" fmla="*/ 0 h 322"/>
                <a:gd name="T2" fmla="*/ 26398719 w 201"/>
                <a:gd name="T3" fmla="*/ 13082275 h 322"/>
                <a:gd name="T4" fmla="*/ 15971040 w 201"/>
                <a:gd name="T5" fmla="*/ 25516734 h 322"/>
                <a:gd name="T6" fmla="*/ 15971040 w 201"/>
                <a:gd name="T7" fmla="*/ 38339882 h 322"/>
                <a:gd name="T8" fmla="*/ 12671472 w 201"/>
                <a:gd name="T9" fmla="*/ 41577880 h 322"/>
                <a:gd name="T10" fmla="*/ 9371542 w 201"/>
                <a:gd name="T11" fmla="*/ 38339882 h 322"/>
                <a:gd name="T12" fmla="*/ 9371542 w 201"/>
                <a:gd name="T13" fmla="*/ 25128045 h 322"/>
                <a:gd name="T14" fmla="*/ 0 w 201"/>
                <a:gd name="T15" fmla="*/ 12693585 h 322"/>
                <a:gd name="T16" fmla="*/ 13067479 w 201"/>
                <a:gd name="T17" fmla="*/ 0 h 322"/>
                <a:gd name="T18" fmla="*/ 13067479 w 201"/>
                <a:gd name="T19" fmla="*/ 18910815 h 322"/>
                <a:gd name="T20" fmla="*/ 19402851 w 201"/>
                <a:gd name="T21" fmla="*/ 12693585 h 322"/>
                <a:gd name="T22" fmla="*/ 13067479 w 201"/>
                <a:gd name="T23" fmla="*/ 6476356 h 322"/>
                <a:gd name="T24" fmla="*/ 6731742 w 201"/>
                <a:gd name="T25" fmla="*/ 12693585 h 322"/>
                <a:gd name="T26" fmla="*/ 13067479 w 201"/>
                <a:gd name="T27" fmla="*/ 18910815 h 3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1" h="322">
                  <a:moveTo>
                    <a:pt x="99" y="0"/>
                  </a:moveTo>
                  <a:cubicBezTo>
                    <a:pt x="152" y="0"/>
                    <a:pt x="198" y="45"/>
                    <a:pt x="200" y="101"/>
                  </a:cubicBezTo>
                  <a:cubicBezTo>
                    <a:pt x="200" y="146"/>
                    <a:pt x="166" y="186"/>
                    <a:pt x="121" y="197"/>
                  </a:cubicBezTo>
                  <a:lnTo>
                    <a:pt x="121" y="296"/>
                  </a:lnTo>
                  <a:cubicBezTo>
                    <a:pt x="121" y="310"/>
                    <a:pt x="110" y="321"/>
                    <a:pt x="96" y="321"/>
                  </a:cubicBezTo>
                  <a:cubicBezTo>
                    <a:pt x="82" y="321"/>
                    <a:pt x="71" y="310"/>
                    <a:pt x="71" y="296"/>
                  </a:cubicBezTo>
                  <a:lnTo>
                    <a:pt x="71" y="194"/>
                  </a:lnTo>
                  <a:cubicBezTo>
                    <a:pt x="28" y="180"/>
                    <a:pt x="0" y="144"/>
                    <a:pt x="0" y="98"/>
                  </a:cubicBezTo>
                  <a:cubicBezTo>
                    <a:pt x="0" y="45"/>
                    <a:pt x="42" y="0"/>
                    <a:pt x="99" y="0"/>
                  </a:cubicBezTo>
                  <a:close/>
                  <a:moveTo>
                    <a:pt x="99" y="146"/>
                  </a:moveTo>
                  <a:cubicBezTo>
                    <a:pt x="124" y="146"/>
                    <a:pt x="147" y="124"/>
                    <a:pt x="147" y="98"/>
                  </a:cubicBezTo>
                  <a:cubicBezTo>
                    <a:pt x="147" y="73"/>
                    <a:pt x="125" y="50"/>
                    <a:pt x="99" y="50"/>
                  </a:cubicBezTo>
                  <a:cubicBezTo>
                    <a:pt x="74" y="50"/>
                    <a:pt x="51" y="73"/>
                    <a:pt x="51" y="98"/>
                  </a:cubicBezTo>
                  <a:cubicBezTo>
                    <a:pt x="51" y="124"/>
                    <a:pt x="73" y="146"/>
                    <a:pt x="99" y="146"/>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2" name="Freeform 71">
              <a:extLst>
                <a:ext uri="{FF2B5EF4-FFF2-40B4-BE49-F238E27FC236}">
                  <a16:creationId xmlns:a16="http://schemas.microsoft.com/office/drawing/2014/main" id="{62AC559B-EC2E-7941-BA34-D4E069B43431}"/>
                </a:ext>
              </a:extLst>
            </p:cNvPr>
            <p:cNvSpPr>
              <a:spLocks noChangeArrowheads="1"/>
            </p:cNvSpPr>
            <p:nvPr/>
          </p:nvSpPr>
          <p:spPr bwMode="auto">
            <a:xfrm>
              <a:off x="4473612" y="5831681"/>
              <a:ext cx="114300" cy="71438"/>
            </a:xfrm>
            <a:custGeom>
              <a:avLst/>
              <a:gdLst>
                <a:gd name="T0" fmla="*/ 37312640 w 317"/>
                <a:gd name="T1" fmla="*/ 9794186 h 199"/>
                <a:gd name="T2" fmla="*/ 41082737 w 317"/>
                <a:gd name="T3" fmla="*/ 13144592 h 199"/>
                <a:gd name="T4" fmla="*/ 37702774 w 317"/>
                <a:gd name="T5" fmla="*/ 16366482 h 199"/>
                <a:gd name="T6" fmla="*/ 25221719 w 317"/>
                <a:gd name="T7" fmla="*/ 16366482 h 199"/>
                <a:gd name="T8" fmla="*/ 12741025 w 317"/>
                <a:gd name="T9" fmla="*/ 25516289 h 199"/>
                <a:gd name="T10" fmla="*/ 0 w 317"/>
                <a:gd name="T11" fmla="*/ 12758324 h 199"/>
                <a:gd name="T12" fmla="*/ 12741025 w 317"/>
                <a:gd name="T13" fmla="*/ 0 h 199"/>
                <a:gd name="T14" fmla="*/ 25221719 w 317"/>
                <a:gd name="T15" fmla="*/ 9794186 h 199"/>
                <a:gd name="T16" fmla="*/ 37312640 w 317"/>
                <a:gd name="T17" fmla="*/ 9794186 h 199"/>
                <a:gd name="T18" fmla="*/ 12741025 w 317"/>
                <a:gd name="T19" fmla="*/ 18557367 h 199"/>
                <a:gd name="T20" fmla="*/ 18981372 w 317"/>
                <a:gd name="T21" fmla="*/ 12371697 h 199"/>
                <a:gd name="T22" fmla="*/ 12741025 w 317"/>
                <a:gd name="T23" fmla="*/ 6185669 h 199"/>
                <a:gd name="T24" fmla="*/ 6500317 w 317"/>
                <a:gd name="T25" fmla="*/ 12371697 h 199"/>
                <a:gd name="T26" fmla="*/ 12741025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87" y="76"/>
                  </a:moveTo>
                  <a:cubicBezTo>
                    <a:pt x="302" y="76"/>
                    <a:pt x="313" y="88"/>
                    <a:pt x="316" y="102"/>
                  </a:cubicBezTo>
                  <a:cubicBezTo>
                    <a:pt x="316" y="116"/>
                    <a:pt x="304" y="127"/>
                    <a:pt x="290" y="127"/>
                  </a:cubicBezTo>
                  <a:lnTo>
                    <a:pt x="194" y="127"/>
                  </a:lnTo>
                  <a:cubicBezTo>
                    <a:pt x="183" y="167"/>
                    <a:pt x="144" y="198"/>
                    <a:pt x="98" y="198"/>
                  </a:cubicBezTo>
                  <a:cubicBezTo>
                    <a:pt x="45" y="198"/>
                    <a:pt x="0" y="153"/>
                    <a:pt x="0" y="99"/>
                  </a:cubicBezTo>
                  <a:cubicBezTo>
                    <a:pt x="0" y="46"/>
                    <a:pt x="42" y="0"/>
                    <a:pt x="98" y="0"/>
                  </a:cubicBezTo>
                  <a:cubicBezTo>
                    <a:pt x="144" y="0"/>
                    <a:pt x="183" y="34"/>
                    <a:pt x="194" y="76"/>
                  </a:cubicBezTo>
                  <a:lnTo>
                    <a:pt x="287" y="76"/>
                  </a:lnTo>
                  <a:close/>
                  <a:moveTo>
                    <a:pt x="98" y="144"/>
                  </a:moveTo>
                  <a:cubicBezTo>
                    <a:pt x="124" y="144"/>
                    <a:pt x="146" y="121"/>
                    <a:pt x="146" y="96"/>
                  </a:cubicBezTo>
                  <a:cubicBezTo>
                    <a:pt x="146" y="71"/>
                    <a:pt x="124" y="48"/>
                    <a:pt x="98" y="48"/>
                  </a:cubicBezTo>
                  <a:cubicBezTo>
                    <a:pt x="73" y="48"/>
                    <a:pt x="50" y="71"/>
                    <a:pt x="50" y="96"/>
                  </a:cubicBezTo>
                  <a:cubicBezTo>
                    <a:pt x="50" y="121"/>
                    <a:pt x="73" y="144"/>
                    <a:pt x="98"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3" name="Freeform 72">
              <a:extLst>
                <a:ext uri="{FF2B5EF4-FFF2-40B4-BE49-F238E27FC236}">
                  <a16:creationId xmlns:a16="http://schemas.microsoft.com/office/drawing/2014/main" id="{E3759504-81AE-D443-95D2-546364BD3E7C}"/>
                </a:ext>
              </a:extLst>
            </p:cNvPr>
            <p:cNvSpPr>
              <a:spLocks noChangeArrowheads="1"/>
            </p:cNvSpPr>
            <p:nvPr/>
          </p:nvSpPr>
          <p:spPr bwMode="auto">
            <a:xfrm>
              <a:off x="4756187" y="5831681"/>
              <a:ext cx="114300" cy="71438"/>
            </a:xfrm>
            <a:custGeom>
              <a:avLst/>
              <a:gdLst>
                <a:gd name="T0" fmla="*/ 28211908 w 317"/>
                <a:gd name="T1" fmla="*/ 0 h 199"/>
                <a:gd name="T2" fmla="*/ 41082737 w 317"/>
                <a:gd name="T3" fmla="*/ 12758324 h 199"/>
                <a:gd name="T4" fmla="*/ 28211908 w 317"/>
                <a:gd name="T5" fmla="*/ 25516289 h 199"/>
                <a:gd name="T6" fmla="*/ 15731214 w 317"/>
                <a:gd name="T7" fmla="*/ 16366482 h 199"/>
                <a:gd name="T8" fmla="*/ 3250158 w 317"/>
                <a:gd name="T9" fmla="*/ 16366482 h 199"/>
                <a:gd name="T10" fmla="*/ 0 w 317"/>
                <a:gd name="T11" fmla="*/ 13144592 h 199"/>
                <a:gd name="T12" fmla="*/ 3250158 w 317"/>
                <a:gd name="T13" fmla="*/ 9794186 h 199"/>
                <a:gd name="T14" fmla="*/ 15731214 w 317"/>
                <a:gd name="T15" fmla="*/ 9794186 h 199"/>
                <a:gd name="T16" fmla="*/ 28211908 w 317"/>
                <a:gd name="T17" fmla="*/ 0 h 199"/>
                <a:gd name="T18" fmla="*/ 28211908 w 317"/>
                <a:gd name="T19" fmla="*/ 18557367 h 199"/>
                <a:gd name="T20" fmla="*/ 34452256 w 317"/>
                <a:gd name="T21" fmla="*/ 12371697 h 199"/>
                <a:gd name="T22" fmla="*/ 28211908 w 317"/>
                <a:gd name="T23" fmla="*/ 6185669 h 199"/>
                <a:gd name="T24" fmla="*/ 21971561 w 317"/>
                <a:gd name="T25" fmla="*/ 12371697 h 199"/>
                <a:gd name="T26" fmla="*/ 28211908 w 317"/>
                <a:gd name="T27" fmla="*/ 18557367 h 1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7" h="199">
                  <a:moveTo>
                    <a:pt x="217" y="0"/>
                  </a:moveTo>
                  <a:cubicBezTo>
                    <a:pt x="271" y="0"/>
                    <a:pt x="316" y="42"/>
                    <a:pt x="316" y="99"/>
                  </a:cubicBezTo>
                  <a:cubicBezTo>
                    <a:pt x="316" y="152"/>
                    <a:pt x="274" y="198"/>
                    <a:pt x="217" y="198"/>
                  </a:cubicBezTo>
                  <a:cubicBezTo>
                    <a:pt x="172" y="198"/>
                    <a:pt x="135" y="169"/>
                    <a:pt x="121" y="127"/>
                  </a:cubicBezTo>
                  <a:lnTo>
                    <a:pt x="25" y="127"/>
                  </a:lnTo>
                  <a:cubicBezTo>
                    <a:pt x="11" y="127"/>
                    <a:pt x="0" y="116"/>
                    <a:pt x="0" y="102"/>
                  </a:cubicBezTo>
                  <a:cubicBezTo>
                    <a:pt x="0" y="88"/>
                    <a:pt x="11" y="76"/>
                    <a:pt x="25" y="76"/>
                  </a:cubicBezTo>
                  <a:lnTo>
                    <a:pt x="121" y="76"/>
                  </a:lnTo>
                  <a:cubicBezTo>
                    <a:pt x="133" y="34"/>
                    <a:pt x="169" y="0"/>
                    <a:pt x="217" y="0"/>
                  </a:cubicBezTo>
                  <a:close/>
                  <a:moveTo>
                    <a:pt x="217" y="144"/>
                  </a:moveTo>
                  <a:cubicBezTo>
                    <a:pt x="243" y="144"/>
                    <a:pt x="262" y="124"/>
                    <a:pt x="265" y="96"/>
                  </a:cubicBezTo>
                  <a:cubicBezTo>
                    <a:pt x="265" y="71"/>
                    <a:pt x="243" y="48"/>
                    <a:pt x="217" y="48"/>
                  </a:cubicBezTo>
                  <a:cubicBezTo>
                    <a:pt x="192" y="48"/>
                    <a:pt x="169" y="71"/>
                    <a:pt x="169" y="96"/>
                  </a:cubicBezTo>
                  <a:cubicBezTo>
                    <a:pt x="169" y="121"/>
                    <a:pt x="192" y="144"/>
                    <a:pt x="217"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4" name="Freeform 73">
              <a:extLst>
                <a:ext uri="{FF2B5EF4-FFF2-40B4-BE49-F238E27FC236}">
                  <a16:creationId xmlns:a16="http://schemas.microsoft.com/office/drawing/2014/main" id="{9AE894A4-3BC8-6245-B274-EA552151F80E}"/>
                </a:ext>
              </a:extLst>
            </p:cNvPr>
            <p:cNvSpPr>
              <a:spLocks noChangeArrowheads="1"/>
            </p:cNvSpPr>
            <p:nvPr/>
          </p:nvSpPr>
          <p:spPr bwMode="auto">
            <a:xfrm>
              <a:off x="4516475" y="5711031"/>
              <a:ext cx="98425" cy="98425"/>
            </a:xfrm>
            <a:custGeom>
              <a:avLst/>
              <a:gdLst>
                <a:gd name="T0" fmla="*/ 33561851 w 275"/>
                <a:gd name="T1" fmla="*/ 29334587 h 275"/>
                <a:gd name="T2" fmla="*/ 33561851 w 275"/>
                <a:gd name="T3" fmla="*/ 33946246 h 275"/>
                <a:gd name="T4" fmla="*/ 31128069 w 275"/>
                <a:gd name="T5" fmla="*/ 35099071 h 275"/>
                <a:gd name="T6" fmla="*/ 28566156 w 275"/>
                <a:gd name="T7" fmla="*/ 33946246 h 275"/>
                <a:gd name="T8" fmla="*/ 19855365 w 275"/>
                <a:gd name="T9" fmla="*/ 25363586 h 275"/>
                <a:gd name="T10" fmla="*/ 13706487 w 275"/>
                <a:gd name="T11" fmla="*/ 27157068 h 275"/>
                <a:gd name="T12" fmla="*/ 4995695 w 275"/>
                <a:gd name="T13" fmla="*/ 23186067 h 275"/>
                <a:gd name="T14" fmla="*/ 4995695 w 275"/>
                <a:gd name="T15" fmla="*/ 5123827 h 275"/>
                <a:gd name="T16" fmla="*/ 23186067 w 275"/>
                <a:gd name="T17" fmla="*/ 5123827 h 275"/>
                <a:gd name="T18" fmla="*/ 24979191 w 275"/>
                <a:gd name="T19" fmla="*/ 20623796 h 275"/>
                <a:gd name="T20" fmla="*/ 33561851 w 275"/>
                <a:gd name="T21" fmla="*/ 29334587 h 275"/>
                <a:gd name="T22" fmla="*/ 18446277 w 275"/>
                <a:gd name="T23" fmla="*/ 18446277 h 275"/>
                <a:gd name="T24" fmla="*/ 18446277 w 275"/>
                <a:gd name="T25" fmla="*/ 9735485 h 275"/>
                <a:gd name="T26" fmla="*/ 14090881 w 275"/>
                <a:gd name="T27" fmla="*/ 7942003 h 275"/>
                <a:gd name="T28" fmla="*/ 9735485 w 275"/>
                <a:gd name="T29" fmla="*/ 9735485 h 275"/>
                <a:gd name="T30" fmla="*/ 9735485 w 275"/>
                <a:gd name="T31" fmla="*/ 18446277 h 275"/>
                <a:gd name="T32" fmla="*/ 14090881 w 275"/>
                <a:gd name="T33" fmla="*/ 20239759 h 275"/>
                <a:gd name="T34" fmla="*/ 18446277 w 275"/>
                <a:gd name="T35" fmla="*/ 18446277 h 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5" h="275">
                  <a:moveTo>
                    <a:pt x="262" y="229"/>
                  </a:moveTo>
                  <a:cubicBezTo>
                    <a:pt x="274" y="240"/>
                    <a:pt x="274" y="257"/>
                    <a:pt x="262" y="265"/>
                  </a:cubicBezTo>
                  <a:cubicBezTo>
                    <a:pt x="257" y="271"/>
                    <a:pt x="252" y="274"/>
                    <a:pt x="243" y="274"/>
                  </a:cubicBezTo>
                  <a:cubicBezTo>
                    <a:pt x="235" y="274"/>
                    <a:pt x="229" y="271"/>
                    <a:pt x="223" y="265"/>
                  </a:cubicBezTo>
                  <a:lnTo>
                    <a:pt x="155" y="198"/>
                  </a:lnTo>
                  <a:cubicBezTo>
                    <a:pt x="141" y="206"/>
                    <a:pt x="124" y="212"/>
                    <a:pt x="107" y="212"/>
                  </a:cubicBezTo>
                  <a:cubicBezTo>
                    <a:pt x="82" y="212"/>
                    <a:pt x="56" y="200"/>
                    <a:pt x="39" y="181"/>
                  </a:cubicBezTo>
                  <a:cubicBezTo>
                    <a:pt x="0" y="141"/>
                    <a:pt x="0" y="80"/>
                    <a:pt x="39" y="40"/>
                  </a:cubicBezTo>
                  <a:cubicBezTo>
                    <a:pt x="79" y="1"/>
                    <a:pt x="141" y="0"/>
                    <a:pt x="181" y="40"/>
                  </a:cubicBezTo>
                  <a:cubicBezTo>
                    <a:pt x="214" y="73"/>
                    <a:pt x="217" y="121"/>
                    <a:pt x="195" y="161"/>
                  </a:cubicBezTo>
                  <a:lnTo>
                    <a:pt x="262" y="229"/>
                  </a:lnTo>
                  <a:close/>
                  <a:moveTo>
                    <a:pt x="144" y="144"/>
                  </a:moveTo>
                  <a:cubicBezTo>
                    <a:pt x="165" y="125"/>
                    <a:pt x="165" y="96"/>
                    <a:pt x="144" y="76"/>
                  </a:cubicBezTo>
                  <a:cubicBezTo>
                    <a:pt x="136" y="68"/>
                    <a:pt x="121" y="62"/>
                    <a:pt x="110" y="62"/>
                  </a:cubicBezTo>
                  <a:cubicBezTo>
                    <a:pt x="99" y="62"/>
                    <a:pt x="87" y="65"/>
                    <a:pt x="76" y="76"/>
                  </a:cubicBezTo>
                  <a:cubicBezTo>
                    <a:pt x="56" y="96"/>
                    <a:pt x="56" y="125"/>
                    <a:pt x="76" y="144"/>
                  </a:cubicBezTo>
                  <a:cubicBezTo>
                    <a:pt x="85" y="153"/>
                    <a:pt x="99" y="158"/>
                    <a:pt x="110" y="158"/>
                  </a:cubicBezTo>
                  <a:cubicBezTo>
                    <a:pt x="121" y="158"/>
                    <a:pt x="136" y="153"/>
                    <a:pt x="144" y="144"/>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5" name="Freeform 74">
              <a:extLst>
                <a:ext uri="{FF2B5EF4-FFF2-40B4-BE49-F238E27FC236}">
                  <a16:creationId xmlns:a16="http://schemas.microsoft.com/office/drawing/2014/main" id="{43E1E5C1-4D47-3740-A4FD-B63F72429873}"/>
                </a:ext>
              </a:extLst>
            </p:cNvPr>
            <p:cNvSpPr>
              <a:spLocks noChangeArrowheads="1"/>
            </p:cNvSpPr>
            <p:nvPr/>
          </p:nvSpPr>
          <p:spPr bwMode="auto">
            <a:xfrm>
              <a:off x="4726025" y="5712619"/>
              <a:ext cx="100012" cy="95250"/>
            </a:xfrm>
            <a:custGeom>
              <a:avLst/>
              <a:gdLst>
                <a:gd name="T0" fmla="*/ 30673465 w 278"/>
                <a:gd name="T1" fmla="*/ 5000625 h 266"/>
                <a:gd name="T2" fmla="*/ 31450176 w 278"/>
                <a:gd name="T3" fmla="*/ 22823834 h 266"/>
                <a:gd name="T4" fmla="*/ 22260944 w 278"/>
                <a:gd name="T5" fmla="*/ 26413971 h 266"/>
                <a:gd name="T6" fmla="*/ 15401488 w 278"/>
                <a:gd name="T7" fmla="*/ 24234321 h 266"/>
                <a:gd name="T8" fmla="*/ 6600792 w 278"/>
                <a:gd name="T9" fmla="*/ 32953277 h 266"/>
                <a:gd name="T10" fmla="*/ 4011992 w 278"/>
                <a:gd name="T11" fmla="*/ 33979184 h 266"/>
                <a:gd name="T12" fmla="*/ 1553064 w 278"/>
                <a:gd name="T13" fmla="*/ 33209664 h 266"/>
                <a:gd name="T14" fmla="*/ 1553064 w 278"/>
                <a:gd name="T15" fmla="*/ 28593620 h 266"/>
                <a:gd name="T16" fmla="*/ 10224608 w 278"/>
                <a:gd name="T17" fmla="*/ 19874664 h 266"/>
                <a:gd name="T18" fmla="*/ 12424872 w 278"/>
                <a:gd name="T19" fmla="*/ 5000625 h 266"/>
                <a:gd name="T20" fmla="*/ 30673465 w 278"/>
                <a:gd name="T21" fmla="*/ 5000625 h 266"/>
                <a:gd name="T22" fmla="*/ 26014272 w 278"/>
                <a:gd name="T23" fmla="*/ 18079596 h 266"/>
                <a:gd name="T24" fmla="*/ 26402448 w 278"/>
                <a:gd name="T25" fmla="*/ 9360282 h 266"/>
                <a:gd name="T26" fmla="*/ 17601752 w 278"/>
                <a:gd name="T27" fmla="*/ 9360282 h 266"/>
                <a:gd name="T28" fmla="*/ 17213216 w 278"/>
                <a:gd name="T29" fmla="*/ 18079596 h 266"/>
                <a:gd name="T30" fmla="*/ 21613744 w 278"/>
                <a:gd name="T31" fmla="*/ 19874664 h 266"/>
                <a:gd name="T32" fmla="*/ 26014272 w 278"/>
                <a:gd name="T33" fmla="*/ 18079596 h 2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8" h="266">
                  <a:moveTo>
                    <a:pt x="237" y="39"/>
                  </a:moveTo>
                  <a:cubicBezTo>
                    <a:pt x="277" y="76"/>
                    <a:pt x="277" y="141"/>
                    <a:pt x="243" y="178"/>
                  </a:cubicBezTo>
                  <a:cubicBezTo>
                    <a:pt x="223" y="195"/>
                    <a:pt x="201" y="206"/>
                    <a:pt x="172" y="206"/>
                  </a:cubicBezTo>
                  <a:cubicBezTo>
                    <a:pt x="153" y="206"/>
                    <a:pt x="136" y="200"/>
                    <a:pt x="119" y="189"/>
                  </a:cubicBezTo>
                  <a:lnTo>
                    <a:pt x="51" y="257"/>
                  </a:lnTo>
                  <a:cubicBezTo>
                    <a:pt x="45" y="262"/>
                    <a:pt x="40" y="265"/>
                    <a:pt x="31" y="265"/>
                  </a:cubicBezTo>
                  <a:cubicBezTo>
                    <a:pt x="26" y="265"/>
                    <a:pt x="17" y="265"/>
                    <a:pt x="12" y="259"/>
                  </a:cubicBezTo>
                  <a:cubicBezTo>
                    <a:pt x="0" y="251"/>
                    <a:pt x="0" y="234"/>
                    <a:pt x="12" y="223"/>
                  </a:cubicBezTo>
                  <a:lnTo>
                    <a:pt x="79" y="155"/>
                  </a:lnTo>
                  <a:cubicBezTo>
                    <a:pt x="60" y="118"/>
                    <a:pt x="65" y="70"/>
                    <a:pt x="96" y="39"/>
                  </a:cubicBezTo>
                  <a:cubicBezTo>
                    <a:pt x="136" y="0"/>
                    <a:pt x="198" y="0"/>
                    <a:pt x="237" y="39"/>
                  </a:cubicBezTo>
                  <a:close/>
                  <a:moveTo>
                    <a:pt x="201" y="141"/>
                  </a:moveTo>
                  <a:cubicBezTo>
                    <a:pt x="221" y="122"/>
                    <a:pt x="220" y="93"/>
                    <a:pt x="204" y="73"/>
                  </a:cubicBezTo>
                  <a:cubicBezTo>
                    <a:pt x="184" y="53"/>
                    <a:pt x="156" y="53"/>
                    <a:pt x="136" y="73"/>
                  </a:cubicBezTo>
                  <a:cubicBezTo>
                    <a:pt x="116" y="93"/>
                    <a:pt x="116" y="121"/>
                    <a:pt x="133" y="141"/>
                  </a:cubicBezTo>
                  <a:cubicBezTo>
                    <a:pt x="141" y="149"/>
                    <a:pt x="156" y="155"/>
                    <a:pt x="167" y="155"/>
                  </a:cubicBezTo>
                  <a:cubicBezTo>
                    <a:pt x="178" y="155"/>
                    <a:pt x="193" y="150"/>
                    <a:pt x="201" y="14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76" name="Freeform 75">
              <a:extLst>
                <a:ext uri="{FF2B5EF4-FFF2-40B4-BE49-F238E27FC236}">
                  <a16:creationId xmlns:a16="http://schemas.microsoft.com/office/drawing/2014/main" id="{BA85C778-702F-AC44-912C-FF5DD20E52B5}"/>
                </a:ext>
              </a:extLst>
            </p:cNvPr>
            <p:cNvSpPr>
              <a:spLocks noChangeArrowheads="1"/>
            </p:cNvSpPr>
            <p:nvPr/>
          </p:nvSpPr>
          <p:spPr bwMode="auto">
            <a:xfrm>
              <a:off x="4567275" y="5804694"/>
              <a:ext cx="214312" cy="201612"/>
            </a:xfrm>
            <a:custGeom>
              <a:avLst/>
              <a:gdLst>
                <a:gd name="T0" fmla="*/ 65464957 w 597"/>
                <a:gd name="T1" fmla="*/ 53022162 h 562"/>
                <a:gd name="T2" fmla="*/ 76805185 w 597"/>
                <a:gd name="T3" fmla="*/ 68980362 h 562"/>
                <a:gd name="T4" fmla="*/ 73454451 w 597"/>
                <a:gd name="T5" fmla="*/ 72197544 h 562"/>
                <a:gd name="T6" fmla="*/ 73068187 w 597"/>
                <a:gd name="T7" fmla="*/ 72197544 h 562"/>
                <a:gd name="T8" fmla="*/ 69846327 w 597"/>
                <a:gd name="T9" fmla="*/ 68594357 h 562"/>
                <a:gd name="T10" fmla="*/ 65851580 w 597"/>
                <a:gd name="T11" fmla="*/ 59456886 h 562"/>
                <a:gd name="T12" fmla="*/ 44072886 w 597"/>
                <a:gd name="T13" fmla="*/ 47488236 h 562"/>
                <a:gd name="T14" fmla="*/ 39304534 w 597"/>
                <a:gd name="T15" fmla="*/ 48260603 h 562"/>
                <a:gd name="T16" fmla="*/ 38917910 w 597"/>
                <a:gd name="T17" fmla="*/ 48260603 h 562"/>
                <a:gd name="T18" fmla="*/ 38531287 w 597"/>
                <a:gd name="T19" fmla="*/ 48260603 h 562"/>
                <a:gd name="T20" fmla="*/ 38145023 w 597"/>
                <a:gd name="T21" fmla="*/ 48260603 h 562"/>
                <a:gd name="T22" fmla="*/ 37887274 w 597"/>
                <a:gd name="T23" fmla="*/ 48260603 h 562"/>
                <a:gd name="T24" fmla="*/ 33505545 w 597"/>
                <a:gd name="T25" fmla="*/ 47488236 h 562"/>
                <a:gd name="T26" fmla="*/ 11597977 w 597"/>
                <a:gd name="T27" fmla="*/ 59456886 h 562"/>
                <a:gd name="T28" fmla="*/ 7603230 w 597"/>
                <a:gd name="T29" fmla="*/ 68594357 h 562"/>
                <a:gd name="T30" fmla="*/ 4381370 w 597"/>
                <a:gd name="T31" fmla="*/ 72197544 h 562"/>
                <a:gd name="T32" fmla="*/ 3994747 w 597"/>
                <a:gd name="T33" fmla="*/ 72197544 h 562"/>
                <a:gd name="T34" fmla="*/ 773246 w 597"/>
                <a:gd name="T35" fmla="*/ 68980362 h 562"/>
                <a:gd name="T36" fmla="*/ 9407471 w 597"/>
                <a:gd name="T37" fmla="*/ 53022162 h 562"/>
                <a:gd name="T38" fmla="*/ 26546687 w 597"/>
                <a:gd name="T39" fmla="*/ 44657058 h 562"/>
                <a:gd name="T40" fmla="*/ 23969559 w 597"/>
                <a:gd name="T41" fmla="*/ 42083097 h 562"/>
                <a:gd name="T42" fmla="*/ 18170211 w 597"/>
                <a:gd name="T43" fmla="*/ 19561745 h 562"/>
                <a:gd name="T44" fmla="*/ 37114028 w 597"/>
                <a:gd name="T45" fmla="*/ 257217 h 562"/>
                <a:gd name="T46" fmla="*/ 56057486 w 597"/>
                <a:gd name="T47" fmla="*/ 19561745 h 562"/>
                <a:gd name="T48" fmla="*/ 50258497 w 597"/>
                <a:gd name="T49" fmla="*/ 42083097 h 562"/>
                <a:gd name="T50" fmla="*/ 48067633 w 597"/>
                <a:gd name="T51" fmla="*/ 44271054 h 562"/>
                <a:gd name="T52" fmla="*/ 65464957 w 597"/>
                <a:gd name="T53" fmla="*/ 53022162 h 562"/>
                <a:gd name="T54" fmla="*/ 37114028 w 597"/>
                <a:gd name="T55" fmla="*/ 41311088 h 562"/>
                <a:gd name="T56" fmla="*/ 45876768 w 597"/>
                <a:gd name="T57" fmla="*/ 37707543 h 562"/>
                <a:gd name="T58" fmla="*/ 49871874 w 597"/>
                <a:gd name="T59" fmla="*/ 20333754 h 562"/>
                <a:gd name="T60" fmla="*/ 49871874 w 597"/>
                <a:gd name="T61" fmla="*/ 19947750 h 562"/>
                <a:gd name="T62" fmla="*/ 37500651 w 597"/>
                <a:gd name="T63" fmla="*/ 6820728 h 562"/>
                <a:gd name="T64" fmla="*/ 37114028 w 597"/>
                <a:gd name="T65" fmla="*/ 6820728 h 562"/>
                <a:gd name="T66" fmla="*/ 36727405 w 597"/>
                <a:gd name="T67" fmla="*/ 6820728 h 562"/>
                <a:gd name="T68" fmla="*/ 24742446 w 597"/>
                <a:gd name="T69" fmla="*/ 19947750 h 562"/>
                <a:gd name="T70" fmla="*/ 24742446 w 597"/>
                <a:gd name="T71" fmla="*/ 20333754 h 562"/>
                <a:gd name="T72" fmla="*/ 28737552 w 597"/>
                <a:gd name="T73" fmla="*/ 37707543 h 562"/>
                <a:gd name="T74" fmla="*/ 37114028 w 597"/>
                <a:gd name="T75" fmla="*/ 41311088 h 562"/>
                <a:gd name="T76" fmla="*/ 37114028 w 597"/>
                <a:gd name="T77" fmla="*/ 41311088 h 5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97" h="562">
                  <a:moveTo>
                    <a:pt x="508" y="412"/>
                  </a:moveTo>
                  <a:cubicBezTo>
                    <a:pt x="556" y="423"/>
                    <a:pt x="581" y="468"/>
                    <a:pt x="596" y="536"/>
                  </a:cubicBezTo>
                  <a:cubicBezTo>
                    <a:pt x="596" y="550"/>
                    <a:pt x="584" y="561"/>
                    <a:pt x="570" y="561"/>
                  </a:cubicBezTo>
                  <a:lnTo>
                    <a:pt x="567" y="561"/>
                  </a:lnTo>
                  <a:cubicBezTo>
                    <a:pt x="553" y="561"/>
                    <a:pt x="539" y="547"/>
                    <a:pt x="542" y="533"/>
                  </a:cubicBezTo>
                  <a:cubicBezTo>
                    <a:pt x="542" y="510"/>
                    <a:pt x="542" y="471"/>
                    <a:pt x="511" y="462"/>
                  </a:cubicBezTo>
                  <a:cubicBezTo>
                    <a:pt x="401" y="434"/>
                    <a:pt x="358" y="398"/>
                    <a:pt x="342" y="369"/>
                  </a:cubicBezTo>
                  <a:cubicBezTo>
                    <a:pt x="330" y="372"/>
                    <a:pt x="319" y="375"/>
                    <a:pt x="305" y="375"/>
                  </a:cubicBezTo>
                  <a:lnTo>
                    <a:pt x="302" y="375"/>
                  </a:lnTo>
                  <a:lnTo>
                    <a:pt x="299" y="375"/>
                  </a:lnTo>
                  <a:lnTo>
                    <a:pt x="296" y="375"/>
                  </a:lnTo>
                  <a:lnTo>
                    <a:pt x="294" y="375"/>
                  </a:lnTo>
                  <a:cubicBezTo>
                    <a:pt x="282" y="375"/>
                    <a:pt x="271" y="372"/>
                    <a:pt x="260" y="369"/>
                  </a:cubicBezTo>
                  <a:cubicBezTo>
                    <a:pt x="243" y="398"/>
                    <a:pt x="200" y="434"/>
                    <a:pt x="90" y="462"/>
                  </a:cubicBezTo>
                  <a:cubicBezTo>
                    <a:pt x="59" y="471"/>
                    <a:pt x="57" y="510"/>
                    <a:pt x="59" y="533"/>
                  </a:cubicBezTo>
                  <a:cubicBezTo>
                    <a:pt x="59" y="547"/>
                    <a:pt x="48" y="558"/>
                    <a:pt x="34" y="561"/>
                  </a:cubicBezTo>
                  <a:lnTo>
                    <a:pt x="31" y="561"/>
                  </a:lnTo>
                  <a:cubicBezTo>
                    <a:pt x="20" y="561"/>
                    <a:pt x="9" y="550"/>
                    <a:pt x="6" y="536"/>
                  </a:cubicBezTo>
                  <a:cubicBezTo>
                    <a:pt x="0" y="468"/>
                    <a:pt x="25" y="426"/>
                    <a:pt x="73" y="412"/>
                  </a:cubicBezTo>
                  <a:cubicBezTo>
                    <a:pt x="161" y="389"/>
                    <a:pt x="195" y="361"/>
                    <a:pt x="206" y="347"/>
                  </a:cubicBezTo>
                  <a:cubicBezTo>
                    <a:pt x="200" y="341"/>
                    <a:pt x="192" y="335"/>
                    <a:pt x="186" y="327"/>
                  </a:cubicBezTo>
                  <a:cubicBezTo>
                    <a:pt x="130" y="265"/>
                    <a:pt x="138" y="163"/>
                    <a:pt x="141" y="152"/>
                  </a:cubicBezTo>
                  <a:cubicBezTo>
                    <a:pt x="147" y="31"/>
                    <a:pt x="234" y="0"/>
                    <a:pt x="288" y="2"/>
                  </a:cubicBezTo>
                  <a:cubicBezTo>
                    <a:pt x="339" y="2"/>
                    <a:pt x="429" y="31"/>
                    <a:pt x="435" y="152"/>
                  </a:cubicBezTo>
                  <a:cubicBezTo>
                    <a:pt x="435" y="163"/>
                    <a:pt x="443" y="265"/>
                    <a:pt x="390" y="327"/>
                  </a:cubicBezTo>
                  <a:cubicBezTo>
                    <a:pt x="384" y="333"/>
                    <a:pt x="378" y="338"/>
                    <a:pt x="373" y="344"/>
                  </a:cubicBezTo>
                  <a:cubicBezTo>
                    <a:pt x="384" y="361"/>
                    <a:pt x="421" y="389"/>
                    <a:pt x="508" y="412"/>
                  </a:cubicBezTo>
                  <a:close/>
                  <a:moveTo>
                    <a:pt x="288" y="321"/>
                  </a:moveTo>
                  <a:cubicBezTo>
                    <a:pt x="316" y="321"/>
                    <a:pt x="336" y="313"/>
                    <a:pt x="356" y="293"/>
                  </a:cubicBezTo>
                  <a:cubicBezTo>
                    <a:pt x="395" y="248"/>
                    <a:pt x="387" y="161"/>
                    <a:pt x="387" y="158"/>
                  </a:cubicBezTo>
                  <a:lnTo>
                    <a:pt x="387" y="155"/>
                  </a:lnTo>
                  <a:cubicBezTo>
                    <a:pt x="381" y="56"/>
                    <a:pt x="308" y="53"/>
                    <a:pt x="291" y="53"/>
                  </a:cubicBezTo>
                  <a:lnTo>
                    <a:pt x="288" y="53"/>
                  </a:lnTo>
                  <a:cubicBezTo>
                    <a:pt x="288" y="53"/>
                    <a:pt x="288" y="53"/>
                    <a:pt x="285" y="53"/>
                  </a:cubicBezTo>
                  <a:cubicBezTo>
                    <a:pt x="265" y="53"/>
                    <a:pt x="198" y="62"/>
                    <a:pt x="192" y="155"/>
                  </a:cubicBezTo>
                  <a:lnTo>
                    <a:pt x="192" y="158"/>
                  </a:lnTo>
                  <a:cubicBezTo>
                    <a:pt x="192" y="158"/>
                    <a:pt x="184" y="248"/>
                    <a:pt x="223" y="293"/>
                  </a:cubicBezTo>
                  <a:cubicBezTo>
                    <a:pt x="237" y="313"/>
                    <a:pt x="260" y="321"/>
                    <a:pt x="288" y="321"/>
                  </a:cubicBezTo>
                  <a:close/>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341677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Creating Reservations </a:t>
            </a:r>
            <a:br>
              <a:rPr lang="en-US" sz="8000" dirty="0"/>
            </a:br>
            <a:r>
              <a:rPr lang="en-US" sz="8000" dirty="0"/>
              <a:t>and </a:t>
            </a:r>
            <a:br>
              <a:rPr lang="en-US" sz="8000" dirty="0"/>
            </a:br>
            <a:r>
              <a:rPr lang="en-US" sz="8000" dirty="0"/>
              <a:t>Authorizations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29</a:t>
            </a:fld>
            <a:endParaRPr lang="en-GB" dirty="0">
              <a:solidFill>
                <a:schemeClr val="bg1"/>
              </a:solidFil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38489" y="1353551"/>
            <a:ext cx="11247543" cy="4770042"/>
          </a:xfrm>
          <a:prstGeom prst="rect">
            <a:avLst/>
          </a:prstGeom>
          <a:ln>
            <a:noFill/>
          </a:ln>
          <a:effectLst>
            <a:outerShdw blurRad="292100" dist="139700" dir="2700000" algn="tl" rotWithShape="0">
              <a:srgbClr val="333333">
                <a:alpha val="65000"/>
              </a:srgbClr>
            </a:outerShdw>
          </a:effectLst>
        </p:spPr>
      </p:pic>
      <p:sp>
        <p:nvSpPr>
          <p:cNvPr id="15" name="Title 14"/>
          <p:cNvSpPr>
            <a:spLocks noGrp="1"/>
          </p:cNvSpPr>
          <p:nvPr>
            <p:ph type="title"/>
          </p:nvPr>
        </p:nvSpPr>
        <p:spPr/>
        <p:txBody>
          <a:bodyPr/>
          <a:lstStyle/>
          <a:p>
            <a:r>
              <a:rPr lang="en-US" dirty="0"/>
              <a:t>TDY Authorization Workflow</a:t>
            </a:r>
          </a:p>
        </p:txBody>
      </p:sp>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07873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Creating Reservations</a:t>
            </a:r>
            <a:br>
              <a:rPr lang="en-US" dirty="0"/>
            </a:br>
            <a:r>
              <a:rPr lang="en-US" sz="2400" dirty="0">
                <a:solidFill>
                  <a:srgbClr val="7F7F7F"/>
                </a:solidFill>
              </a:rPr>
              <a:t>Start New Authorization or Make Reservations</a:t>
            </a:r>
          </a:p>
        </p:txBody>
      </p:sp>
      <p:sp>
        <p:nvSpPr>
          <p:cNvPr id="13" name="Footer Placeholder 12"/>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31</a:t>
            </a:fld>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548" y="3276600"/>
            <a:ext cx="5925019" cy="310164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94" y="1647806"/>
            <a:ext cx="5102948" cy="317961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44263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32</a:t>
            </a:fld>
            <a:endParaRPr lang="en-GB" dirty="0"/>
          </a:p>
        </p:txBody>
      </p:sp>
      <p:sp>
        <p:nvSpPr>
          <p:cNvPr id="10" name="Content Placeholder 6"/>
          <p:cNvSpPr>
            <a:spLocks noGrp="1"/>
          </p:cNvSpPr>
          <p:nvPr>
            <p:ph sz="quarter" idx="13"/>
          </p:nvPr>
        </p:nvSpPr>
        <p:spPr>
          <a:xfrm>
            <a:off x="499994" y="1460810"/>
            <a:ext cx="11188769" cy="47113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solidFill>
                  <a:srgbClr val="333F48"/>
                </a:solidFill>
                <a:latin typeface="+mn-lt"/>
              </a:rPr>
              <a:t>Make Reservations and Create Authorization</a:t>
            </a:r>
          </a:p>
          <a:p>
            <a:pPr marL="0" indent="0">
              <a:buClr>
                <a:schemeClr val="accent1"/>
              </a:buClr>
              <a:buNone/>
            </a:pPr>
            <a:r>
              <a:rPr lang="en-US" b="0" dirty="0">
                <a:solidFill>
                  <a:srgbClr val="333F48"/>
                </a:solidFill>
                <a:latin typeface="+mn-lt"/>
              </a:rPr>
              <a:t>The traveler is going round trip from </a:t>
            </a:r>
            <a:r>
              <a:rPr lang="en-US" u="sng" dirty="0">
                <a:solidFill>
                  <a:srgbClr val="333F48"/>
                </a:solidFill>
                <a:latin typeface="+mn-lt"/>
              </a:rPr>
              <a:t>Washington, DC (IAD)</a:t>
            </a:r>
            <a:r>
              <a:rPr lang="en-US" dirty="0">
                <a:solidFill>
                  <a:srgbClr val="333F48"/>
                </a:solidFill>
                <a:latin typeface="+mn-lt"/>
              </a:rPr>
              <a:t> </a:t>
            </a:r>
            <a:r>
              <a:rPr lang="en-US" b="0" dirty="0">
                <a:solidFill>
                  <a:srgbClr val="333F48"/>
                </a:solidFill>
                <a:latin typeface="+mn-lt"/>
              </a:rPr>
              <a:t>to </a:t>
            </a:r>
            <a:r>
              <a:rPr lang="en-US" u="sng" dirty="0">
                <a:solidFill>
                  <a:srgbClr val="333F48"/>
                </a:solidFill>
                <a:latin typeface="+mn-lt"/>
              </a:rPr>
              <a:t>Jacksonville, FL (JAX)</a:t>
            </a:r>
            <a:r>
              <a:rPr lang="en-US" b="0" dirty="0">
                <a:solidFill>
                  <a:srgbClr val="333F48"/>
                </a:solidFill>
                <a:latin typeface="+mn-lt"/>
              </a:rPr>
              <a:t>.  Book flights, hotel and rental car using the online booking tool.  Use the information below to create the authorization and submit for approval.  Add any remarks and attach any documentation that your unit or approver may require.</a:t>
            </a:r>
          </a:p>
          <a:p>
            <a:pPr>
              <a:buNone/>
            </a:pPr>
            <a:r>
              <a:rPr lang="en-US" sz="1400" dirty="0">
                <a:solidFill>
                  <a:srgbClr val="333F48"/>
                </a:solidFill>
                <a:latin typeface="+mn-lt"/>
              </a:rPr>
              <a:t>Basic Information</a:t>
            </a:r>
            <a:r>
              <a:rPr lang="en-US" sz="1400" b="0" dirty="0">
                <a:solidFill>
                  <a:srgbClr val="333F48"/>
                </a:solidFill>
                <a:latin typeface="+mn-lt"/>
              </a:rPr>
              <a:t>  	</a:t>
            </a:r>
          </a:p>
          <a:p>
            <a:pPr>
              <a:buNone/>
            </a:pPr>
            <a:r>
              <a:rPr lang="en-US" sz="1400" b="0" dirty="0">
                <a:solidFill>
                  <a:srgbClr val="333F48"/>
                </a:solidFill>
                <a:latin typeface="+mn-lt"/>
              </a:rPr>
              <a:t>Type of Travel:		Training			Purpose:  	E2 Solutions</a:t>
            </a:r>
          </a:p>
          <a:p>
            <a:pPr>
              <a:buNone/>
            </a:pPr>
            <a:endParaRPr lang="en-US" sz="1400" dirty="0">
              <a:solidFill>
                <a:srgbClr val="333F48"/>
              </a:solidFill>
              <a:latin typeface="+mn-lt"/>
            </a:endParaRPr>
          </a:p>
          <a:p>
            <a:pPr>
              <a:buNone/>
            </a:pPr>
            <a:r>
              <a:rPr lang="en-US" sz="1400" dirty="0">
                <a:solidFill>
                  <a:srgbClr val="333F48"/>
                </a:solidFill>
                <a:latin typeface="+mn-lt"/>
              </a:rPr>
              <a:t>Expenses  </a:t>
            </a:r>
          </a:p>
          <a:p>
            <a:pPr>
              <a:buNone/>
            </a:pPr>
            <a:r>
              <a:rPr lang="en-US" sz="1400" b="0" dirty="0">
                <a:solidFill>
                  <a:srgbClr val="333F48"/>
                </a:solidFill>
                <a:latin typeface="+mn-lt"/>
              </a:rPr>
              <a:t>Airfare:			Amount from reservation booked automatically populates</a:t>
            </a:r>
          </a:p>
          <a:p>
            <a:pPr>
              <a:buNone/>
            </a:pPr>
            <a:r>
              <a:rPr lang="en-US" sz="1400" b="0" dirty="0">
                <a:solidFill>
                  <a:srgbClr val="333F48"/>
                </a:solidFill>
                <a:latin typeface="+mn-lt"/>
              </a:rPr>
              <a:t>Checked Bag Fee:		Estimate $50 round trip</a:t>
            </a:r>
          </a:p>
          <a:p>
            <a:pPr>
              <a:buNone/>
            </a:pPr>
            <a:r>
              <a:rPr lang="en-US" sz="1400" b="0" dirty="0">
                <a:solidFill>
                  <a:srgbClr val="333F48"/>
                </a:solidFill>
                <a:latin typeface="+mn-lt"/>
              </a:rPr>
              <a:t>Lodging:			Use reimbursement type Per Diem and amount from reservation 	   </a:t>
            </a:r>
          </a:p>
          <a:p>
            <a:pPr>
              <a:buNone/>
            </a:pPr>
            <a:r>
              <a:rPr lang="en-US" sz="1400" b="0" dirty="0">
                <a:solidFill>
                  <a:srgbClr val="333F48"/>
                </a:solidFill>
                <a:latin typeface="+mn-lt"/>
              </a:rPr>
              <a:t>Estimated Lodging Tax:	Estimate $20/per night</a:t>
            </a:r>
          </a:p>
          <a:p>
            <a:pPr>
              <a:buNone/>
            </a:pPr>
            <a:r>
              <a:rPr lang="en-US" sz="1400" b="0" dirty="0">
                <a:solidFill>
                  <a:srgbClr val="333F48"/>
                </a:solidFill>
                <a:latin typeface="+mn-lt"/>
              </a:rPr>
              <a:t>Fuel for Rental Car:		Estimate $60	</a:t>
            </a:r>
          </a:p>
          <a:p>
            <a:pPr>
              <a:buNone/>
            </a:pPr>
            <a:r>
              <a:rPr lang="en-US" sz="1400" b="0" dirty="0">
                <a:solidFill>
                  <a:srgbClr val="333F48"/>
                </a:solidFill>
                <a:latin typeface="+mn-lt"/>
              </a:rPr>
              <a:t>M&amp;IE:			Automatically populates Per Diem based on location from Site Details	(indicate a meal provided)</a:t>
            </a:r>
          </a:p>
          <a:p>
            <a:pPr>
              <a:buNone/>
            </a:pPr>
            <a:r>
              <a:rPr lang="en-US" sz="1400" b="0" dirty="0">
                <a:solidFill>
                  <a:srgbClr val="333F48"/>
                </a:solidFill>
                <a:latin typeface="+mn-lt"/>
              </a:rPr>
              <a:t>Parking at airport:		Estimate $100</a:t>
            </a:r>
          </a:p>
          <a:p>
            <a:pPr>
              <a:buNone/>
            </a:pPr>
            <a:r>
              <a:rPr lang="en-US" sz="1400" b="0" dirty="0">
                <a:solidFill>
                  <a:srgbClr val="333F48"/>
                </a:solidFill>
                <a:latin typeface="+mn-lt"/>
              </a:rPr>
              <a:t>Private Auto Mileage:		From: 5516 Vernon Way  Suitland MD 20746   To: Washington Dulles Airport   Calculate Distance</a:t>
            </a:r>
          </a:p>
          <a:p>
            <a:pPr>
              <a:buNone/>
            </a:pPr>
            <a:r>
              <a:rPr lang="en-US" sz="1400" b="0" dirty="0">
                <a:solidFill>
                  <a:srgbClr val="333F48"/>
                </a:solidFill>
                <a:latin typeface="+mn-lt"/>
              </a:rPr>
              <a:t>Private Auto Mileage	   	From: Home   To: Airport    Use Own Calculation  39 Miles    Enter Reason </a:t>
            </a:r>
          </a:p>
          <a:p>
            <a:pPr>
              <a:buNone/>
            </a:pPr>
            <a:r>
              <a:rPr lang="en-US" sz="1400" b="0" dirty="0">
                <a:solidFill>
                  <a:srgbClr val="333F48"/>
                </a:solidFill>
                <a:latin typeface="+mn-lt"/>
              </a:rPr>
              <a:t>TMC Fee:			Online Booking $9.35 (will automatically populate)</a:t>
            </a:r>
          </a:p>
          <a:p>
            <a:pPr>
              <a:buNone/>
            </a:pPr>
            <a:endParaRPr lang="en-US" sz="1400" dirty="0">
              <a:solidFill>
                <a:srgbClr val="333F48"/>
              </a:solidFill>
              <a:latin typeface="+mn-lt"/>
            </a:endParaRPr>
          </a:p>
        </p:txBody>
      </p:sp>
      <p:sp>
        <p:nvSpPr>
          <p:cNvPr id="2" name="Rectangle 1"/>
          <p:cNvSpPr/>
          <p:nvPr/>
        </p:nvSpPr>
        <p:spPr>
          <a:xfrm>
            <a:off x="5711717" y="6334982"/>
            <a:ext cx="3905236" cy="307777"/>
          </a:xfrm>
          <a:prstGeom prst="rect">
            <a:avLst/>
          </a:prstGeom>
        </p:spPr>
        <p:txBody>
          <a:bodyPr wrap="none">
            <a:spAutoFit/>
          </a:bodyPr>
          <a:lstStyle/>
          <a:p>
            <a:r>
              <a:rPr lang="en-US" sz="1400" i="1" dirty="0">
                <a:solidFill>
                  <a:srgbClr val="333F48"/>
                </a:solidFill>
              </a:rPr>
              <a:t>* Instructor may adjust travel details as needed</a:t>
            </a:r>
            <a:endParaRPr lang="en-US" sz="1400" dirty="0"/>
          </a:p>
        </p:txBody>
      </p:sp>
    </p:spTree>
    <p:custDataLst>
      <p:tags r:id="rId1"/>
    </p:custDataLst>
    <p:extLst>
      <p:ext uri="{BB962C8B-B14F-4D97-AF65-F5344CB8AC3E}">
        <p14:creationId xmlns:p14="http://schemas.microsoft.com/office/powerpoint/2010/main" val="227103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Booking Tool Home Page</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33</a:t>
            </a:fld>
            <a:endParaRPr lang="en-GB" dirty="0"/>
          </a:p>
        </p:txBody>
      </p:sp>
      <p:sp>
        <p:nvSpPr>
          <p:cNvPr id="7" name="Content Placeholder 2"/>
          <p:cNvSpPr txBox="1">
            <a:spLocks/>
          </p:cNvSpPr>
          <p:nvPr/>
        </p:nvSpPr>
        <p:spPr>
          <a:xfrm>
            <a:off x="1828800" y="1524000"/>
            <a:ext cx="2895600" cy="4191000"/>
          </a:xfrm>
          <a:prstGeom prst="rect">
            <a:avLst/>
          </a:prstGeom>
        </p:spPr>
        <p:txBody>
          <a:bodyPr vert="horz" lIns="91440" tIns="45720" rIns="91440" bIns="45720" rtlCol="0">
            <a:normAutofit/>
          </a:bodyPr>
          <a:lstStyle/>
          <a:p>
            <a:pPr>
              <a:spcBef>
                <a:spcPct val="20000"/>
              </a:spcBef>
              <a:buClr>
                <a:srgbClr val="0044AA"/>
              </a:buClr>
              <a:buSzPct val="100000"/>
              <a:defRPr/>
            </a:pPr>
            <a:r>
              <a:rPr lang="en-US" sz="1600" b="1" dirty="0">
                <a:solidFill>
                  <a:srgbClr val="0044AA"/>
                </a:solidFill>
                <a:latin typeface="Verdana" pitchFamily="34" charset="0"/>
              </a:rPr>
              <a:t>    </a:t>
            </a:r>
            <a:endParaRPr lang="en-US" b="1" dirty="0">
              <a:solidFill>
                <a:srgbClr val="0044AA"/>
              </a:solidFill>
              <a:latin typeface="Verdana" pitchFamily="34" charset="0"/>
            </a:endParaRPr>
          </a:p>
          <a:p>
            <a:pPr>
              <a:spcBef>
                <a:spcPct val="20000"/>
              </a:spcBef>
              <a:buClr>
                <a:srgbClr val="0044AA"/>
              </a:buClr>
              <a:buSzPct val="100000"/>
              <a:defRPr/>
            </a:pPr>
            <a:endParaRPr lang="en-US" b="1" dirty="0">
              <a:solidFill>
                <a:srgbClr val="0044AA"/>
              </a:solidFill>
              <a:latin typeface="Verdana" pitchFamily="34" charset="0"/>
            </a:endParaRPr>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819400" y="1143000"/>
            <a:ext cx="6515257" cy="512064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187040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Departure Flights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34</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22010" y="1752600"/>
            <a:ext cx="10547981" cy="41332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66820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Departure Flights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35</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47964" y="1143000"/>
            <a:ext cx="6896072"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0160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Return Flights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36</a:t>
            </a:fld>
            <a:endParaRPr lang="en-US" noProof="0"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28561" y="1143000"/>
            <a:ext cx="8134877"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63732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Fare Options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37</a:t>
            </a:fld>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050752"/>
            <a:ext cx="5811979" cy="52614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18670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018561" y="1143000"/>
            <a:ext cx="8154878" cy="510934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dirty="0"/>
              <a:t>Selecting Seats</a:t>
            </a:r>
          </a:p>
        </p:txBody>
      </p:sp>
      <p:sp>
        <p:nvSpPr>
          <p:cNvPr id="3" name="Footer Placeholder 2"/>
          <p:cNvSpPr>
            <a:spLocks noGrp="1"/>
          </p:cNvSpPr>
          <p:nvPr>
            <p:ph type="ftr" sz="quarter" idx="4294967295"/>
          </p:nvPr>
        </p:nvSpPr>
        <p:spPr>
          <a:xfrm>
            <a:off x="8167688" y="6557963"/>
            <a:ext cx="4024312"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4294967295"/>
          </p:nvPr>
        </p:nvSpPr>
        <p:spPr>
          <a:xfrm>
            <a:off x="11985625" y="6557963"/>
            <a:ext cx="206375" cy="13176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13520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5"/>
          <p:cNvSpPr>
            <a:spLocks noGrp="1"/>
          </p:cNvSpPr>
          <p:nvPr>
            <p:ph type="title"/>
          </p:nvPr>
        </p:nvSpPr>
        <p:spPr/>
        <p:txBody>
          <a:bodyPr/>
          <a:lstStyle/>
          <a:p>
            <a:r>
              <a:rPr lang="en-US" sz="2800" dirty="0"/>
              <a:t>Icons are used in this presentation to help identify the type of information being delivered.</a:t>
            </a:r>
            <a:br>
              <a:rPr lang="en-US" sz="2800" dirty="0"/>
            </a:br>
            <a:br>
              <a:rPr lang="en-US" sz="2800" dirty="0"/>
            </a:br>
            <a:r>
              <a:rPr lang="en-US" sz="2800" b="0" dirty="0"/>
              <a:t>They are found in the upper left corner of applicable slides.</a:t>
            </a:r>
            <a:endParaRPr lang="en-US" sz="3600" b="0" dirty="0"/>
          </a:p>
        </p:txBody>
      </p:sp>
      <p:sp>
        <p:nvSpPr>
          <p:cNvPr id="8" name="Text Placeholder 7"/>
          <p:cNvSpPr>
            <a:spLocks noGrp="1"/>
          </p:cNvSpPr>
          <p:nvPr>
            <p:ph type="body" sz="quarter" idx="18"/>
          </p:nvPr>
        </p:nvSpPr>
        <p:spPr>
          <a:xfrm>
            <a:off x="5326324" y="649358"/>
            <a:ext cx="6361838" cy="5365916"/>
          </a:xfrm>
        </p:spPr>
        <p:txBody>
          <a:bodyPr/>
          <a:lstStyle/>
          <a:p>
            <a:pPr>
              <a:lnSpc>
                <a:spcPct val="100000"/>
              </a:lnSpc>
              <a:spcBef>
                <a:spcPts val="1200"/>
              </a:spcBef>
            </a:pPr>
            <a:r>
              <a:rPr lang="en-US" sz="4400" dirty="0"/>
              <a:t>	</a:t>
            </a:r>
            <a:r>
              <a:rPr lang="en-US" sz="4400" dirty="0">
                <a:solidFill>
                  <a:schemeClr val="accent1"/>
                </a:solidFill>
              </a:rPr>
              <a:t>New information</a:t>
            </a:r>
          </a:p>
          <a:p>
            <a:pPr>
              <a:lnSpc>
                <a:spcPct val="100000"/>
              </a:lnSpc>
              <a:spcBef>
                <a:spcPts val="1200"/>
              </a:spcBef>
            </a:pPr>
            <a:r>
              <a:rPr lang="en-US" sz="4400" dirty="0">
                <a:solidFill>
                  <a:schemeClr val="accent1"/>
                </a:solidFill>
              </a:rPr>
              <a:t>	Scenarios</a:t>
            </a:r>
          </a:p>
          <a:p>
            <a:pPr>
              <a:lnSpc>
                <a:spcPct val="100000"/>
              </a:lnSpc>
              <a:spcBef>
                <a:spcPts val="1200"/>
              </a:spcBef>
            </a:pPr>
            <a:r>
              <a:rPr lang="en-US" sz="4400" dirty="0">
                <a:solidFill>
                  <a:schemeClr val="accent1"/>
                </a:solidFill>
              </a:rPr>
              <a:t>	Information recap</a:t>
            </a:r>
          </a:p>
          <a:p>
            <a:pPr>
              <a:lnSpc>
                <a:spcPct val="100000"/>
              </a:lnSpc>
              <a:spcBef>
                <a:spcPts val="1200"/>
              </a:spcBef>
            </a:pPr>
            <a:r>
              <a:rPr lang="en-US" sz="4400" dirty="0">
                <a:solidFill>
                  <a:schemeClr val="accent1"/>
                </a:solidFill>
              </a:rPr>
              <a:t>	Knowledge reviews</a:t>
            </a:r>
          </a:p>
        </p:txBody>
      </p:sp>
      <p:sp>
        <p:nvSpPr>
          <p:cNvPr id="9" name="Freeform 8">
            <a:extLst>
              <a:ext uri="{FF2B5EF4-FFF2-40B4-BE49-F238E27FC236}">
                <a16:creationId xmlns:a16="http://schemas.microsoft.com/office/drawing/2014/main" id="{EE28D7A3-7EA0-464E-9BAB-5A19562E646C}"/>
              </a:ext>
            </a:extLst>
          </p:cNvPr>
          <p:cNvSpPr>
            <a:spLocks noChangeAspect="1" noChangeArrowheads="1"/>
          </p:cNvSpPr>
          <p:nvPr/>
        </p:nvSpPr>
        <p:spPr bwMode="auto">
          <a:xfrm>
            <a:off x="5348735" y="1371600"/>
            <a:ext cx="722582" cy="64008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chemeClr val="accent4"/>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solidFill>
                <a:schemeClr val="accent4"/>
              </a:solidFill>
            </a:endParaRPr>
          </a:p>
        </p:txBody>
      </p:sp>
      <p:grpSp>
        <p:nvGrpSpPr>
          <p:cNvPr id="10" name="Group 9">
            <a:extLst>
              <a:ext uri="{FF2B5EF4-FFF2-40B4-BE49-F238E27FC236}">
                <a16:creationId xmlns:a16="http://schemas.microsoft.com/office/drawing/2014/main" id="{B87C6881-D933-8A45-8B91-40DA51AF773B}"/>
              </a:ext>
            </a:extLst>
          </p:cNvPr>
          <p:cNvGrpSpPr>
            <a:grpSpLocks noChangeAspect="1"/>
          </p:cNvGrpSpPr>
          <p:nvPr/>
        </p:nvGrpSpPr>
        <p:grpSpPr>
          <a:xfrm>
            <a:off x="5334000" y="3642360"/>
            <a:ext cx="741926" cy="548640"/>
            <a:chOff x="3234632" y="3036931"/>
            <a:chExt cx="536408" cy="450671"/>
          </a:xfrm>
          <a:solidFill>
            <a:schemeClr val="accent4"/>
          </a:solidFill>
        </p:grpSpPr>
        <p:sp>
          <p:nvSpPr>
            <p:cNvPr id="11" name="Freeform 10">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sp>
          <p:nvSpPr>
            <p:cNvPr id="12" name="Freeform 11">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en-US" sz="1050" dirty="0"/>
            </a:p>
          </p:txBody>
        </p:sp>
      </p:grpSp>
      <p:grpSp>
        <p:nvGrpSpPr>
          <p:cNvPr id="13" name="Group 12">
            <a:extLst>
              <a:ext uri="{FF2B5EF4-FFF2-40B4-BE49-F238E27FC236}">
                <a16:creationId xmlns:a16="http://schemas.microsoft.com/office/drawing/2014/main" id="{44EF764C-1CE5-0944-940B-C7C78FC555B5}"/>
              </a:ext>
            </a:extLst>
          </p:cNvPr>
          <p:cNvGrpSpPr>
            <a:grpSpLocks noChangeAspect="1"/>
          </p:cNvGrpSpPr>
          <p:nvPr/>
        </p:nvGrpSpPr>
        <p:grpSpPr bwMode="auto">
          <a:xfrm>
            <a:off x="5334000" y="2438400"/>
            <a:ext cx="744143" cy="640080"/>
            <a:chOff x="1429" y="3280"/>
            <a:chExt cx="220" cy="215"/>
          </a:xfrm>
          <a:solidFill>
            <a:schemeClr val="accent4"/>
          </a:solidFill>
        </p:grpSpPr>
        <p:sp>
          <p:nvSpPr>
            <p:cNvPr id="14" name="Freeform 13">
              <a:extLst>
                <a:ext uri="{FF2B5EF4-FFF2-40B4-BE49-F238E27FC236}">
                  <a16:creationId xmlns:a16="http://schemas.microsoft.com/office/drawing/2014/main" id="{822D2835-D126-A04A-9988-5A4E5F7ABFE6}"/>
                </a:ext>
              </a:extLst>
            </p:cNvPr>
            <p:cNvSpPr>
              <a:spLocks noChangeArrowheads="1"/>
            </p:cNvSpPr>
            <p:nvPr/>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5" name="Freeform 14">
              <a:extLst>
                <a:ext uri="{FF2B5EF4-FFF2-40B4-BE49-F238E27FC236}">
                  <a16:creationId xmlns:a16="http://schemas.microsoft.com/office/drawing/2014/main" id="{6F256138-2DA9-4443-86B4-854236E50C84}"/>
                </a:ext>
              </a:extLst>
            </p:cNvPr>
            <p:cNvSpPr>
              <a:spLocks noChangeArrowheads="1"/>
            </p:cNvSpPr>
            <p:nvPr/>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6" name="Freeform 15">
              <a:extLst>
                <a:ext uri="{FF2B5EF4-FFF2-40B4-BE49-F238E27FC236}">
                  <a16:creationId xmlns:a16="http://schemas.microsoft.com/office/drawing/2014/main" id="{0F5A4EBC-9882-3C40-A8A2-504EA08C4857}"/>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sp>
          <p:nvSpPr>
            <p:cNvPr id="17" name="Freeform 16">
              <a:extLst>
                <a:ext uri="{FF2B5EF4-FFF2-40B4-BE49-F238E27FC236}">
                  <a16:creationId xmlns:a16="http://schemas.microsoft.com/office/drawing/2014/main" id="{CE816A8A-EE3F-6B43-9793-80D0E41FD046}"/>
                </a:ext>
              </a:extLst>
            </p:cNvPr>
            <p:cNvSpPr>
              <a:spLocks noChangeArrowheads="1"/>
            </p:cNvSpPr>
            <p:nvPr/>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solidFill>
                  <a:schemeClr val="accent4"/>
                </a:solidFill>
              </a:endParaRPr>
            </a:p>
          </p:txBody>
        </p:sp>
      </p:grpSp>
      <p:grpSp>
        <p:nvGrpSpPr>
          <p:cNvPr id="18" name="Group 17">
            <a:extLst>
              <a:ext uri="{FF2B5EF4-FFF2-40B4-BE49-F238E27FC236}">
                <a16:creationId xmlns:a16="http://schemas.microsoft.com/office/drawing/2014/main" id="{B8ED08B2-B2F7-0C4B-A454-E4CE8A381A49}"/>
              </a:ext>
            </a:extLst>
          </p:cNvPr>
          <p:cNvGrpSpPr>
            <a:grpSpLocks noChangeAspect="1"/>
          </p:cNvGrpSpPr>
          <p:nvPr/>
        </p:nvGrpSpPr>
        <p:grpSpPr bwMode="auto">
          <a:xfrm>
            <a:off x="5392651" y="4693920"/>
            <a:ext cx="627149" cy="640080"/>
            <a:chOff x="6659563" y="3071813"/>
            <a:chExt cx="298450" cy="346075"/>
          </a:xfrm>
          <a:solidFill>
            <a:schemeClr val="accent4"/>
          </a:solidFill>
        </p:grpSpPr>
        <p:sp>
          <p:nvSpPr>
            <p:cNvPr id="19" name="Freeform 18">
              <a:extLst>
                <a:ext uri="{FF2B5EF4-FFF2-40B4-BE49-F238E27FC236}">
                  <a16:creationId xmlns:a16="http://schemas.microsoft.com/office/drawing/2014/main" id="{50AC6809-7CDA-0A43-AB59-5D869E970262}"/>
                </a:ext>
              </a:extLst>
            </p:cNvPr>
            <p:cNvSpPr>
              <a:spLocks noChangeArrowheads="1"/>
            </p:cNvSpPr>
            <p:nvPr/>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0" name="Freeform 19">
              <a:extLst>
                <a:ext uri="{FF2B5EF4-FFF2-40B4-BE49-F238E27FC236}">
                  <a16:creationId xmlns:a16="http://schemas.microsoft.com/office/drawing/2014/main" id="{F1DCADF0-6FAB-714F-B2C2-1FC2F919EE0E}"/>
                </a:ext>
              </a:extLst>
            </p:cNvPr>
            <p:cNvSpPr>
              <a:spLocks noChangeArrowheads="1"/>
            </p:cNvSpPr>
            <p:nvPr/>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1" name="Freeform 20">
              <a:extLst>
                <a:ext uri="{FF2B5EF4-FFF2-40B4-BE49-F238E27FC236}">
                  <a16:creationId xmlns:a16="http://schemas.microsoft.com/office/drawing/2014/main" id="{AB094986-9C63-BF4F-85AB-592297AB5A4F}"/>
                </a:ext>
              </a:extLst>
            </p:cNvPr>
            <p:cNvSpPr>
              <a:spLocks noChangeArrowheads="1"/>
            </p:cNvSpPr>
            <p:nvPr/>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sp>
          <p:nvSpPr>
            <p:cNvPr id="22" name="Freeform 21">
              <a:extLst>
                <a:ext uri="{FF2B5EF4-FFF2-40B4-BE49-F238E27FC236}">
                  <a16:creationId xmlns:a16="http://schemas.microsoft.com/office/drawing/2014/main" id="{68EEAA82-FAC5-1C4D-8025-23E38D382640}"/>
                </a:ext>
              </a:extLst>
            </p:cNvPr>
            <p:cNvSpPr>
              <a:spLocks noChangeArrowheads="1"/>
            </p:cNvSpPr>
            <p:nvPr/>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spcBef>
                  <a:spcPts val="1200"/>
                </a:spcBef>
              </a:pPr>
              <a:endParaRPr lang="fr-FR" sz="1050" dirty="0"/>
            </a:p>
          </p:txBody>
        </p:sp>
      </p:grpSp>
    </p:spTree>
    <p:custDataLst>
      <p:tags r:id="rId1"/>
    </p:custDataLst>
    <p:extLst>
      <p:ext uri="{BB962C8B-B14F-4D97-AF65-F5344CB8AC3E}">
        <p14:creationId xmlns:p14="http://schemas.microsoft.com/office/powerpoint/2010/main" val="147693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Hotel</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39</a:t>
            </a:fld>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66801"/>
            <a:ext cx="7865535" cy="51816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40080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Hotel - Hotel Details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40</a:t>
            </a:fld>
            <a:endParaRPr lang="en-GB"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30894" y="1153575"/>
            <a:ext cx="7351306" cy="50754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53132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Rate Details  </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206182" y="1618271"/>
            <a:ext cx="5776461" cy="426757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46881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Rental Car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42</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620922" y="1219200"/>
            <a:ext cx="6950155" cy="49006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3346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Rental Car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GB" smtClean="0"/>
              <a:pPr/>
              <a:t>43</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34060" y="1295400"/>
            <a:ext cx="8963040" cy="4768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107896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Exceptions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922878" y="1360575"/>
            <a:ext cx="8346244"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97015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Trip Review and Checkout</a:t>
            </a:r>
            <a:br>
              <a:rPr lang="en-US" dirty="0"/>
            </a:br>
            <a:r>
              <a:rPr lang="en-US" sz="2700" dirty="0">
                <a:solidFill>
                  <a:srgbClr val="7F7F7F"/>
                </a:solidFill>
              </a:rPr>
              <a:t>Screen 1 </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45</a:t>
            </a:fld>
            <a:endParaRPr lang="en-GB" dirty="0"/>
          </a:p>
        </p:txBody>
      </p:sp>
      <p:pic>
        <p:nvPicPr>
          <p:cNvPr id="5" name="Picture 4"/>
          <p:cNvPicPr>
            <a:picLocks noChangeAspect="1"/>
          </p:cNvPicPr>
          <p:nvPr/>
        </p:nvPicPr>
        <p:blipFill>
          <a:blip r:embed="rId4"/>
          <a:stretch>
            <a:fillRect/>
          </a:stretch>
        </p:blipFill>
        <p:spPr>
          <a:xfrm>
            <a:off x="3039354" y="1061957"/>
            <a:ext cx="6649594" cy="547004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53253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Review and Checkout</a:t>
            </a:r>
            <a:br>
              <a:rPr lang="en-US" dirty="0"/>
            </a:br>
            <a:r>
              <a:rPr lang="en-US" sz="2400" dirty="0">
                <a:solidFill>
                  <a:srgbClr val="7F7F7F"/>
                </a:solidFill>
              </a:rPr>
              <a:t>Screen 2</a:t>
            </a:r>
            <a:endParaRPr lang="en-US" sz="3600"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46</a:t>
            </a:fld>
            <a:endParaRPr lang="en-GB" dirty="0"/>
          </a:p>
        </p:txBody>
      </p:sp>
      <p:pic>
        <p:nvPicPr>
          <p:cNvPr id="7" name="Picture 6"/>
          <p:cNvPicPr>
            <a:picLocks noChangeAspect="1"/>
          </p:cNvPicPr>
          <p:nvPr/>
        </p:nvPicPr>
        <p:blipFill>
          <a:blip r:embed="rId4"/>
          <a:stretch>
            <a:fillRect/>
          </a:stretch>
        </p:blipFill>
        <p:spPr>
          <a:xfrm>
            <a:off x="3043167" y="1215205"/>
            <a:ext cx="6744825" cy="53421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69960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Review and Checkout</a:t>
            </a:r>
            <a:br>
              <a:rPr lang="en-US" dirty="0"/>
            </a:br>
            <a:r>
              <a:rPr lang="en-US" sz="2400" dirty="0">
                <a:solidFill>
                  <a:srgbClr val="7F7F7F"/>
                </a:solidFill>
              </a:rPr>
              <a:t>Screen 3</a:t>
            </a:r>
            <a:endParaRPr lang="en-US" sz="3600"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47</a:t>
            </a:fld>
            <a:endParaRPr lang="en-GB" dirty="0"/>
          </a:p>
        </p:txBody>
      </p:sp>
      <p:pic>
        <p:nvPicPr>
          <p:cNvPr id="3" name="Picture 2"/>
          <p:cNvPicPr>
            <a:picLocks noChangeAspect="1"/>
          </p:cNvPicPr>
          <p:nvPr/>
        </p:nvPicPr>
        <p:blipFill>
          <a:blip r:embed="rId4"/>
          <a:stretch>
            <a:fillRect/>
          </a:stretch>
        </p:blipFill>
        <p:spPr>
          <a:xfrm>
            <a:off x="2895600" y="1143000"/>
            <a:ext cx="7866252" cy="523040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5714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Create Authorization or Save for Later</a:t>
            </a:r>
            <a:br>
              <a:rPr lang="en-US" dirty="0"/>
            </a:br>
            <a:endParaRPr lang="en-US" dirty="0"/>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48</a:t>
            </a:fld>
            <a:endParaRPr lang="en-GB" dirty="0"/>
          </a:p>
        </p:txBody>
      </p:sp>
      <p:sp>
        <p:nvSpPr>
          <p:cNvPr id="2" name="Content Placeholder 1"/>
          <p:cNvSpPr>
            <a:spLocks noGrp="1"/>
          </p:cNvSpPr>
          <p:nvPr>
            <p:ph sz="quarter" idx="13"/>
          </p:nvPr>
        </p:nvSpPr>
        <p:spPr>
          <a:xfrm>
            <a:off x="609600" y="1286611"/>
            <a:ext cx="9684780" cy="654205"/>
          </a:xfrm>
        </p:spPr>
        <p:txBody>
          <a:bodyPr/>
          <a:lstStyle/>
          <a:p>
            <a:pPr marL="0" indent="0">
              <a:buNone/>
            </a:pPr>
            <a:r>
              <a:rPr lang="en-US" b="1" dirty="0"/>
              <a:t>Once you have booked your reservations, you are returned to E2 and can create the authorization or save the reservation for later.</a:t>
            </a:r>
          </a:p>
          <a:p>
            <a:endParaRPr lang="en-US" dirty="0"/>
          </a:p>
        </p:txBody>
      </p:sp>
      <p:pic>
        <p:nvPicPr>
          <p:cNvPr id="3" name="Picture 2"/>
          <p:cNvPicPr>
            <a:picLocks noChangeAspect="1"/>
          </p:cNvPicPr>
          <p:nvPr/>
        </p:nvPicPr>
        <p:blipFill>
          <a:blip r:embed="rId4"/>
          <a:stretch>
            <a:fillRect/>
          </a:stretch>
        </p:blipFill>
        <p:spPr>
          <a:xfrm>
            <a:off x="2658437" y="2456985"/>
            <a:ext cx="7514286" cy="325714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560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E2/ETS </a:t>
            </a:r>
            <a:br>
              <a:rPr lang="en-US" sz="8000" dirty="0"/>
            </a:br>
            <a:r>
              <a:rPr lang="en-US" sz="8000" dirty="0"/>
              <a:t>Overview</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4</a:t>
            </a:fld>
            <a:endParaRPr lang="en-GB" dirty="0"/>
          </a:p>
        </p:txBody>
      </p:sp>
    </p:spTree>
    <p:custDataLst>
      <p:tags r:id="rId1"/>
    </p:custDataLst>
    <p:extLst>
      <p:ext uri="{BB962C8B-B14F-4D97-AF65-F5344CB8AC3E}">
        <p14:creationId xmlns:p14="http://schemas.microsoft.com/office/powerpoint/2010/main" val="3611294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1: Basic Information</a:t>
            </a:r>
            <a:br>
              <a:rPr lang="en-US" sz="2400" dirty="0">
                <a:solidFill>
                  <a:srgbClr val="7F7F7F"/>
                </a:solidFill>
              </a:rPr>
            </a:br>
            <a:endParaRPr lang="en-US" dirty="0">
              <a:solidFill>
                <a:srgbClr val="7F7F7F"/>
              </a:solidFill>
            </a:endParaRP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49</a:t>
            </a:fld>
            <a:endParaRPr lang="en-GB" dirty="0"/>
          </a:p>
        </p:txBody>
      </p:sp>
      <p:pic>
        <p:nvPicPr>
          <p:cNvPr id="7" name="Picture 6"/>
          <p:cNvPicPr>
            <a:picLocks noChangeAspect="1"/>
          </p:cNvPicPr>
          <p:nvPr/>
        </p:nvPicPr>
        <p:blipFill>
          <a:blip r:embed="rId4"/>
          <a:stretch>
            <a:fillRect/>
          </a:stretch>
        </p:blipFill>
        <p:spPr>
          <a:xfrm>
            <a:off x="7858831" y="1132899"/>
            <a:ext cx="2785680" cy="4648200"/>
          </a:xfrm>
          <a:prstGeom prst="rect">
            <a:avLst/>
          </a:prstGeom>
          <a:ln>
            <a:noFill/>
          </a:ln>
          <a:effectLst>
            <a:outerShdw blurRad="292100" dist="139700" dir="2700000" algn="tl" rotWithShape="0">
              <a:srgbClr val="333333">
                <a:alpha val="65000"/>
              </a:srgbClr>
            </a:outerShdw>
          </a:effectLst>
        </p:spPr>
      </p:pic>
      <p:pic>
        <p:nvPicPr>
          <p:cNvPr id="5" name="Content Placeholder 4"/>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290839" y="2362200"/>
            <a:ext cx="5468924" cy="3723976"/>
          </a:xfrm>
          <a:prstGeom prst="rect">
            <a:avLst/>
          </a:prstGeom>
          <a:ln>
            <a:noFill/>
          </a:ln>
          <a:effectLst>
            <a:outerShdw blurRad="292100" dist="139700" dir="2700000" algn="tl" rotWithShape="0">
              <a:srgbClr val="333333">
                <a:alpha val="65000"/>
              </a:srgbClr>
            </a:outerShdw>
          </a:effectLst>
        </p:spPr>
      </p:pic>
      <p:sp>
        <p:nvSpPr>
          <p:cNvPr id="6" name="Isosceles Triangle 5"/>
          <p:cNvSpPr/>
          <p:nvPr/>
        </p:nvSpPr>
        <p:spPr>
          <a:xfrm rot="16200000">
            <a:off x="4637717" y="2372816"/>
            <a:ext cx="4461031" cy="1981197"/>
          </a:xfrm>
          <a:prstGeom prst="triangle">
            <a:avLst/>
          </a:prstGeom>
          <a:solidFill>
            <a:schemeClr val="accent3">
              <a:lumMod val="90000"/>
              <a:alpha val="41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custDataLst>
      <p:tags r:id="rId1"/>
    </p:custDataLst>
    <p:extLst>
      <p:ext uri="{BB962C8B-B14F-4D97-AF65-F5344CB8AC3E}">
        <p14:creationId xmlns:p14="http://schemas.microsoft.com/office/powerpoint/2010/main" val="938280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2: Reservation</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50</a:t>
            </a:fld>
            <a:endParaRPr lang="en-GB" dirty="0"/>
          </a:p>
        </p:txBody>
      </p:sp>
      <p:pic>
        <p:nvPicPr>
          <p:cNvPr id="8" name="Picture 7"/>
          <p:cNvPicPr>
            <a:picLocks noChangeAspect="1"/>
          </p:cNvPicPr>
          <p:nvPr/>
        </p:nvPicPr>
        <p:blipFill>
          <a:blip r:embed="rId4"/>
          <a:stretch>
            <a:fillRect/>
          </a:stretch>
        </p:blipFill>
        <p:spPr>
          <a:xfrm>
            <a:off x="2819400" y="1357388"/>
            <a:ext cx="7739827" cy="511961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47867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51</a:t>
            </a:fld>
            <a:endParaRPr lang="en-GB" dirty="0"/>
          </a:p>
        </p:txBody>
      </p:sp>
      <p:sp>
        <p:nvSpPr>
          <p:cNvPr id="3" name="Content Placeholder 2"/>
          <p:cNvSpPr>
            <a:spLocks noGrp="1"/>
          </p:cNvSpPr>
          <p:nvPr>
            <p:ph sz="quarter" idx="13"/>
          </p:nvPr>
        </p:nvSpPr>
        <p:spPr/>
        <p:txBody>
          <a:bodyPr/>
          <a:lstStyle/>
          <a:p>
            <a:pPr marL="0" indent="0">
              <a:buNone/>
            </a:pPr>
            <a:r>
              <a:rPr lang="en-US" sz="1800" b="1" dirty="0">
                <a:solidFill>
                  <a:srgbClr val="333F48"/>
                </a:solidFill>
              </a:rPr>
              <a:t>If the traveler has previously booked a reservations online, the reservations can be associated to the authorization by first selecting the booked reservation to start the creation of the authorization or by starting an authorization and then selecting the reservation from a list.</a:t>
            </a:r>
          </a:p>
          <a:p>
            <a:pPr marL="0" indent="0">
              <a:buNone/>
            </a:pPr>
            <a:endParaRPr lang="en-US" sz="1600" b="1" dirty="0">
              <a:solidFill>
                <a:srgbClr val="333F48"/>
              </a:solidFill>
            </a:endParaRPr>
          </a:p>
          <a:p>
            <a:pPr marL="0" indent="0">
              <a:buNone/>
            </a:pPr>
            <a:endParaRPr lang="en-US" dirty="0"/>
          </a:p>
        </p:txBody>
      </p:sp>
      <p:sp>
        <p:nvSpPr>
          <p:cNvPr id="6" name="TextBox 5"/>
          <p:cNvSpPr txBox="1"/>
          <p:nvPr/>
        </p:nvSpPr>
        <p:spPr>
          <a:xfrm>
            <a:off x="499994" y="2359152"/>
            <a:ext cx="2167006" cy="3813048"/>
          </a:xfrm>
          <a:prstGeom prst="rect">
            <a:avLst/>
          </a:prstGeom>
          <a:noFill/>
        </p:spPr>
        <p:txBody>
          <a:bodyPr wrap="square" lIns="0" tIns="0" rIns="0" bIns="0" rtlCol="0" anchor="ctr">
            <a:noAutofit/>
          </a:bodyPr>
          <a:lstStyle/>
          <a:p>
            <a:r>
              <a:rPr lang="en-US" dirty="0">
                <a:solidFill>
                  <a:srgbClr val="333F48"/>
                </a:solidFill>
              </a:rPr>
              <a:t>To select the reservation first before creating the authorization, use Show Held Reservation to select the reservation.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488" y="2300935"/>
            <a:ext cx="3977912" cy="298343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067" y="3792652"/>
            <a:ext cx="4569133" cy="24537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90459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52</a:t>
            </a:fld>
            <a:endParaRPr lang="en-GB" dirty="0"/>
          </a:p>
        </p:txBody>
      </p:sp>
      <p:sp>
        <p:nvSpPr>
          <p:cNvPr id="3" name="Content Placeholder 2"/>
          <p:cNvSpPr>
            <a:spLocks noGrp="1"/>
          </p:cNvSpPr>
          <p:nvPr>
            <p:ph sz="quarter" idx="13"/>
          </p:nvPr>
        </p:nvSpPr>
        <p:spPr>
          <a:xfrm>
            <a:off x="499995" y="1460810"/>
            <a:ext cx="2243206" cy="4582803"/>
          </a:xfrm>
        </p:spPr>
        <p:txBody>
          <a:bodyPr anchor="ctr"/>
          <a:lstStyle/>
          <a:p>
            <a:pPr marL="0" indent="0">
              <a:buNone/>
            </a:pPr>
            <a:r>
              <a:rPr lang="en-US" sz="1800" b="1" dirty="0">
                <a:solidFill>
                  <a:srgbClr val="333F48"/>
                </a:solidFill>
              </a:rPr>
              <a:t>Start a new authorization and on Step 2, use Manage Trip Reservations to select the reservation to associate to the authorization.</a:t>
            </a:r>
          </a:p>
          <a:p>
            <a:pPr marL="0" indent="0">
              <a:buNone/>
            </a:pP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326995"/>
            <a:ext cx="8001000" cy="504348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50918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Managing Previously Booked Reservations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53</a:t>
            </a:fld>
            <a:endParaRPr lang="en-GB" dirty="0"/>
          </a:p>
        </p:txBody>
      </p:sp>
      <p:sp>
        <p:nvSpPr>
          <p:cNvPr id="3" name="Content Placeholder 2"/>
          <p:cNvSpPr>
            <a:spLocks noGrp="1"/>
          </p:cNvSpPr>
          <p:nvPr>
            <p:ph sz="quarter" idx="13"/>
          </p:nvPr>
        </p:nvSpPr>
        <p:spPr>
          <a:xfrm>
            <a:off x="304800" y="1460810"/>
            <a:ext cx="2819401" cy="4582803"/>
          </a:xfrm>
        </p:spPr>
        <p:txBody>
          <a:bodyPr anchor="ctr"/>
          <a:lstStyle/>
          <a:p>
            <a:pPr marL="0" indent="0">
              <a:buNone/>
            </a:pPr>
            <a:r>
              <a:rPr lang="en-US" sz="1800" dirty="0">
                <a:solidFill>
                  <a:srgbClr val="333F48"/>
                </a:solidFill>
              </a:rPr>
              <a:t>If the traveler booked reservations by calling the TMC, then use Manage Trip Reservations to retrieve the reservation into E2.  Enter the confirmation code and retrieve the reservations.  If it is the correct reservation, select it to add it into the authorization.  </a:t>
            </a:r>
          </a:p>
          <a:p>
            <a:pPr marL="0" indent="0">
              <a:buNone/>
            </a:pPr>
            <a:r>
              <a:rPr lang="en-US" sz="1600" b="1" dirty="0">
                <a:solidFill>
                  <a:schemeClr val="accent1"/>
                </a:solidFill>
              </a:rPr>
              <a:t>Reservations booked directly with the TMC will not display in the Held Reservation list until they are retrieved into E2.</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18453"/>
            <a:ext cx="8028795" cy="504748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118228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3: Site Details</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54</a:t>
            </a:fld>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419" y="1326994"/>
            <a:ext cx="6387807" cy="510819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35630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4: Expenses</a:t>
            </a:r>
            <a:br>
              <a:rPr lang="en-US" sz="2400" dirty="0">
                <a:solidFill>
                  <a:srgbClr val="7F7F7F"/>
                </a:solidFill>
              </a:rPr>
            </a:br>
            <a:endParaRPr lang="en-US" sz="2000"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55</a:t>
            </a:fld>
            <a:endParaRPr lang="en-GB" dirty="0"/>
          </a:p>
        </p:txBody>
      </p:sp>
      <p:pic>
        <p:nvPicPr>
          <p:cNvPr id="10" name="Picture 9"/>
          <p:cNvPicPr>
            <a:picLocks noChangeAspect="1"/>
          </p:cNvPicPr>
          <p:nvPr/>
        </p:nvPicPr>
        <p:blipFill>
          <a:blip r:embed="rId4"/>
          <a:stretch>
            <a:fillRect/>
          </a:stretch>
        </p:blipFill>
        <p:spPr>
          <a:xfrm>
            <a:off x="1881680" y="1455582"/>
            <a:ext cx="9067800" cy="471661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896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5: Accounting</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56</a:t>
            </a:fld>
            <a:endParaRPr lang="en-GB" dirty="0"/>
          </a:p>
        </p:txBody>
      </p:sp>
      <p:pic>
        <p:nvPicPr>
          <p:cNvPr id="4" name="Picture 3"/>
          <p:cNvPicPr>
            <a:picLocks noChangeAspect="1"/>
          </p:cNvPicPr>
          <p:nvPr/>
        </p:nvPicPr>
        <p:blipFill>
          <a:blip r:embed="rId4"/>
          <a:stretch>
            <a:fillRect/>
          </a:stretch>
        </p:blipFill>
        <p:spPr>
          <a:xfrm>
            <a:off x="2095296" y="1657876"/>
            <a:ext cx="7580952" cy="42095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7108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Authorization</a:t>
            </a:r>
            <a:br>
              <a:rPr lang="en-US" dirty="0"/>
            </a:br>
            <a:r>
              <a:rPr lang="en-US" sz="2400" dirty="0">
                <a:solidFill>
                  <a:srgbClr val="7F7F7F"/>
                </a:solidFill>
              </a:rPr>
              <a:t>Step 6: Travel Policy</a:t>
            </a:r>
          </a:p>
        </p:txBody>
      </p:sp>
      <p:sp>
        <p:nvSpPr>
          <p:cNvPr id="7" name="Footer Placeholder 6"/>
          <p:cNvSpPr>
            <a:spLocks noGrp="1"/>
          </p:cNvSpPr>
          <p:nvPr>
            <p:ph type="ftr" sz="quarter" idx="11"/>
          </p:nvPr>
        </p:nvSpPr>
        <p:spPr/>
        <p:txBody>
          <a:bodyPr/>
          <a:lstStyle/>
          <a:p>
            <a:r>
              <a:rPr lang="en-US" dirty="0"/>
              <a:t>© 2022 CW Government Travel, Inc                                           </a:t>
            </a:r>
            <a:endParaRPr lang="en-GB" dirty="0"/>
          </a:p>
        </p:txBody>
      </p:sp>
      <p:sp>
        <p:nvSpPr>
          <p:cNvPr id="4" name="Slide Number Placeholder 3"/>
          <p:cNvSpPr>
            <a:spLocks noGrp="1"/>
          </p:cNvSpPr>
          <p:nvPr>
            <p:ph type="sldNum" sz="quarter" idx="12"/>
          </p:nvPr>
        </p:nvSpPr>
        <p:spPr/>
        <p:txBody>
          <a:bodyPr/>
          <a:lstStyle/>
          <a:p>
            <a:fld id="{4C6B7127-9F77-471E-BA61-1540CB2C57B2}" type="slidenum">
              <a:rPr lang="en-GB" smtClean="0"/>
              <a:pPr/>
              <a:t>57</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326995"/>
            <a:ext cx="6120580" cy="51943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61022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dirty="0"/>
              <a:t>Create Authorization</a:t>
            </a:r>
            <a:br>
              <a:rPr lang="en-US" dirty="0"/>
            </a:br>
            <a:r>
              <a:rPr lang="en-US" sz="2400" dirty="0">
                <a:solidFill>
                  <a:srgbClr val="7F7F7F"/>
                </a:solidFill>
              </a:rPr>
              <a:t>Step 7: Summary</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58</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7709" y="1447800"/>
            <a:ext cx="6914069" cy="492636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40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E2 Solutions Overview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5</a:t>
            </a:fld>
            <a:endParaRPr lang="en-US" noProof="0" dirty="0"/>
          </a:p>
        </p:txBody>
      </p:sp>
      <p:sp>
        <p:nvSpPr>
          <p:cNvPr id="4" name="Content Placeholder 3"/>
          <p:cNvSpPr>
            <a:spLocks noGrp="1"/>
          </p:cNvSpPr>
          <p:nvPr>
            <p:ph sz="quarter" idx="13"/>
          </p:nvPr>
        </p:nvSpPr>
        <p:spPr/>
        <p:txBody>
          <a:bodyPr/>
          <a:lstStyle/>
          <a:p>
            <a:pPr marL="0" indent="0">
              <a:buNone/>
            </a:pPr>
            <a:r>
              <a:rPr lang="en-US" sz="1800" dirty="0">
                <a:solidFill>
                  <a:srgbClr val="333F48"/>
                </a:solidFill>
              </a:rPr>
              <a:t>Integrates travel orders and vouchers with TMC services plus integration to FSMS for a web-based, end-to-end solution for travel and expense management.  </a:t>
            </a:r>
            <a:endParaRPr lang="en-US" sz="1800" dirty="0"/>
          </a:p>
          <a:p>
            <a:pPr marL="0" indent="0">
              <a:buNone/>
            </a:pPr>
            <a:endParaRPr lang="en-US" dirty="0"/>
          </a:p>
        </p:txBody>
      </p:sp>
      <p:sp>
        <p:nvSpPr>
          <p:cNvPr id="8" name="Rectangle 7"/>
          <p:cNvSpPr/>
          <p:nvPr/>
        </p:nvSpPr>
        <p:spPr>
          <a:xfrm>
            <a:off x="499994" y="4819471"/>
            <a:ext cx="2987686" cy="646331"/>
          </a:xfrm>
          <a:prstGeom prst="rect">
            <a:avLst/>
          </a:prstGeom>
        </p:spPr>
        <p:txBody>
          <a:bodyPr wrap="square">
            <a:spAutoFit/>
          </a:bodyPr>
          <a:lstStyle/>
          <a:p>
            <a:pPr algn="ctr"/>
            <a:r>
              <a:rPr lang="en-US" b="1" dirty="0">
                <a:solidFill>
                  <a:srgbClr val="333F48"/>
                </a:solidFill>
              </a:rPr>
              <a:t>Travel Authorization &amp; Voucher System (TAVS)</a:t>
            </a:r>
          </a:p>
        </p:txBody>
      </p:sp>
      <p:sp>
        <p:nvSpPr>
          <p:cNvPr id="9" name="Rectangle 8"/>
          <p:cNvSpPr/>
          <p:nvPr/>
        </p:nvSpPr>
        <p:spPr>
          <a:xfrm>
            <a:off x="3234118" y="3540873"/>
            <a:ext cx="352982" cy="369332"/>
          </a:xfrm>
          <a:prstGeom prst="rect">
            <a:avLst/>
          </a:prstGeom>
        </p:spPr>
        <p:txBody>
          <a:bodyPr wrap="none">
            <a:spAutoFit/>
          </a:bodyPr>
          <a:lstStyle/>
          <a:p>
            <a:r>
              <a:rPr lang="en-US" dirty="0">
                <a:latin typeface="Tahoma" pitchFamily="34" charset="0"/>
              </a:rPr>
              <a:t>+</a:t>
            </a:r>
          </a:p>
        </p:txBody>
      </p:sp>
      <p:sp>
        <p:nvSpPr>
          <p:cNvPr id="11" name="Rectangle 10"/>
          <p:cNvSpPr/>
          <p:nvPr/>
        </p:nvSpPr>
        <p:spPr>
          <a:xfrm>
            <a:off x="3487680" y="4819471"/>
            <a:ext cx="2743200" cy="646331"/>
          </a:xfrm>
          <a:prstGeom prst="rect">
            <a:avLst/>
          </a:prstGeom>
        </p:spPr>
        <p:txBody>
          <a:bodyPr wrap="square">
            <a:spAutoFit/>
          </a:bodyPr>
          <a:lstStyle/>
          <a:p>
            <a:pPr algn="ctr"/>
            <a:r>
              <a:rPr lang="en-US" b="1" dirty="0">
                <a:solidFill>
                  <a:srgbClr val="333F48"/>
                </a:solidFill>
              </a:rPr>
              <a:t>Travel Management</a:t>
            </a:r>
          </a:p>
          <a:p>
            <a:pPr algn="ctr"/>
            <a:r>
              <a:rPr lang="en-US" b="1" dirty="0">
                <a:solidFill>
                  <a:srgbClr val="333F48"/>
                </a:solidFill>
              </a:rPr>
              <a:t>Center (TMC) Services</a:t>
            </a:r>
          </a:p>
        </p:txBody>
      </p:sp>
      <p:sp>
        <p:nvSpPr>
          <p:cNvPr id="12" name="Rectangle 11"/>
          <p:cNvSpPr/>
          <p:nvPr/>
        </p:nvSpPr>
        <p:spPr>
          <a:xfrm>
            <a:off x="5981874" y="3540873"/>
            <a:ext cx="352982" cy="369332"/>
          </a:xfrm>
          <a:prstGeom prst="rect">
            <a:avLst/>
          </a:prstGeom>
        </p:spPr>
        <p:txBody>
          <a:bodyPr wrap="none">
            <a:spAutoFit/>
          </a:bodyPr>
          <a:lstStyle/>
          <a:p>
            <a:r>
              <a:rPr lang="en-US" dirty="0">
                <a:latin typeface="Tahoma" pitchFamily="34" charset="0"/>
              </a:rPr>
              <a:t>+</a:t>
            </a:r>
          </a:p>
        </p:txBody>
      </p:sp>
      <p:sp>
        <p:nvSpPr>
          <p:cNvPr id="14" name="Rectangle 13"/>
          <p:cNvSpPr/>
          <p:nvPr/>
        </p:nvSpPr>
        <p:spPr>
          <a:xfrm>
            <a:off x="6518160" y="4812815"/>
            <a:ext cx="2292350" cy="646331"/>
          </a:xfrm>
          <a:prstGeom prst="rect">
            <a:avLst/>
          </a:prstGeom>
        </p:spPr>
        <p:txBody>
          <a:bodyPr wrap="square">
            <a:spAutoFit/>
          </a:bodyPr>
          <a:lstStyle/>
          <a:p>
            <a:pPr algn="ctr"/>
            <a:r>
              <a:rPr lang="en-US" b="1" dirty="0">
                <a:solidFill>
                  <a:srgbClr val="333F48"/>
                </a:solidFill>
              </a:rPr>
              <a:t>Financial Systems </a:t>
            </a:r>
          </a:p>
          <a:p>
            <a:pPr algn="ctr"/>
            <a:r>
              <a:rPr lang="en-US" b="1" dirty="0">
                <a:solidFill>
                  <a:srgbClr val="333F48"/>
                </a:solidFill>
              </a:rPr>
              <a:t>Integration</a:t>
            </a:r>
            <a:endParaRPr lang="en-US" dirty="0">
              <a:solidFill>
                <a:srgbClr val="333F48"/>
              </a:solidFill>
            </a:endParaRPr>
          </a:p>
        </p:txBody>
      </p:sp>
      <p:sp>
        <p:nvSpPr>
          <p:cNvPr id="15" name="Rectangle 14"/>
          <p:cNvSpPr/>
          <p:nvPr/>
        </p:nvSpPr>
        <p:spPr>
          <a:xfrm>
            <a:off x="8410018" y="3540873"/>
            <a:ext cx="352982" cy="369332"/>
          </a:xfrm>
          <a:prstGeom prst="rect">
            <a:avLst/>
          </a:prstGeom>
        </p:spPr>
        <p:txBody>
          <a:bodyPr wrap="none">
            <a:spAutoFit/>
          </a:bodyPr>
          <a:lstStyle/>
          <a:p>
            <a:r>
              <a:rPr lang="en-US" dirty="0">
                <a:latin typeface="Tahoma" pitchFamily="34" charset="0"/>
              </a:rPr>
              <a:t>=</a:t>
            </a:r>
          </a:p>
        </p:txBody>
      </p:sp>
      <p:grpSp>
        <p:nvGrpSpPr>
          <p:cNvPr id="16" name="Group 15">
            <a:extLst>
              <a:ext uri="{FF2B5EF4-FFF2-40B4-BE49-F238E27FC236}">
                <a16:creationId xmlns:a16="http://schemas.microsoft.com/office/drawing/2014/main" id="{837ACC17-E015-924A-861C-1CC93E1CB192}"/>
              </a:ext>
            </a:extLst>
          </p:cNvPr>
          <p:cNvGrpSpPr>
            <a:grpSpLocks/>
          </p:cNvGrpSpPr>
          <p:nvPr/>
        </p:nvGrpSpPr>
        <p:grpSpPr bwMode="auto">
          <a:xfrm>
            <a:off x="1350931" y="2934085"/>
            <a:ext cx="1371600" cy="1371600"/>
            <a:chOff x="3073400" y="4864100"/>
            <a:chExt cx="457200" cy="342900"/>
          </a:xfrm>
          <a:solidFill>
            <a:srgbClr val="00467F"/>
          </a:solidFill>
        </p:grpSpPr>
        <p:sp>
          <p:nvSpPr>
            <p:cNvPr id="19" name="Freeform 18">
              <a:extLst>
                <a:ext uri="{FF2B5EF4-FFF2-40B4-BE49-F238E27FC236}">
                  <a16:creationId xmlns:a16="http://schemas.microsoft.com/office/drawing/2014/main" id="{AC0B57A3-9637-1244-BD80-F664903A50B4}"/>
                </a:ext>
              </a:extLst>
            </p:cNvPr>
            <p:cNvSpPr>
              <a:spLocks noChangeArrowheads="1"/>
            </p:cNvSpPr>
            <p:nvPr/>
          </p:nvSpPr>
          <p:spPr bwMode="auto">
            <a:xfrm>
              <a:off x="3363913" y="4881563"/>
              <a:ext cx="166687" cy="174625"/>
            </a:xfrm>
            <a:custGeom>
              <a:avLst/>
              <a:gdLst>
                <a:gd name="T0" fmla="*/ 2147483646 w 464"/>
                <a:gd name="T1" fmla="*/ 2147483646 h 487"/>
                <a:gd name="T2" fmla="*/ 0 w 464"/>
                <a:gd name="T3" fmla="*/ 2147483646 h 487"/>
                <a:gd name="T4" fmla="*/ 2147483646 w 464"/>
                <a:gd name="T5" fmla="*/ 0 h 487"/>
                <a:gd name="T6" fmla="*/ 2147483646 w 464"/>
                <a:gd name="T7" fmla="*/ 2147483646 h 487"/>
                <a:gd name="T8" fmla="*/ 2147483646 w 464"/>
                <a:gd name="T9" fmla="*/ 2147483646 h 487"/>
                <a:gd name="T10" fmla="*/ 2147483646 w 464"/>
                <a:gd name="T11" fmla="*/ 2147483646 h 487"/>
                <a:gd name="T12" fmla="*/ 2132597789 w 464"/>
                <a:gd name="T13" fmla="*/ 2147483646 h 487"/>
                <a:gd name="T14" fmla="*/ 2147483646 w 464"/>
                <a:gd name="T15" fmla="*/ 2147483646 h 487"/>
                <a:gd name="T16" fmla="*/ 2147483646 w 464"/>
                <a:gd name="T17" fmla="*/ 2147483646 h 487"/>
                <a:gd name="T18" fmla="*/ 2147483646 w 464"/>
                <a:gd name="T19" fmla="*/ 2147483646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7">
                  <a:moveTo>
                    <a:pt x="232" y="486"/>
                  </a:moveTo>
                  <a:cubicBezTo>
                    <a:pt x="105" y="486"/>
                    <a:pt x="0" y="376"/>
                    <a:pt x="0" y="243"/>
                  </a:cubicBezTo>
                  <a:cubicBezTo>
                    <a:pt x="0" y="111"/>
                    <a:pt x="105" y="0"/>
                    <a:pt x="232" y="0"/>
                  </a:cubicBezTo>
                  <a:cubicBezTo>
                    <a:pt x="359" y="0"/>
                    <a:pt x="463" y="111"/>
                    <a:pt x="463" y="243"/>
                  </a:cubicBezTo>
                  <a:cubicBezTo>
                    <a:pt x="463" y="379"/>
                    <a:pt x="362" y="486"/>
                    <a:pt x="232" y="486"/>
                  </a:cubicBezTo>
                  <a:close/>
                  <a:moveTo>
                    <a:pt x="232" y="48"/>
                  </a:moveTo>
                  <a:cubicBezTo>
                    <a:pt x="127" y="48"/>
                    <a:pt x="46" y="136"/>
                    <a:pt x="46" y="243"/>
                  </a:cubicBezTo>
                  <a:cubicBezTo>
                    <a:pt x="46" y="350"/>
                    <a:pt x="130" y="438"/>
                    <a:pt x="232" y="438"/>
                  </a:cubicBezTo>
                  <a:cubicBezTo>
                    <a:pt x="336" y="438"/>
                    <a:pt x="418" y="350"/>
                    <a:pt x="418" y="243"/>
                  </a:cubicBezTo>
                  <a:cubicBezTo>
                    <a:pt x="421" y="136"/>
                    <a:pt x="336" y="48"/>
                    <a:pt x="232"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9191D624-36C7-5346-B436-6173E68B8B09}"/>
                </a:ext>
              </a:extLst>
            </p:cNvPr>
            <p:cNvSpPr>
              <a:spLocks noChangeArrowheads="1"/>
            </p:cNvSpPr>
            <p:nvPr/>
          </p:nvSpPr>
          <p:spPr bwMode="auto">
            <a:xfrm>
              <a:off x="3406775" y="4938713"/>
              <a:ext cx="84138" cy="63500"/>
            </a:xfrm>
            <a:custGeom>
              <a:avLst/>
              <a:gdLst>
                <a:gd name="T0" fmla="*/ 2147483646 w 235"/>
                <a:gd name="T1" fmla="*/ 2147483646 h 176"/>
                <a:gd name="T2" fmla="*/ 2147483646 w 235"/>
                <a:gd name="T3" fmla="*/ 2147483646 h 176"/>
                <a:gd name="T4" fmla="*/ 2147483646 w 235"/>
                <a:gd name="T5" fmla="*/ 2147483646 h 176"/>
                <a:gd name="T6" fmla="*/ 2147483646 w 235"/>
                <a:gd name="T7" fmla="*/ 2147483646 h 176"/>
                <a:gd name="T8" fmla="*/ 2147483646 w 235"/>
                <a:gd name="T9" fmla="*/ 2147483646 h 176"/>
                <a:gd name="T10" fmla="*/ 2147483646 w 235"/>
                <a:gd name="T11" fmla="*/ 2147483646 h 176"/>
                <a:gd name="T12" fmla="*/ 504805802 w 235"/>
                <a:gd name="T13" fmla="*/ 2147483646 h 176"/>
                <a:gd name="T14" fmla="*/ 413023059 w 235"/>
                <a:gd name="T15" fmla="*/ 2147483646 h 176"/>
                <a:gd name="T16" fmla="*/ 1285088367 w 235"/>
                <a:gd name="T17" fmla="*/ 2147483646 h 176"/>
                <a:gd name="T18" fmla="*/ 2147483646 w 235"/>
                <a:gd name="T19" fmla="*/ 2147483646 h 176"/>
                <a:gd name="T20" fmla="*/ 2147483646 w 235"/>
                <a:gd name="T21" fmla="*/ 2147483646 h 176"/>
                <a:gd name="T22" fmla="*/ 2147483646 w 235"/>
                <a:gd name="T23" fmla="*/ 2147483646 h 176"/>
                <a:gd name="T24" fmla="*/ 2147483646 w 235"/>
                <a:gd name="T25" fmla="*/ 2147483646 h 176"/>
                <a:gd name="T26" fmla="*/ 2147483646 w 235"/>
                <a:gd name="T27" fmla="*/ 375680432 h 176"/>
                <a:gd name="T28" fmla="*/ 2147483646 w 235"/>
                <a:gd name="T29" fmla="*/ 0 h 176"/>
                <a:gd name="T30" fmla="*/ 2147483646 w 235"/>
                <a:gd name="T31" fmla="*/ 375680432 h 176"/>
                <a:gd name="T32" fmla="*/ 2147483646 w 235"/>
                <a:gd name="T33" fmla="*/ 1315011398 h 176"/>
                <a:gd name="T34" fmla="*/ 2147483646 w 235"/>
                <a:gd name="T35" fmla="*/ 2147483646 h 176"/>
                <a:gd name="T36" fmla="*/ 2147483646 w 235"/>
                <a:gd name="T37" fmla="*/ 2147483646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5" y="166"/>
                  </a:moveTo>
                  <a:cubicBezTo>
                    <a:pt x="99" y="172"/>
                    <a:pt x="90" y="175"/>
                    <a:pt x="82" y="175"/>
                  </a:cubicBezTo>
                  <a:cubicBezTo>
                    <a:pt x="73" y="175"/>
                    <a:pt x="68" y="172"/>
                    <a:pt x="62" y="166"/>
                  </a:cubicBezTo>
                  <a:cubicBezTo>
                    <a:pt x="62" y="166"/>
                    <a:pt x="59" y="163"/>
                    <a:pt x="59" y="161"/>
                  </a:cubicBezTo>
                  <a:lnTo>
                    <a:pt x="11" y="113"/>
                  </a:lnTo>
                  <a:cubicBezTo>
                    <a:pt x="0" y="101"/>
                    <a:pt x="0" y="84"/>
                    <a:pt x="9" y="73"/>
                  </a:cubicBezTo>
                  <a:cubicBezTo>
                    <a:pt x="14" y="67"/>
                    <a:pt x="20" y="65"/>
                    <a:pt x="28" y="65"/>
                  </a:cubicBezTo>
                  <a:cubicBezTo>
                    <a:pt x="37" y="65"/>
                    <a:pt x="45" y="67"/>
                    <a:pt x="51" y="73"/>
                  </a:cubicBezTo>
                  <a:lnTo>
                    <a:pt x="79" y="101"/>
                  </a:lnTo>
                  <a:lnTo>
                    <a:pt x="85" y="107"/>
                  </a:lnTo>
                  <a:lnTo>
                    <a:pt x="91" y="101"/>
                  </a:lnTo>
                  <a:lnTo>
                    <a:pt x="184" y="8"/>
                  </a:lnTo>
                  <a:cubicBezTo>
                    <a:pt x="189" y="3"/>
                    <a:pt x="197" y="0"/>
                    <a:pt x="206" y="0"/>
                  </a:cubicBezTo>
                  <a:cubicBezTo>
                    <a:pt x="214" y="0"/>
                    <a:pt x="220" y="3"/>
                    <a:pt x="226" y="8"/>
                  </a:cubicBezTo>
                  <a:cubicBezTo>
                    <a:pt x="232" y="14"/>
                    <a:pt x="234" y="20"/>
                    <a:pt x="234" y="28"/>
                  </a:cubicBezTo>
                  <a:cubicBezTo>
                    <a:pt x="234" y="37"/>
                    <a:pt x="232" y="42"/>
                    <a:pt x="226" y="48"/>
                  </a:cubicBezTo>
                  <a:lnTo>
                    <a:pt x="105" y="16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1" name="Freeform 20">
              <a:extLst>
                <a:ext uri="{FF2B5EF4-FFF2-40B4-BE49-F238E27FC236}">
                  <a16:creationId xmlns:a16="http://schemas.microsoft.com/office/drawing/2014/main" id="{A444F4D5-88E6-2E47-8083-7AD73A29A0B5}"/>
                </a:ext>
              </a:extLst>
            </p:cNvPr>
            <p:cNvSpPr>
              <a:spLocks noChangeArrowheads="1"/>
            </p:cNvSpPr>
            <p:nvPr/>
          </p:nvSpPr>
          <p:spPr bwMode="auto">
            <a:xfrm>
              <a:off x="3074988" y="5102225"/>
              <a:ext cx="361950" cy="104775"/>
            </a:xfrm>
            <a:custGeom>
              <a:avLst/>
              <a:gdLst>
                <a:gd name="T0" fmla="*/ 2147483646 w 1006"/>
                <a:gd name="T1" fmla="*/ 2147483646 h 292"/>
                <a:gd name="T2" fmla="*/ 2147483646 w 1006"/>
                <a:gd name="T3" fmla="*/ 1570758812 h 292"/>
                <a:gd name="T4" fmla="*/ 2147483646 w 1006"/>
                <a:gd name="T5" fmla="*/ 0 h 292"/>
                <a:gd name="T6" fmla="*/ 2147483646 w 1006"/>
                <a:gd name="T7" fmla="*/ 2147483646 h 292"/>
                <a:gd name="T8" fmla="*/ 2147483646 w 1006"/>
                <a:gd name="T9" fmla="*/ 2147483646 h 292"/>
                <a:gd name="T10" fmla="*/ 2147483646 w 1006"/>
                <a:gd name="T11" fmla="*/ 2147483646 h 292"/>
                <a:gd name="T12" fmla="*/ 1304076707 w 1006"/>
                <a:gd name="T13" fmla="*/ 2147483646 h 292"/>
                <a:gd name="T14" fmla="*/ 0 w 1006"/>
                <a:gd name="T15" fmla="*/ 0 h 292"/>
                <a:gd name="T16" fmla="*/ 2147483646 w 1006"/>
                <a:gd name="T17" fmla="*/ 1570758812 h 292"/>
                <a:gd name="T18" fmla="*/ 2147483646 w 1006"/>
                <a:gd name="T19" fmla="*/ 2147483646 h 2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6" h="292">
                  <a:moveTo>
                    <a:pt x="505" y="234"/>
                  </a:moveTo>
                  <a:lnTo>
                    <a:pt x="937" y="34"/>
                  </a:lnTo>
                  <a:cubicBezTo>
                    <a:pt x="937" y="34"/>
                    <a:pt x="977" y="14"/>
                    <a:pt x="1005" y="0"/>
                  </a:cubicBezTo>
                  <a:cubicBezTo>
                    <a:pt x="1005" y="25"/>
                    <a:pt x="996" y="73"/>
                    <a:pt x="977" y="82"/>
                  </a:cubicBezTo>
                  <a:lnTo>
                    <a:pt x="551" y="274"/>
                  </a:lnTo>
                  <a:cubicBezTo>
                    <a:pt x="508" y="291"/>
                    <a:pt x="491" y="291"/>
                    <a:pt x="455" y="274"/>
                  </a:cubicBezTo>
                  <a:lnTo>
                    <a:pt x="28" y="82"/>
                  </a:lnTo>
                  <a:cubicBezTo>
                    <a:pt x="6" y="68"/>
                    <a:pt x="0" y="25"/>
                    <a:pt x="0" y="0"/>
                  </a:cubicBezTo>
                  <a:cubicBezTo>
                    <a:pt x="28" y="17"/>
                    <a:pt x="71" y="34"/>
                    <a:pt x="68" y="34"/>
                  </a:cubicBezTo>
                  <a:lnTo>
                    <a:pt x="505" y="23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4" name="Freeform 23">
              <a:extLst>
                <a:ext uri="{FF2B5EF4-FFF2-40B4-BE49-F238E27FC236}">
                  <a16:creationId xmlns:a16="http://schemas.microsoft.com/office/drawing/2014/main" id="{AB7A6A6C-0C2C-9C4B-ABC8-AA21FA86E516}"/>
                </a:ext>
              </a:extLst>
            </p:cNvPr>
            <p:cNvSpPr>
              <a:spLocks noChangeArrowheads="1"/>
            </p:cNvSpPr>
            <p:nvPr/>
          </p:nvSpPr>
          <p:spPr bwMode="auto">
            <a:xfrm>
              <a:off x="3073400" y="4864100"/>
              <a:ext cx="273050" cy="198438"/>
            </a:xfrm>
            <a:custGeom>
              <a:avLst/>
              <a:gdLst>
                <a:gd name="T0" fmla="*/ 1589319225 w 758"/>
                <a:gd name="T1" fmla="*/ 2147483646 h 551"/>
                <a:gd name="T2" fmla="*/ 1449046812 w 758"/>
                <a:gd name="T3" fmla="*/ 2147483646 h 551"/>
                <a:gd name="T4" fmla="*/ 2147483646 w 758"/>
                <a:gd name="T5" fmla="*/ 887550509 h 551"/>
                <a:gd name="T6" fmla="*/ 2147483646 w 758"/>
                <a:gd name="T7" fmla="*/ 887550509 h 551"/>
                <a:gd name="T8" fmla="*/ 2147483646 w 758"/>
                <a:gd name="T9" fmla="*/ 2147483646 h 551"/>
                <a:gd name="T10" fmla="*/ 2147483646 w 758"/>
                <a:gd name="T11" fmla="*/ 2147483646 h 551"/>
                <a:gd name="T12" fmla="*/ 2147483646 w 758"/>
                <a:gd name="T13" fmla="*/ 2147483646 h 551"/>
                <a:gd name="T14" fmla="*/ 2147483646 w 758"/>
                <a:gd name="T15" fmla="*/ 2147483646 h 551"/>
                <a:gd name="T16" fmla="*/ 2147483646 w 758"/>
                <a:gd name="T17" fmla="*/ 2147483646 h 551"/>
                <a:gd name="T18" fmla="*/ 2147483646 w 758"/>
                <a:gd name="T19" fmla="*/ 2147483646 h 551"/>
                <a:gd name="T20" fmla="*/ 2147483646 w 758"/>
                <a:gd name="T21" fmla="*/ 2147483646 h 551"/>
                <a:gd name="T22" fmla="*/ 2147483646 w 758"/>
                <a:gd name="T23" fmla="*/ 2147483646 h 551"/>
                <a:gd name="T24" fmla="*/ 2147483646 w 758"/>
                <a:gd name="T25" fmla="*/ 2147483646 h 551"/>
                <a:gd name="T26" fmla="*/ 1589319225 w 758"/>
                <a:gd name="T27" fmla="*/ 2147483646 h 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8" h="551">
                  <a:moveTo>
                    <a:pt x="34" y="341"/>
                  </a:moveTo>
                  <a:cubicBezTo>
                    <a:pt x="0" y="321"/>
                    <a:pt x="3" y="265"/>
                    <a:pt x="31" y="245"/>
                  </a:cubicBezTo>
                  <a:lnTo>
                    <a:pt x="458" y="19"/>
                  </a:lnTo>
                  <a:cubicBezTo>
                    <a:pt x="497" y="0"/>
                    <a:pt x="520" y="0"/>
                    <a:pt x="554" y="19"/>
                  </a:cubicBezTo>
                  <a:lnTo>
                    <a:pt x="757" y="127"/>
                  </a:lnTo>
                  <a:cubicBezTo>
                    <a:pt x="748" y="144"/>
                    <a:pt x="740" y="161"/>
                    <a:pt x="734" y="180"/>
                  </a:cubicBezTo>
                  <a:lnTo>
                    <a:pt x="508" y="59"/>
                  </a:lnTo>
                  <a:lnTo>
                    <a:pt x="71" y="293"/>
                  </a:lnTo>
                  <a:lnTo>
                    <a:pt x="508" y="477"/>
                  </a:lnTo>
                  <a:lnTo>
                    <a:pt x="726" y="384"/>
                  </a:lnTo>
                  <a:cubicBezTo>
                    <a:pt x="731" y="406"/>
                    <a:pt x="740" y="426"/>
                    <a:pt x="748" y="446"/>
                  </a:cubicBezTo>
                  <a:lnTo>
                    <a:pt x="556" y="533"/>
                  </a:lnTo>
                  <a:cubicBezTo>
                    <a:pt x="514" y="550"/>
                    <a:pt x="497" y="550"/>
                    <a:pt x="460" y="533"/>
                  </a:cubicBezTo>
                  <a:lnTo>
                    <a:pt x="34" y="3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5" name="Freeform 24">
              <a:extLst>
                <a:ext uri="{FF2B5EF4-FFF2-40B4-BE49-F238E27FC236}">
                  <a16:creationId xmlns:a16="http://schemas.microsoft.com/office/drawing/2014/main" id="{BF070D71-3386-9248-9206-DB193DF7E410}"/>
                </a:ext>
              </a:extLst>
            </p:cNvPr>
            <p:cNvSpPr>
              <a:spLocks noChangeArrowheads="1"/>
            </p:cNvSpPr>
            <p:nvPr/>
          </p:nvSpPr>
          <p:spPr bwMode="auto">
            <a:xfrm>
              <a:off x="3074988" y="5030788"/>
              <a:ext cx="315912" cy="103187"/>
            </a:xfrm>
            <a:custGeom>
              <a:avLst/>
              <a:gdLst>
                <a:gd name="T0" fmla="*/ 1454004815 w 876"/>
                <a:gd name="T1" fmla="*/ 2147483646 h 288"/>
                <a:gd name="T2" fmla="*/ 0 w 876"/>
                <a:gd name="T3" fmla="*/ 0 h 288"/>
                <a:gd name="T4" fmla="*/ 2147483646 w 876"/>
                <a:gd name="T5" fmla="*/ 1517852107 h 288"/>
                <a:gd name="T6" fmla="*/ 2147483646 w 876"/>
                <a:gd name="T7" fmla="*/ 2147483646 h 288"/>
                <a:gd name="T8" fmla="*/ 2147483646 w 876"/>
                <a:gd name="T9" fmla="*/ 2147483646 h 288"/>
                <a:gd name="T10" fmla="*/ 2147483646 w 876"/>
                <a:gd name="T11" fmla="*/ 2147483646 h 288"/>
                <a:gd name="T12" fmla="*/ 2147483646 w 876"/>
                <a:gd name="T13" fmla="*/ 2147483646 h 288"/>
                <a:gd name="T14" fmla="*/ 2147483646 w 876"/>
                <a:gd name="T15" fmla="*/ 2147483646 h 288"/>
                <a:gd name="T16" fmla="*/ 1454004815 w 876"/>
                <a:gd name="T17" fmla="*/ 2147483646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6" h="288">
                  <a:moveTo>
                    <a:pt x="31" y="79"/>
                  </a:moveTo>
                  <a:cubicBezTo>
                    <a:pt x="9" y="67"/>
                    <a:pt x="3" y="22"/>
                    <a:pt x="0" y="0"/>
                  </a:cubicBezTo>
                  <a:cubicBezTo>
                    <a:pt x="28" y="16"/>
                    <a:pt x="71" y="33"/>
                    <a:pt x="68" y="33"/>
                  </a:cubicBezTo>
                  <a:lnTo>
                    <a:pt x="505" y="234"/>
                  </a:lnTo>
                  <a:lnTo>
                    <a:pt x="821" y="87"/>
                  </a:lnTo>
                  <a:cubicBezTo>
                    <a:pt x="838" y="101"/>
                    <a:pt x="855" y="115"/>
                    <a:pt x="875" y="127"/>
                  </a:cubicBezTo>
                  <a:lnTo>
                    <a:pt x="553" y="270"/>
                  </a:lnTo>
                  <a:cubicBezTo>
                    <a:pt x="511" y="287"/>
                    <a:pt x="494" y="287"/>
                    <a:pt x="457" y="270"/>
                  </a:cubicBezTo>
                  <a:lnTo>
                    <a:pt x="31" y="7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26" name="Group 25">
            <a:extLst>
              <a:ext uri="{FF2B5EF4-FFF2-40B4-BE49-F238E27FC236}">
                <a16:creationId xmlns:a16="http://schemas.microsoft.com/office/drawing/2014/main" id="{728E6CFB-DD48-2B44-B42B-AE0EA4F7B5B0}"/>
              </a:ext>
            </a:extLst>
          </p:cNvPr>
          <p:cNvGrpSpPr>
            <a:grpSpLocks/>
          </p:cNvGrpSpPr>
          <p:nvPr/>
        </p:nvGrpSpPr>
        <p:grpSpPr bwMode="auto">
          <a:xfrm>
            <a:off x="4098687" y="2934085"/>
            <a:ext cx="1371600" cy="1371600"/>
            <a:chOff x="2400300" y="4857750"/>
            <a:chExt cx="377825" cy="377825"/>
          </a:xfrm>
          <a:solidFill>
            <a:srgbClr val="00467F"/>
          </a:solidFill>
        </p:grpSpPr>
        <p:sp>
          <p:nvSpPr>
            <p:cNvPr id="27" name="Freeform 26">
              <a:extLst>
                <a:ext uri="{FF2B5EF4-FFF2-40B4-BE49-F238E27FC236}">
                  <a16:creationId xmlns:a16="http://schemas.microsoft.com/office/drawing/2014/main" id="{6C9B1472-7F09-014C-84A0-152E43890069}"/>
                </a:ext>
              </a:extLst>
            </p:cNvPr>
            <p:cNvSpPr>
              <a:spLocks noChangeArrowheads="1"/>
            </p:cNvSpPr>
            <p:nvPr/>
          </p:nvSpPr>
          <p:spPr bwMode="auto">
            <a:xfrm>
              <a:off x="2657475" y="5014913"/>
              <a:ext cx="57150" cy="57150"/>
            </a:xfrm>
            <a:custGeom>
              <a:avLst/>
              <a:gdLst>
                <a:gd name="T0" fmla="*/ 0 w 159"/>
                <a:gd name="T1" fmla="*/ 2147483646 h 159"/>
                <a:gd name="T2" fmla="*/ 2147483646 w 159"/>
                <a:gd name="T3" fmla="*/ 0 h 159"/>
                <a:gd name="T4" fmla="*/ 2147483646 w 159"/>
                <a:gd name="T5" fmla="*/ 2147483646 h 159"/>
                <a:gd name="T6" fmla="*/ 2147483646 w 159"/>
                <a:gd name="T7" fmla="*/ 2147483646 h 159"/>
                <a:gd name="T8" fmla="*/ 0 w 159"/>
                <a:gd name="T9" fmla="*/ 2147483646 h 159"/>
                <a:gd name="T10" fmla="*/ 2147483646 w 159"/>
                <a:gd name="T11" fmla="*/ 2147483646 h 159"/>
                <a:gd name="T12" fmla="*/ 2147483646 w 159"/>
                <a:gd name="T13" fmla="*/ 1578864719 h 159"/>
                <a:gd name="T14" fmla="*/ 1718134596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0" y="79"/>
                  </a:moveTo>
                  <a:cubicBezTo>
                    <a:pt x="0" y="37"/>
                    <a:pt x="36" y="0"/>
                    <a:pt x="79" y="0"/>
                  </a:cubicBezTo>
                  <a:cubicBezTo>
                    <a:pt x="121" y="0"/>
                    <a:pt x="158" y="34"/>
                    <a:pt x="158" y="79"/>
                  </a:cubicBezTo>
                  <a:cubicBezTo>
                    <a:pt x="158" y="122"/>
                    <a:pt x="121" y="158"/>
                    <a:pt x="79" y="158"/>
                  </a:cubicBezTo>
                  <a:cubicBezTo>
                    <a:pt x="36" y="158"/>
                    <a:pt x="0" y="125"/>
                    <a:pt x="0" y="79"/>
                  </a:cubicBezTo>
                  <a:close/>
                  <a:moveTo>
                    <a:pt x="127" y="79"/>
                  </a:moveTo>
                  <a:cubicBezTo>
                    <a:pt x="127" y="57"/>
                    <a:pt x="108" y="37"/>
                    <a:pt x="82" y="34"/>
                  </a:cubicBezTo>
                  <a:cubicBezTo>
                    <a:pt x="57" y="34"/>
                    <a:pt x="37" y="54"/>
                    <a:pt x="37" y="79"/>
                  </a:cubicBezTo>
                  <a:cubicBezTo>
                    <a:pt x="37" y="105"/>
                    <a:pt x="56" y="125"/>
                    <a:pt x="82" y="125"/>
                  </a:cubicBezTo>
                  <a:cubicBezTo>
                    <a:pt x="107" y="125"/>
                    <a:pt x="127" y="105"/>
                    <a:pt x="12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8" name="Freeform 27">
              <a:extLst>
                <a:ext uri="{FF2B5EF4-FFF2-40B4-BE49-F238E27FC236}">
                  <a16:creationId xmlns:a16="http://schemas.microsoft.com/office/drawing/2014/main" id="{A7E23124-1BCD-AC42-9C4C-D4C44C0E286C}"/>
                </a:ext>
              </a:extLst>
            </p:cNvPr>
            <p:cNvSpPr>
              <a:spLocks noChangeArrowheads="1"/>
            </p:cNvSpPr>
            <p:nvPr/>
          </p:nvSpPr>
          <p:spPr bwMode="auto">
            <a:xfrm>
              <a:off x="2686050" y="5130800"/>
              <a:ext cx="57150" cy="57150"/>
            </a:xfrm>
            <a:custGeom>
              <a:avLst/>
              <a:gdLst>
                <a:gd name="T0" fmla="*/ 2147483646 w 159"/>
                <a:gd name="T1" fmla="*/ 0 h 159"/>
                <a:gd name="T2" fmla="*/ 2147483646 w 159"/>
                <a:gd name="T3" fmla="*/ 2147483646 h 159"/>
                <a:gd name="T4" fmla="*/ 2147483646 w 159"/>
                <a:gd name="T5" fmla="*/ 2147483646 h 159"/>
                <a:gd name="T6" fmla="*/ 0 w 159"/>
                <a:gd name="T7" fmla="*/ 2147483646 h 159"/>
                <a:gd name="T8" fmla="*/ 2147483646 w 159"/>
                <a:gd name="T9" fmla="*/ 0 h 159"/>
                <a:gd name="T10" fmla="*/ 2147483646 w 159"/>
                <a:gd name="T11" fmla="*/ 2147483646 h 159"/>
                <a:gd name="T12" fmla="*/ 2147483646 w 159"/>
                <a:gd name="T13" fmla="*/ 1578864719 h 159"/>
                <a:gd name="T14" fmla="*/ 1578864719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0"/>
                  </a:moveTo>
                  <a:cubicBezTo>
                    <a:pt x="124" y="0"/>
                    <a:pt x="158" y="37"/>
                    <a:pt x="158" y="79"/>
                  </a:cubicBezTo>
                  <a:cubicBezTo>
                    <a:pt x="158" y="121"/>
                    <a:pt x="121" y="158"/>
                    <a:pt x="79" y="158"/>
                  </a:cubicBezTo>
                  <a:cubicBezTo>
                    <a:pt x="36" y="158"/>
                    <a:pt x="0" y="121"/>
                    <a:pt x="0" y="79"/>
                  </a:cubicBezTo>
                  <a:cubicBezTo>
                    <a:pt x="0" y="37"/>
                    <a:pt x="33" y="0"/>
                    <a:pt x="79" y="0"/>
                  </a:cubicBezTo>
                  <a:close/>
                  <a:moveTo>
                    <a:pt x="125" y="79"/>
                  </a:moveTo>
                  <a:cubicBezTo>
                    <a:pt x="125" y="57"/>
                    <a:pt x="105" y="37"/>
                    <a:pt x="79" y="34"/>
                  </a:cubicBezTo>
                  <a:cubicBezTo>
                    <a:pt x="54" y="34"/>
                    <a:pt x="34" y="54"/>
                    <a:pt x="34" y="79"/>
                  </a:cubicBezTo>
                  <a:cubicBezTo>
                    <a:pt x="34" y="104"/>
                    <a:pt x="53" y="124"/>
                    <a:pt x="79" y="124"/>
                  </a:cubicBezTo>
                  <a:cubicBezTo>
                    <a:pt x="104" y="124"/>
                    <a:pt x="125" y="104"/>
                    <a:pt x="125"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9" name="Freeform 28">
              <a:extLst>
                <a:ext uri="{FF2B5EF4-FFF2-40B4-BE49-F238E27FC236}">
                  <a16:creationId xmlns:a16="http://schemas.microsoft.com/office/drawing/2014/main" id="{A84483B1-9291-D64C-B060-139412602BC3}"/>
                </a:ext>
              </a:extLst>
            </p:cNvPr>
            <p:cNvSpPr>
              <a:spLocks noChangeArrowheads="1"/>
            </p:cNvSpPr>
            <p:nvPr/>
          </p:nvSpPr>
          <p:spPr bwMode="auto">
            <a:xfrm>
              <a:off x="2687638" y="4899025"/>
              <a:ext cx="57150" cy="57150"/>
            </a:xfrm>
            <a:custGeom>
              <a:avLst/>
              <a:gdLst>
                <a:gd name="T0" fmla="*/ 0 w 159"/>
                <a:gd name="T1" fmla="*/ 2147483646 h 160"/>
                <a:gd name="T2" fmla="*/ 2147483646 w 159"/>
                <a:gd name="T3" fmla="*/ 0 h 160"/>
                <a:gd name="T4" fmla="*/ 2147483646 w 159"/>
                <a:gd name="T5" fmla="*/ 2147483646 h 160"/>
                <a:gd name="T6" fmla="*/ 2147483646 w 159"/>
                <a:gd name="T7" fmla="*/ 2147483646 h 160"/>
                <a:gd name="T8" fmla="*/ 0 w 159"/>
                <a:gd name="T9" fmla="*/ 2147483646 h 160"/>
                <a:gd name="T10" fmla="*/ 1718134596 w 159"/>
                <a:gd name="T11" fmla="*/ 2147483646 h 160"/>
                <a:gd name="T12" fmla="*/ 2147483646 w 159"/>
                <a:gd name="T13" fmla="*/ 2147483646 h 160"/>
                <a:gd name="T14" fmla="*/ 2147483646 w 159"/>
                <a:gd name="T15" fmla="*/ 2147483646 h 160"/>
                <a:gd name="T16" fmla="*/ 2147483646 w 159"/>
                <a:gd name="T17" fmla="*/ 1549366861 h 160"/>
                <a:gd name="T18" fmla="*/ 1718134596 w 159"/>
                <a:gd name="T19" fmla="*/ 2147483646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60">
                  <a:moveTo>
                    <a:pt x="0" y="79"/>
                  </a:moveTo>
                  <a:cubicBezTo>
                    <a:pt x="0" y="37"/>
                    <a:pt x="37" y="0"/>
                    <a:pt x="79" y="0"/>
                  </a:cubicBezTo>
                  <a:cubicBezTo>
                    <a:pt x="121" y="0"/>
                    <a:pt x="158" y="37"/>
                    <a:pt x="158" y="79"/>
                  </a:cubicBezTo>
                  <a:cubicBezTo>
                    <a:pt x="158" y="122"/>
                    <a:pt x="121" y="159"/>
                    <a:pt x="79" y="159"/>
                  </a:cubicBezTo>
                  <a:cubicBezTo>
                    <a:pt x="37" y="159"/>
                    <a:pt x="0" y="125"/>
                    <a:pt x="0" y="79"/>
                  </a:cubicBezTo>
                  <a:close/>
                  <a:moveTo>
                    <a:pt x="37" y="79"/>
                  </a:moveTo>
                  <a:cubicBezTo>
                    <a:pt x="37" y="105"/>
                    <a:pt x="56" y="125"/>
                    <a:pt x="82" y="125"/>
                  </a:cubicBezTo>
                  <a:cubicBezTo>
                    <a:pt x="107" y="125"/>
                    <a:pt x="127" y="105"/>
                    <a:pt x="127" y="79"/>
                  </a:cubicBezTo>
                  <a:cubicBezTo>
                    <a:pt x="127" y="54"/>
                    <a:pt x="107" y="34"/>
                    <a:pt x="82" y="34"/>
                  </a:cubicBezTo>
                  <a:cubicBezTo>
                    <a:pt x="56" y="34"/>
                    <a:pt x="37" y="54"/>
                    <a:pt x="37"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0" name="Freeform 29">
              <a:extLst>
                <a:ext uri="{FF2B5EF4-FFF2-40B4-BE49-F238E27FC236}">
                  <a16:creationId xmlns:a16="http://schemas.microsoft.com/office/drawing/2014/main" id="{1DACB199-0E9C-8845-9090-0FDC21AC15E5}"/>
                </a:ext>
              </a:extLst>
            </p:cNvPr>
            <p:cNvSpPr>
              <a:spLocks noChangeArrowheads="1"/>
            </p:cNvSpPr>
            <p:nvPr/>
          </p:nvSpPr>
          <p:spPr bwMode="auto">
            <a:xfrm>
              <a:off x="2473325" y="5118100"/>
              <a:ext cx="57150" cy="57150"/>
            </a:xfrm>
            <a:custGeom>
              <a:avLst/>
              <a:gdLst>
                <a:gd name="T0" fmla="*/ 2147483646 w 159"/>
                <a:gd name="T1" fmla="*/ 2147483646 h 159"/>
                <a:gd name="T2" fmla="*/ 2147483646 w 159"/>
                <a:gd name="T3" fmla="*/ 2147483646 h 159"/>
                <a:gd name="T4" fmla="*/ 0 w 159"/>
                <a:gd name="T5" fmla="*/ 2147483646 h 159"/>
                <a:gd name="T6" fmla="*/ 2147483646 w 159"/>
                <a:gd name="T7" fmla="*/ 0 h 159"/>
                <a:gd name="T8" fmla="*/ 2147483646 w 159"/>
                <a:gd name="T9" fmla="*/ 2147483646 h 159"/>
                <a:gd name="T10" fmla="*/ 2147483646 w 159"/>
                <a:gd name="T11" fmla="*/ 2147483646 h 159"/>
                <a:gd name="T12" fmla="*/ 2147483646 w 159"/>
                <a:gd name="T13" fmla="*/ 1578864719 h 159"/>
                <a:gd name="T14" fmla="*/ 1532355402 w 159"/>
                <a:gd name="T15" fmla="*/ 2147483646 h 159"/>
                <a:gd name="T16" fmla="*/ 2147483646 w 159"/>
                <a:gd name="T17" fmla="*/ 2147483646 h 159"/>
                <a:gd name="T18" fmla="*/ 214748364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158" y="79"/>
                  </a:moveTo>
                  <a:cubicBezTo>
                    <a:pt x="158" y="124"/>
                    <a:pt x="121" y="158"/>
                    <a:pt x="79" y="158"/>
                  </a:cubicBezTo>
                  <a:cubicBezTo>
                    <a:pt x="36" y="158"/>
                    <a:pt x="0" y="122"/>
                    <a:pt x="0" y="79"/>
                  </a:cubicBezTo>
                  <a:cubicBezTo>
                    <a:pt x="0" y="37"/>
                    <a:pt x="36" y="0"/>
                    <a:pt x="79" y="0"/>
                  </a:cubicBezTo>
                  <a:cubicBezTo>
                    <a:pt x="121" y="0"/>
                    <a:pt x="158" y="34"/>
                    <a:pt x="158" y="79"/>
                  </a:cubicBezTo>
                  <a:close/>
                  <a:moveTo>
                    <a:pt x="124" y="79"/>
                  </a:moveTo>
                  <a:cubicBezTo>
                    <a:pt x="124" y="57"/>
                    <a:pt x="104" y="37"/>
                    <a:pt x="79" y="34"/>
                  </a:cubicBezTo>
                  <a:cubicBezTo>
                    <a:pt x="53" y="34"/>
                    <a:pt x="33" y="54"/>
                    <a:pt x="33" y="79"/>
                  </a:cubicBezTo>
                  <a:cubicBezTo>
                    <a:pt x="33" y="105"/>
                    <a:pt x="53" y="124"/>
                    <a:pt x="79" y="124"/>
                  </a:cubicBezTo>
                  <a:cubicBezTo>
                    <a:pt x="104" y="124"/>
                    <a:pt x="124" y="105"/>
                    <a:pt x="124" y="7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1" name="Freeform 30">
              <a:extLst>
                <a:ext uri="{FF2B5EF4-FFF2-40B4-BE49-F238E27FC236}">
                  <a16:creationId xmlns:a16="http://schemas.microsoft.com/office/drawing/2014/main" id="{43EFBCFE-C42B-A747-95C4-97AE9C88ACBC}"/>
                </a:ext>
              </a:extLst>
            </p:cNvPr>
            <p:cNvSpPr>
              <a:spLocks noChangeArrowheads="1"/>
            </p:cNvSpPr>
            <p:nvPr/>
          </p:nvSpPr>
          <p:spPr bwMode="auto">
            <a:xfrm>
              <a:off x="2430463" y="4905375"/>
              <a:ext cx="57150" cy="57150"/>
            </a:xfrm>
            <a:custGeom>
              <a:avLst/>
              <a:gdLst>
                <a:gd name="T0" fmla="*/ 2147483646 w 159"/>
                <a:gd name="T1" fmla="*/ 2147483646 h 159"/>
                <a:gd name="T2" fmla="*/ 0 w 159"/>
                <a:gd name="T3" fmla="*/ 2147483646 h 159"/>
                <a:gd name="T4" fmla="*/ 2147483646 w 159"/>
                <a:gd name="T5" fmla="*/ 0 h 159"/>
                <a:gd name="T6" fmla="*/ 2147483646 w 159"/>
                <a:gd name="T7" fmla="*/ 2147483646 h 159"/>
                <a:gd name="T8" fmla="*/ 2147483646 w 159"/>
                <a:gd name="T9" fmla="*/ 2147483646 h 159"/>
                <a:gd name="T10" fmla="*/ 1718134596 w 159"/>
                <a:gd name="T11" fmla="*/ 2147483646 h 159"/>
                <a:gd name="T12" fmla="*/ 2147483646 w 159"/>
                <a:gd name="T13" fmla="*/ 2147483646 h 159"/>
                <a:gd name="T14" fmla="*/ 2147483646 w 159"/>
                <a:gd name="T15" fmla="*/ 2147483646 h 159"/>
                <a:gd name="T16" fmla="*/ 2147483646 w 159"/>
                <a:gd name="T17" fmla="*/ 1439465805 h 159"/>
                <a:gd name="T18" fmla="*/ 1718134596 w 159"/>
                <a:gd name="T19" fmla="*/ 2147483646 h 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159">
                  <a:moveTo>
                    <a:pt x="79" y="158"/>
                  </a:moveTo>
                  <a:cubicBezTo>
                    <a:pt x="37" y="158"/>
                    <a:pt x="0" y="122"/>
                    <a:pt x="0" y="79"/>
                  </a:cubicBezTo>
                  <a:cubicBezTo>
                    <a:pt x="0" y="37"/>
                    <a:pt x="36" y="0"/>
                    <a:pt x="79" y="0"/>
                  </a:cubicBezTo>
                  <a:cubicBezTo>
                    <a:pt x="121" y="0"/>
                    <a:pt x="158" y="37"/>
                    <a:pt x="158" y="79"/>
                  </a:cubicBezTo>
                  <a:cubicBezTo>
                    <a:pt x="158" y="122"/>
                    <a:pt x="124" y="158"/>
                    <a:pt x="79" y="158"/>
                  </a:cubicBezTo>
                  <a:close/>
                  <a:moveTo>
                    <a:pt x="37" y="76"/>
                  </a:moveTo>
                  <a:cubicBezTo>
                    <a:pt x="37" y="101"/>
                    <a:pt x="57" y="121"/>
                    <a:pt x="82" y="121"/>
                  </a:cubicBezTo>
                  <a:cubicBezTo>
                    <a:pt x="107" y="121"/>
                    <a:pt x="127" y="102"/>
                    <a:pt x="127" y="76"/>
                  </a:cubicBezTo>
                  <a:cubicBezTo>
                    <a:pt x="127" y="51"/>
                    <a:pt x="107" y="31"/>
                    <a:pt x="82" y="31"/>
                  </a:cubicBezTo>
                  <a:cubicBezTo>
                    <a:pt x="57" y="31"/>
                    <a:pt x="37" y="50"/>
                    <a:pt x="37" y="7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2" name="Freeform 31">
              <a:extLst>
                <a:ext uri="{FF2B5EF4-FFF2-40B4-BE49-F238E27FC236}">
                  <a16:creationId xmlns:a16="http://schemas.microsoft.com/office/drawing/2014/main" id="{2BC8FB93-73B4-A148-ADA5-2CEF7A5F4097}"/>
                </a:ext>
              </a:extLst>
            </p:cNvPr>
            <p:cNvSpPr>
              <a:spLocks noChangeArrowheads="1"/>
            </p:cNvSpPr>
            <p:nvPr/>
          </p:nvSpPr>
          <p:spPr bwMode="auto">
            <a:xfrm>
              <a:off x="2716213" y="4940300"/>
              <a:ext cx="61912" cy="211138"/>
            </a:xfrm>
            <a:custGeom>
              <a:avLst/>
              <a:gdLst>
                <a:gd name="T0" fmla="*/ 2147483646 w 171"/>
                <a:gd name="T1" fmla="*/ 416725010 h 588"/>
                <a:gd name="T2" fmla="*/ 2147483646 w 171"/>
                <a:gd name="T3" fmla="*/ 2147483646 h 588"/>
                <a:gd name="T4" fmla="*/ 2147483646 w 171"/>
                <a:gd name="T5" fmla="*/ 2147483646 h 588"/>
                <a:gd name="T6" fmla="*/ 2147483646 w 171"/>
                <a:gd name="T7" fmla="*/ 2147483646 h 588"/>
                <a:gd name="T8" fmla="*/ 2147483646 w 171"/>
                <a:gd name="T9" fmla="*/ 2147483646 h 588"/>
                <a:gd name="T10" fmla="*/ 2135789850 w 171"/>
                <a:gd name="T11" fmla="*/ 2147483646 h 588"/>
                <a:gd name="T12" fmla="*/ 1898392450 w 171"/>
                <a:gd name="T13" fmla="*/ 2147483646 h 588"/>
                <a:gd name="T14" fmla="*/ 2040883099 w 171"/>
                <a:gd name="T15" fmla="*/ 2147483646 h 588"/>
                <a:gd name="T16" fmla="*/ 2147483646 w 171"/>
                <a:gd name="T17" fmla="*/ 2147483646 h 588"/>
                <a:gd name="T18" fmla="*/ 0 w 171"/>
                <a:gd name="T19" fmla="*/ 2147483646 h 588"/>
                <a:gd name="T20" fmla="*/ 142359946 w 171"/>
                <a:gd name="T21" fmla="*/ 2147483646 h 588"/>
                <a:gd name="T22" fmla="*/ 284719530 w 171"/>
                <a:gd name="T23" fmla="*/ 2147483646 h 588"/>
                <a:gd name="T24" fmla="*/ 284719530 w 171"/>
                <a:gd name="T25" fmla="*/ 2147483646 h 588"/>
                <a:gd name="T26" fmla="*/ 142359946 w 171"/>
                <a:gd name="T27" fmla="*/ 2147483646 h 588"/>
                <a:gd name="T28" fmla="*/ 2147483646 w 171"/>
                <a:gd name="T29" fmla="*/ 2147483646 h 588"/>
                <a:gd name="T30" fmla="*/ 2040883099 w 171"/>
                <a:gd name="T31" fmla="*/ 2147483646 h 588"/>
                <a:gd name="T32" fmla="*/ 1898392450 w 171"/>
                <a:gd name="T33" fmla="*/ 2129784196 h 588"/>
                <a:gd name="T34" fmla="*/ 2135789850 w 171"/>
                <a:gd name="T35" fmla="*/ 1990790039 h 588"/>
                <a:gd name="T36" fmla="*/ 2147483646 w 171"/>
                <a:gd name="T37" fmla="*/ 555590257 h 588"/>
                <a:gd name="T38" fmla="*/ 2147483646 w 171"/>
                <a:gd name="T39" fmla="*/ 0 h 588"/>
                <a:gd name="T40" fmla="*/ 2147483646 w 171"/>
                <a:gd name="T41" fmla="*/ 416725010 h 5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1" h="588">
                  <a:moveTo>
                    <a:pt x="88" y="9"/>
                  </a:moveTo>
                  <a:cubicBezTo>
                    <a:pt x="141" y="93"/>
                    <a:pt x="170" y="189"/>
                    <a:pt x="170" y="291"/>
                  </a:cubicBezTo>
                  <a:cubicBezTo>
                    <a:pt x="170" y="393"/>
                    <a:pt x="141" y="491"/>
                    <a:pt x="85" y="576"/>
                  </a:cubicBezTo>
                  <a:lnTo>
                    <a:pt x="79" y="587"/>
                  </a:lnTo>
                  <a:lnTo>
                    <a:pt x="74" y="576"/>
                  </a:lnTo>
                  <a:cubicBezTo>
                    <a:pt x="68" y="562"/>
                    <a:pt x="57" y="551"/>
                    <a:pt x="45" y="542"/>
                  </a:cubicBezTo>
                  <a:lnTo>
                    <a:pt x="40" y="539"/>
                  </a:lnTo>
                  <a:lnTo>
                    <a:pt x="43" y="534"/>
                  </a:lnTo>
                  <a:cubicBezTo>
                    <a:pt x="82" y="469"/>
                    <a:pt x="107" y="393"/>
                    <a:pt x="110" y="316"/>
                  </a:cubicBezTo>
                  <a:lnTo>
                    <a:pt x="0" y="316"/>
                  </a:lnTo>
                  <a:lnTo>
                    <a:pt x="3" y="308"/>
                  </a:lnTo>
                  <a:cubicBezTo>
                    <a:pt x="6" y="299"/>
                    <a:pt x="6" y="294"/>
                    <a:pt x="6" y="288"/>
                  </a:cubicBezTo>
                  <a:cubicBezTo>
                    <a:pt x="6" y="285"/>
                    <a:pt x="6" y="280"/>
                    <a:pt x="6" y="277"/>
                  </a:cubicBezTo>
                  <a:lnTo>
                    <a:pt x="3" y="268"/>
                  </a:lnTo>
                  <a:lnTo>
                    <a:pt x="110" y="268"/>
                  </a:lnTo>
                  <a:cubicBezTo>
                    <a:pt x="105" y="192"/>
                    <a:pt x="82" y="116"/>
                    <a:pt x="43" y="51"/>
                  </a:cubicBezTo>
                  <a:lnTo>
                    <a:pt x="40" y="46"/>
                  </a:lnTo>
                  <a:lnTo>
                    <a:pt x="45" y="43"/>
                  </a:lnTo>
                  <a:cubicBezTo>
                    <a:pt x="59" y="34"/>
                    <a:pt x="68" y="23"/>
                    <a:pt x="76" y="12"/>
                  </a:cubicBezTo>
                  <a:lnTo>
                    <a:pt x="82" y="0"/>
                  </a:lnTo>
                  <a:lnTo>
                    <a:pt x="88"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3" name="Freeform 32">
              <a:extLst>
                <a:ext uri="{FF2B5EF4-FFF2-40B4-BE49-F238E27FC236}">
                  <a16:creationId xmlns:a16="http://schemas.microsoft.com/office/drawing/2014/main" id="{3F928C7D-3DB2-BE4F-B3FA-264418F30552}"/>
                </a:ext>
              </a:extLst>
            </p:cNvPr>
            <p:cNvSpPr>
              <a:spLocks noChangeArrowheads="1"/>
            </p:cNvSpPr>
            <p:nvPr/>
          </p:nvSpPr>
          <p:spPr bwMode="auto">
            <a:xfrm>
              <a:off x="2400300" y="4857750"/>
              <a:ext cx="311150" cy="377825"/>
            </a:xfrm>
            <a:custGeom>
              <a:avLst/>
              <a:gdLst>
                <a:gd name="T0" fmla="*/ 2147483646 w 865"/>
                <a:gd name="T1" fmla="*/ 2147483646 h 1051"/>
                <a:gd name="T2" fmla="*/ 0 w 865"/>
                <a:gd name="T3" fmla="*/ 2147483646 h 1051"/>
                <a:gd name="T4" fmla="*/ 2147483646 w 865"/>
                <a:gd name="T5" fmla="*/ 2147483646 h 1051"/>
                <a:gd name="T6" fmla="*/ 2147483646 w 865"/>
                <a:gd name="T7" fmla="*/ 2147483646 h 1051"/>
                <a:gd name="T8" fmla="*/ 2147483646 w 865"/>
                <a:gd name="T9" fmla="*/ 2147483646 h 1051"/>
                <a:gd name="T10" fmla="*/ 2147483646 w 865"/>
                <a:gd name="T11" fmla="*/ 2147483646 h 1051"/>
                <a:gd name="T12" fmla="*/ 2147483646 w 865"/>
                <a:gd name="T13" fmla="*/ 2147483646 h 1051"/>
                <a:gd name="T14" fmla="*/ 2147483646 w 865"/>
                <a:gd name="T15" fmla="*/ 2147483646 h 1051"/>
                <a:gd name="T16" fmla="*/ 2147483646 w 865"/>
                <a:gd name="T17" fmla="*/ 2147483646 h 1051"/>
                <a:gd name="T18" fmla="*/ 2147483646 w 865"/>
                <a:gd name="T19" fmla="*/ 2147483646 h 1051"/>
                <a:gd name="T20" fmla="*/ 2147483646 w 865"/>
                <a:gd name="T21" fmla="*/ 2147483646 h 1051"/>
                <a:gd name="T22" fmla="*/ 2147483646 w 865"/>
                <a:gd name="T23" fmla="*/ 2147483646 h 1051"/>
                <a:gd name="T24" fmla="*/ 2147483646 w 865"/>
                <a:gd name="T25" fmla="*/ 2147483646 h 1051"/>
                <a:gd name="T26" fmla="*/ 2147483646 w 865"/>
                <a:gd name="T27" fmla="*/ 2147483646 h 1051"/>
                <a:gd name="T28" fmla="*/ 2147483646 w 865"/>
                <a:gd name="T29" fmla="*/ 2147483646 h 1051"/>
                <a:gd name="T30" fmla="*/ 2147483646 w 865"/>
                <a:gd name="T31" fmla="*/ 2147483646 h 1051"/>
                <a:gd name="T32" fmla="*/ 2147483646 w 865"/>
                <a:gd name="T33" fmla="*/ 2147483646 h 1051"/>
                <a:gd name="T34" fmla="*/ 2147483646 w 865"/>
                <a:gd name="T35" fmla="*/ 2147483646 h 1051"/>
                <a:gd name="T36" fmla="*/ 2147483646 w 865"/>
                <a:gd name="T37" fmla="*/ 2147483646 h 1051"/>
                <a:gd name="T38" fmla="*/ 2147483646 w 865"/>
                <a:gd name="T39" fmla="*/ 2147483646 h 1051"/>
                <a:gd name="T40" fmla="*/ 2147483646 w 865"/>
                <a:gd name="T41" fmla="*/ 2147483646 h 1051"/>
                <a:gd name="T42" fmla="*/ 2147483646 w 865"/>
                <a:gd name="T43" fmla="*/ 2147483646 h 1051"/>
                <a:gd name="T44" fmla="*/ 2147483646 w 865"/>
                <a:gd name="T45" fmla="*/ 2147483646 h 1051"/>
                <a:gd name="T46" fmla="*/ 2147483646 w 865"/>
                <a:gd name="T47" fmla="*/ 2147483646 h 1051"/>
                <a:gd name="T48" fmla="*/ 2147483646 w 865"/>
                <a:gd name="T49" fmla="*/ 2147483646 h 1051"/>
                <a:gd name="T50" fmla="*/ 2147483646 w 865"/>
                <a:gd name="T51" fmla="*/ 2147483646 h 1051"/>
                <a:gd name="T52" fmla="*/ 2147483646 w 865"/>
                <a:gd name="T53" fmla="*/ 2147483646 h 1051"/>
                <a:gd name="T54" fmla="*/ 2147483646 w 865"/>
                <a:gd name="T55" fmla="*/ 2147483646 h 1051"/>
                <a:gd name="T56" fmla="*/ 2147483646 w 865"/>
                <a:gd name="T57" fmla="*/ 2147483646 h 1051"/>
                <a:gd name="T58" fmla="*/ 2147483646 w 865"/>
                <a:gd name="T59" fmla="*/ 2147483646 h 1051"/>
                <a:gd name="T60" fmla="*/ 2147483646 w 865"/>
                <a:gd name="T61" fmla="*/ 2147483646 h 1051"/>
                <a:gd name="T62" fmla="*/ 2147483646 w 865"/>
                <a:gd name="T63" fmla="*/ 2147483646 h 1051"/>
                <a:gd name="T64" fmla="*/ 2147483646 w 865"/>
                <a:gd name="T65" fmla="*/ 2147483646 h 1051"/>
                <a:gd name="T66" fmla="*/ 2147483646 w 865"/>
                <a:gd name="T67" fmla="*/ 2147483646 h 1051"/>
                <a:gd name="T68" fmla="*/ 2147483646 w 865"/>
                <a:gd name="T69" fmla="*/ 2147483646 h 1051"/>
                <a:gd name="T70" fmla="*/ 2147483646 w 865"/>
                <a:gd name="T71" fmla="*/ 2147483646 h 1051"/>
                <a:gd name="T72" fmla="*/ 2147483646 w 865"/>
                <a:gd name="T73" fmla="*/ 2147483646 h 1051"/>
                <a:gd name="T74" fmla="*/ 2147483646 w 865"/>
                <a:gd name="T75" fmla="*/ 2147483646 h 1051"/>
                <a:gd name="T76" fmla="*/ 2147483646 w 865"/>
                <a:gd name="T77" fmla="*/ 2147483646 h 1051"/>
                <a:gd name="T78" fmla="*/ 2147483646 w 865"/>
                <a:gd name="T79" fmla="*/ 2147483646 h 1051"/>
                <a:gd name="T80" fmla="*/ 2147483646 w 865"/>
                <a:gd name="T81" fmla="*/ 2147483646 h 1051"/>
                <a:gd name="T82" fmla="*/ 2147483646 w 865"/>
                <a:gd name="T83" fmla="*/ 2147483646 h 1051"/>
                <a:gd name="T84" fmla="*/ 2147483646 w 865"/>
                <a:gd name="T85" fmla="*/ 2147483646 h 1051"/>
                <a:gd name="T86" fmla="*/ 2147483646 w 865"/>
                <a:gd name="T87" fmla="*/ 2147483646 h 1051"/>
                <a:gd name="T88" fmla="*/ 2147483646 w 865"/>
                <a:gd name="T89" fmla="*/ 2147483646 h 1051"/>
                <a:gd name="T90" fmla="*/ 2147483646 w 865"/>
                <a:gd name="T91" fmla="*/ 2147483646 h 1051"/>
                <a:gd name="T92" fmla="*/ 2147483646 w 865"/>
                <a:gd name="T93" fmla="*/ 2147483646 h 1051"/>
                <a:gd name="T94" fmla="*/ 2147483646 w 865"/>
                <a:gd name="T95" fmla="*/ 2147483646 h 1051"/>
                <a:gd name="T96" fmla="*/ 2147483646 w 865"/>
                <a:gd name="T97" fmla="*/ 2147483646 h 1051"/>
                <a:gd name="T98" fmla="*/ 2147483646 w 865"/>
                <a:gd name="T99" fmla="*/ 2147483646 h 1051"/>
                <a:gd name="T100" fmla="*/ 2147483646 w 865"/>
                <a:gd name="T101" fmla="*/ 2147483646 h 1051"/>
                <a:gd name="T102" fmla="*/ 2147483646 w 865"/>
                <a:gd name="T103" fmla="*/ 2147483646 h 1051"/>
                <a:gd name="T104" fmla="*/ 2147483646 w 865"/>
                <a:gd name="T105" fmla="*/ 2147483646 h 1051"/>
                <a:gd name="T106" fmla="*/ 2147483646 w 865"/>
                <a:gd name="T107" fmla="*/ 2147483646 h 1051"/>
                <a:gd name="T108" fmla="*/ 2147483646 w 865"/>
                <a:gd name="T109" fmla="*/ 2147483646 h 1051"/>
                <a:gd name="T110" fmla="*/ 2147483646 w 865"/>
                <a:gd name="T111" fmla="*/ 2147483646 h 1051"/>
                <a:gd name="T112" fmla="*/ 2147483646 w 865"/>
                <a:gd name="T113" fmla="*/ 2147483646 h 10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65" h="1051">
                  <a:moveTo>
                    <a:pt x="810" y="892"/>
                  </a:moveTo>
                  <a:cubicBezTo>
                    <a:pt x="819" y="903"/>
                    <a:pt x="830" y="911"/>
                    <a:pt x="853" y="923"/>
                  </a:cubicBezTo>
                  <a:lnTo>
                    <a:pt x="864" y="926"/>
                  </a:lnTo>
                  <a:lnTo>
                    <a:pt x="853" y="934"/>
                  </a:lnTo>
                  <a:cubicBezTo>
                    <a:pt x="759" y="1010"/>
                    <a:pt x="644" y="1050"/>
                    <a:pt x="525" y="1050"/>
                  </a:cubicBezTo>
                  <a:cubicBezTo>
                    <a:pt x="235" y="1050"/>
                    <a:pt x="0" y="813"/>
                    <a:pt x="0" y="525"/>
                  </a:cubicBezTo>
                  <a:cubicBezTo>
                    <a:pt x="0" y="426"/>
                    <a:pt x="29" y="330"/>
                    <a:pt x="79" y="248"/>
                  </a:cubicBezTo>
                  <a:lnTo>
                    <a:pt x="85" y="237"/>
                  </a:lnTo>
                  <a:lnTo>
                    <a:pt x="91" y="248"/>
                  </a:lnTo>
                  <a:cubicBezTo>
                    <a:pt x="96" y="262"/>
                    <a:pt x="108" y="274"/>
                    <a:pt x="119" y="282"/>
                  </a:cubicBezTo>
                  <a:lnTo>
                    <a:pt x="125" y="285"/>
                  </a:lnTo>
                  <a:lnTo>
                    <a:pt x="122" y="291"/>
                  </a:lnTo>
                  <a:cubicBezTo>
                    <a:pt x="85" y="353"/>
                    <a:pt x="62" y="426"/>
                    <a:pt x="60" y="499"/>
                  </a:cubicBezTo>
                  <a:lnTo>
                    <a:pt x="218" y="499"/>
                  </a:lnTo>
                  <a:lnTo>
                    <a:pt x="218" y="497"/>
                  </a:lnTo>
                  <a:cubicBezTo>
                    <a:pt x="220" y="415"/>
                    <a:pt x="232" y="339"/>
                    <a:pt x="254" y="268"/>
                  </a:cubicBezTo>
                  <a:lnTo>
                    <a:pt x="254" y="265"/>
                  </a:lnTo>
                  <a:lnTo>
                    <a:pt x="235" y="257"/>
                  </a:lnTo>
                  <a:lnTo>
                    <a:pt x="237" y="248"/>
                  </a:lnTo>
                  <a:cubicBezTo>
                    <a:pt x="243" y="240"/>
                    <a:pt x="246" y="231"/>
                    <a:pt x="246" y="220"/>
                  </a:cubicBezTo>
                  <a:lnTo>
                    <a:pt x="246" y="212"/>
                  </a:lnTo>
                  <a:lnTo>
                    <a:pt x="257" y="214"/>
                  </a:lnTo>
                  <a:cubicBezTo>
                    <a:pt x="260" y="217"/>
                    <a:pt x="263" y="217"/>
                    <a:pt x="266" y="217"/>
                  </a:cubicBezTo>
                  <a:lnTo>
                    <a:pt x="268" y="217"/>
                  </a:lnTo>
                  <a:lnTo>
                    <a:pt x="268" y="214"/>
                  </a:lnTo>
                  <a:cubicBezTo>
                    <a:pt x="271" y="206"/>
                    <a:pt x="274" y="200"/>
                    <a:pt x="277" y="195"/>
                  </a:cubicBezTo>
                  <a:lnTo>
                    <a:pt x="288" y="169"/>
                  </a:lnTo>
                  <a:cubicBezTo>
                    <a:pt x="299" y="147"/>
                    <a:pt x="308" y="127"/>
                    <a:pt x="319" y="104"/>
                  </a:cubicBezTo>
                  <a:cubicBezTo>
                    <a:pt x="288" y="118"/>
                    <a:pt x="260" y="138"/>
                    <a:pt x="235" y="158"/>
                  </a:cubicBezTo>
                  <a:lnTo>
                    <a:pt x="229" y="161"/>
                  </a:lnTo>
                  <a:lnTo>
                    <a:pt x="223" y="155"/>
                  </a:lnTo>
                  <a:cubicBezTo>
                    <a:pt x="212" y="144"/>
                    <a:pt x="201" y="138"/>
                    <a:pt x="187" y="133"/>
                  </a:cubicBezTo>
                  <a:lnTo>
                    <a:pt x="175" y="130"/>
                  </a:lnTo>
                  <a:lnTo>
                    <a:pt x="187" y="121"/>
                  </a:lnTo>
                  <a:cubicBezTo>
                    <a:pt x="280" y="42"/>
                    <a:pt x="401" y="0"/>
                    <a:pt x="522" y="0"/>
                  </a:cubicBezTo>
                  <a:cubicBezTo>
                    <a:pt x="641" y="0"/>
                    <a:pt x="757" y="42"/>
                    <a:pt x="850" y="116"/>
                  </a:cubicBezTo>
                  <a:lnTo>
                    <a:pt x="858" y="124"/>
                  </a:lnTo>
                  <a:lnTo>
                    <a:pt x="847" y="130"/>
                  </a:lnTo>
                  <a:cubicBezTo>
                    <a:pt x="833" y="135"/>
                    <a:pt x="822" y="144"/>
                    <a:pt x="813" y="155"/>
                  </a:cubicBezTo>
                  <a:lnTo>
                    <a:pt x="807" y="161"/>
                  </a:lnTo>
                  <a:lnTo>
                    <a:pt x="802" y="155"/>
                  </a:lnTo>
                  <a:cubicBezTo>
                    <a:pt x="779" y="135"/>
                    <a:pt x="751" y="118"/>
                    <a:pt x="723" y="104"/>
                  </a:cubicBezTo>
                  <a:cubicBezTo>
                    <a:pt x="734" y="124"/>
                    <a:pt x="745" y="147"/>
                    <a:pt x="754" y="169"/>
                  </a:cubicBezTo>
                  <a:lnTo>
                    <a:pt x="765" y="192"/>
                  </a:lnTo>
                  <a:cubicBezTo>
                    <a:pt x="768" y="197"/>
                    <a:pt x="771" y="203"/>
                    <a:pt x="774" y="212"/>
                  </a:cubicBezTo>
                  <a:lnTo>
                    <a:pt x="774" y="214"/>
                  </a:lnTo>
                  <a:lnTo>
                    <a:pt x="796" y="206"/>
                  </a:lnTo>
                  <a:lnTo>
                    <a:pt x="799" y="214"/>
                  </a:lnTo>
                  <a:cubicBezTo>
                    <a:pt x="799" y="223"/>
                    <a:pt x="805" y="234"/>
                    <a:pt x="810" y="243"/>
                  </a:cubicBezTo>
                  <a:lnTo>
                    <a:pt x="816" y="251"/>
                  </a:lnTo>
                  <a:lnTo>
                    <a:pt x="791" y="262"/>
                  </a:lnTo>
                  <a:lnTo>
                    <a:pt x="791" y="265"/>
                  </a:lnTo>
                  <a:cubicBezTo>
                    <a:pt x="807" y="319"/>
                    <a:pt x="819" y="372"/>
                    <a:pt x="824" y="429"/>
                  </a:cubicBezTo>
                  <a:lnTo>
                    <a:pt x="824" y="437"/>
                  </a:lnTo>
                  <a:lnTo>
                    <a:pt x="816" y="435"/>
                  </a:lnTo>
                  <a:cubicBezTo>
                    <a:pt x="807" y="432"/>
                    <a:pt x="796" y="432"/>
                    <a:pt x="785" y="435"/>
                  </a:cubicBezTo>
                  <a:lnTo>
                    <a:pt x="776" y="435"/>
                  </a:lnTo>
                  <a:lnTo>
                    <a:pt x="776" y="426"/>
                  </a:lnTo>
                  <a:cubicBezTo>
                    <a:pt x="771" y="375"/>
                    <a:pt x="759" y="324"/>
                    <a:pt x="745" y="274"/>
                  </a:cubicBezTo>
                  <a:lnTo>
                    <a:pt x="745" y="271"/>
                  </a:lnTo>
                  <a:lnTo>
                    <a:pt x="734" y="274"/>
                  </a:lnTo>
                  <a:cubicBezTo>
                    <a:pt x="683" y="285"/>
                    <a:pt x="630" y="293"/>
                    <a:pt x="570" y="296"/>
                  </a:cubicBezTo>
                  <a:lnTo>
                    <a:pt x="548" y="299"/>
                  </a:lnTo>
                  <a:lnTo>
                    <a:pt x="548" y="497"/>
                  </a:lnTo>
                  <a:lnTo>
                    <a:pt x="720" y="497"/>
                  </a:lnTo>
                  <a:lnTo>
                    <a:pt x="717" y="505"/>
                  </a:lnTo>
                  <a:cubicBezTo>
                    <a:pt x="717" y="508"/>
                    <a:pt x="717" y="511"/>
                    <a:pt x="717" y="516"/>
                  </a:cubicBezTo>
                  <a:cubicBezTo>
                    <a:pt x="717" y="525"/>
                    <a:pt x="717" y="530"/>
                    <a:pt x="720" y="536"/>
                  </a:cubicBezTo>
                  <a:lnTo>
                    <a:pt x="723" y="545"/>
                  </a:lnTo>
                  <a:lnTo>
                    <a:pt x="548" y="545"/>
                  </a:lnTo>
                  <a:lnTo>
                    <a:pt x="548" y="742"/>
                  </a:lnTo>
                  <a:lnTo>
                    <a:pt x="570" y="745"/>
                  </a:lnTo>
                  <a:cubicBezTo>
                    <a:pt x="627" y="748"/>
                    <a:pt x="680" y="756"/>
                    <a:pt x="734" y="768"/>
                  </a:cubicBezTo>
                  <a:lnTo>
                    <a:pt x="745" y="770"/>
                  </a:lnTo>
                  <a:lnTo>
                    <a:pt x="745" y="768"/>
                  </a:lnTo>
                  <a:cubicBezTo>
                    <a:pt x="759" y="717"/>
                    <a:pt x="771" y="663"/>
                    <a:pt x="776" y="607"/>
                  </a:cubicBezTo>
                  <a:lnTo>
                    <a:pt x="776" y="598"/>
                  </a:lnTo>
                  <a:lnTo>
                    <a:pt x="782" y="595"/>
                  </a:lnTo>
                  <a:cubicBezTo>
                    <a:pt x="791" y="598"/>
                    <a:pt x="802" y="598"/>
                    <a:pt x="813" y="595"/>
                  </a:cubicBezTo>
                  <a:lnTo>
                    <a:pt x="822" y="593"/>
                  </a:lnTo>
                  <a:lnTo>
                    <a:pt x="822" y="601"/>
                  </a:lnTo>
                  <a:cubicBezTo>
                    <a:pt x="816" y="663"/>
                    <a:pt x="805" y="720"/>
                    <a:pt x="788" y="773"/>
                  </a:cubicBezTo>
                  <a:lnTo>
                    <a:pt x="788" y="776"/>
                  </a:lnTo>
                  <a:lnTo>
                    <a:pt x="807" y="784"/>
                  </a:lnTo>
                  <a:lnTo>
                    <a:pt x="802" y="793"/>
                  </a:lnTo>
                  <a:cubicBezTo>
                    <a:pt x="796" y="801"/>
                    <a:pt x="793" y="810"/>
                    <a:pt x="791" y="821"/>
                  </a:cubicBezTo>
                  <a:lnTo>
                    <a:pt x="788" y="830"/>
                  </a:lnTo>
                  <a:lnTo>
                    <a:pt x="779" y="827"/>
                  </a:lnTo>
                  <a:cubicBezTo>
                    <a:pt x="776" y="824"/>
                    <a:pt x="776" y="824"/>
                    <a:pt x="774" y="824"/>
                  </a:cubicBezTo>
                  <a:lnTo>
                    <a:pt x="771" y="824"/>
                  </a:lnTo>
                  <a:lnTo>
                    <a:pt x="771" y="827"/>
                  </a:lnTo>
                  <a:cubicBezTo>
                    <a:pt x="768" y="832"/>
                    <a:pt x="765" y="841"/>
                    <a:pt x="762" y="847"/>
                  </a:cubicBezTo>
                  <a:lnTo>
                    <a:pt x="751" y="872"/>
                  </a:lnTo>
                  <a:cubicBezTo>
                    <a:pt x="743" y="895"/>
                    <a:pt x="731" y="914"/>
                    <a:pt x="720" y="937"/>
                  </a:cubicBezTo>
                  <a:cubicBezTo>
                    <a:pt x="748" y="923"/>
                    <a:pt x="774" y="906"/>
                    <a:pt x="799" y="889"/>
                  </a:cubicBezTo>
                  <a:lnTo>
                    <a:pt x="805" y="886"/>
                  </a:lnTo>
                  <a:lnTo>
                    <a:pt x="810" y="892"/>
                  </a:lnTo>
                  <a:close/>
                  <a:moveTo>
                    <a:pt x="728" y="229"/>
                  </a:moveTo>
                  <a:lnTo>
                    <a:pt x="731" y="223"/>
                  </a:lnTo>
                  <a:cubicBezTo>
                    <a:pt x="712" y="172"/>
                    <a:pt x="689" y="124"/>
                    <a:pt x="661" y="76"/>
                  </a:cubicBezTo>
                  <a:cubicBezTo>
                    <a:pt x="624" y="65"/>
                    <a:pt x="587" y="59"/>
                    <a:pt x="548" y="56"/>
                  </a:cubicBezTo>
                  <a:lnTo>
                    <a:pt x="548" y="251"/>
                  </a:lnTo>
                  <a:lnTo>
                    <a:pt x="551" y="251"/>
                  </a:lnTo>
                  <a:cubicBezTo>
                    <a:pt x="607" y="251"/>
                    <a:pt x="664" y="243"/>
                    <a:pt x="726" y="229"/>
                  </a:cubicBezTo>
                  <a:lnTo>
                    <a:pt x="728" y="229"/>
                  </a:lnTo>
                  <a:close/>
                  <a:moveTo>
                    <a:pt x="548" y="790"/>
                  </a:moveTo>
                  <a:lnTo>
                    <a:pt x="539" y="787"/>
                  </a:lnTo>
                  <a:lnTo>
                    <a:pt x="539" y="982"/>
                  </a:lnTo>
                  <a:cubicBezTo>
                    <a:pt x="579" y="979"/>
                    <a:pt x="616" y="974"/>
                    <a:pt x="652" y="962"/>
                  </a:cubicBezTo>
                  <a:cubicBezTo>
                    <a:pt x="680" y="914"/>
                    <a:pt x="703" y="866"/>
                    <a:pt x="723" y="816"/>
                  </a:cubicBezTo>
                  <a:lnTo>
                    <a:pt x="726" y="813"/>
                  </a:lnTo>
                  <a:lnTo>
                    <a:pt x="723" y="813"/>
                  </a:lnTo>
                  <a:cubicBezTo>
                    <a:pt x="664" y="799"/>
                    <a:pt x="604" y="790"/>
                    <a:pt x="548" y="790"/>
                  </a:cubicBezTo>
                  <a:close/>
                  <a:moveTo>
                    <a:pt x="494" y="299"/>
                  </a:moveTo>
                  <a:lnTo>
                    <a:pt x="469" y="296"/>
                  </a:lnTo>
                  <a:cubicBezTo>
                    <a:pt x="410" y="293"/>
                    <a:pt x="359" y="285"/>
                    <a:pt x="305" y="274"/>
                  </a:cubicBezTo>
                  <a:lnTo>
                    <a:pt x="302" y="274"/>
                  </a:lnTo>
                  <a:cubicBezTo>
                    <a:pt x="299" y="274"/>
                    <a:pt x="299" y="274"/>
                    <a:pt x="297" y="274"/>
                  </a:cubicBezTo>
                  <a:lnTo>
                    <a:pt x="294" y="274"/>
                  </a:lnTo>
                  <a:lnTo>
                    <a:pt x="294" y="277"/>
                  </a:lnTo>
                  <a:cubicBezTo>
                    <a:pt x="274" y="347"/>
                    <a:pt x="263" y="420"/>
                    <a:pt x="260" y="494"/>
                  </a:cubicBezTo>
                  <a:lnTo>
                    <a:pt x="260" y="497"/>
                  </a:lnTo>
                  <a:lnTo>
                    <a:pt x="494" y="497"/>
                  </a:lnTo>
                  <a:lnTo>
                    <a:pt x="494" y="299"/>
                  </a:lnTo>
                  <a:close/>
                  <a:moveTo>
                    <a:pt x="497" y="251"/>
                  </a:moveTo>
                  <a:lnTo>
                    <a:pt x="503" y="251"/>
                  </a:lnTo>
                  <a:lnTo>
                    <a:pt x="503" y="59"/>
                  </a:lnTo>
                  <a:cubicBezTo>
                    <a:pt x="463" y="62"/>
                    <a:pt x="426" y="68"/>
                    <a:pt x="390" y="79"/>
                  </a:cubicBezTo>
                  <a:cubicBezTo>
                    <a:pt x="362" y="127"/>
                    <a:pt x="339" y="175"/>
                    <a:pt x="319" y="226"/>
                  </a:cubicBezTo>
                  <a:lnTo>
                    <a:pt x="316" y="229"/>
                  </a:lnTo>
                  <a:lnTo>
                    <a:pt x="319" y="229"/>
                  </a:lnTo>
                  <a:cubicBezTo>
                    <a:pt x="381" y="243"/>
                    <a:pt x="438" y="251"/>
                    <a:pt x="494" y="251"/>
                  </a:cubicBezTo>
                  <a:lnTo>
                    <a:pt x="497" y="251"/>
                  </a:lnTo>
                  <a:close/>
                  <a:moveTo>
                    <a:pt x="297" y="895"/>
                  </a:moveTo>
                  <a:lnTo>
                    <a:pt x="297" y="892"/>
                  </a:lnTo>
                  <a:lnTo>
                    <a:pt x="305" y="889"/>
                  </a:lnTo>
                  <a:cubicBezTo>
                    <a:pt x="314" y="886"/>
                    <a:pt x="322" y="883"/>
                    <a:pt x="331" y="878"/>
                  </a:cubicBezTo>
                  <a:lnTo>
                    <a:pt x="336" y="872"/>
                  </a:lnTo>
                  <a:lnTo>
                    <a:pt x="339" y="880"/>
                  </a:lnTo>
                  <a:cubicBezTo>
                    <a:pt x="353" y="911"/>
                    <a:pt x="367" y="940"/>
                    <a:pt x="384" y="968"/>
                  </a:cubicBezTo>
                  <a:cubicBezTo>
                    <a:pt x="421" y="979"/>
                    <a:pt x="458" y="985"/>
                    <a:pt x="497" y="988"/>
                  </a:cubicBezTo>
                  <a:lnTo>
                    <a:pt x="497" y="793"/>
                  </a:lnTo>
                  <a:lnTo>
                    <a:pt x="494" y="793"/>
                  </a:lnTo>
                  <a:cubicBezTo>
                    <a:pt x="455" y="793"/>
                    <a:pt x="415" y="796"/>
                    <a:pt x="376" y="804"/>
                  </a:cubicBezTo>
                  <a:lnTo>
                    <a:pt x="367" y="804"/>
                  </a:lnTo>
                  <a:lnTo>
                    <a:pt x="367" y="796"/>
                  </a:lnTo>
                  <a:cubicBezTo>
                    <a:pt x="367" y="784"/>
                    <a:pt x="364" y="776"/>
                    <a:pt x="359" y="768"/>
                  </a:cubicBezTo>
                  <a:lnTo>
                    <a:pt x="353" y="759"/>
                  </a:lnTo>
                  <a:lnTo>
                    <a:pt x="362" y="756"/>
                  </a:lnTo>
                  <a:cubicBezTo>
                    <a:pt x="398" y="751"/>
                    <a:pt x="435" y="748"/>
                    <a:pt x="474" y="745"/>
                  </a:cubicBezTo>
                  <a:lnTo>
                    <a:pt x="497" y="742"/>
                  </a:lnTo>
                  <a:lnTo>
                    <a:pt x="497" y="545"/>
                  </a:lnTo>
                  <a:lnTo>
                    <a:pt x="263" y="545"/>
                  </a:lnTo>
                  <a:lnTo>
                    <a:pt x="263" y="547"/>
                  </a:lnTo>
                  <a:cubicBezTo>
                    <a:pt x="263" y="604"/>
                    <a:pt x="271" y="660"/>
                    <a:pt x="283" y="714"/>
                  </a:cubicBezTo>
                  <a:lnTo>
                    <a:pt x="285" y="722"/>
                  </a:lnTo>
                  <a:lnTo>
                    <a:pt x="277" y="722"/>
                  </a:lnTo>
                  <a:cubicBezTo>
                    <a:pt x="268" y="725"/>
                    <a:pt x="257" y="725"/>
                    <a:pt x="249" y="731"/>
                  </a:cubicBezTo>
                  <a:lnTo>
                    <a:pt x="240" y="734"/>
                  </a:lnTo>
                  <a:lnTo>
                    <a:pt x="237" y="725"/>
                  </a:lnTo>
                  <a:cubicBezTo>
                    <a:pt x="226" y="669"/>
                    <a:pt x="218" y="610"/>
                    <a:pt x="215" y="547"/>
                  </a:cubicBezTo>
                  <a:lnTo>
                    <a:pt x="215" y="545"/>
                  </a:lnTo>
                  <a:lnTo>
                    <a:pt x="57" y="545"/>
                  </a:lnTo>
                  <a:cubicBezTo>
                    <a:pt x="62" y="646"/>
                    <a:pt x="99" y="739"/>
                    <a:pt x="161" y="816"/>
                  </a:cubicBezTo>
                  <a:lnTo>
                    <a:pt x="201" y="801"/>
                  </a:lnTo>
                  <a:lnTo>
                    <a:pt x="201" y="813"/>
                  </a:lnTo>
                  <a:cubicBezTo>
                    <a:pt x="204" y="821"/>
                    <a:pt x="204" y="832"/>
                    <a:pt x="209" y="841"/>
                  </a:cubicBezTo>
                  <a:lnTo>
                    <a:pt x="212" y="847"/>
                  </a:lnTo>
                  <a:lnTo>
                    <a:pt x="204" y="849"/>
                  </a:lnTo>
                  <a:cubicBezTo>
                    <a:pt x="201" y="849"/>
                    <a:pt x="198" y="852"/>
                    <a:pt x="195" y="852"/>
                  </a:cubicBezTo>
                  <a:cubicBezTo>
                    <a:pt x="232" y="889"/>
                    <a:pt x="274" y="917"/>
                    <a:pt x="319" y="940"/>
                  </a:cubicBezTo>
                  <a:cubicBezTo>
                    <a:pt x="311" y="926"/>
                    <a:pt x="302" y="909"/>
                    <a:pt x="297" y="8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grpSp>
        <p:nvGrpSpPr>
          <p:cNvPr id="34" name="Group 33">
            <a:extLst>
              <a:ext uri="{FF2B5EF4-FFF2-40B4-BE49-F238E27FC236}">
                <a16:creationId xmlns:a16="http://schemas.microsoft.com/office/drawing/2014/main" id="{B49A6029-1190-8C46-8834-6A4606EFD004}"/>
              </a:ext>
            </a:extLst>
          </p:cNvPr>
          <p:cNvGrpSpPr>
            <a:grpSpLocks/>
          </p:cNvGrpSpPr>
          <p:nvPr/>
        </p:nvGrpSpPr>
        <p:grpSpPr bwMode="auto">
          <a:xfrm>
            <a:off x="6846442" y="2922560"/>
            <a:ext cx="1371600" cy="1371600"/>
            <a:chOff x="5148300" y="2167731"/>
            <a:chExt cx="404812" cy="423863"/>
          </a:xfrm>
          <a:solidFill>
            <a:srgbClr val="00467F"/>
          </a:solidFill>
        </p:grpSpPr>
        <p:sp>
          <p:nvSpPr>
            <p:cNvPr id="35" name="Freeform 34">
              <a:extLst>
                <a:ext uri="{FF2B5EF4-FFF2-40B4-BE49-F238E27FC236}">
                  <a16:creationId xmlns:a16="http://schemas.microsoft.com/office/drawing/2014/main" id="{F1E53DB7-2CD2-F740-B0D4-7BE49DFD1071}"/>
                </a:ext>
              </a:extLst>
            </p:cNvPr>
            <p:cNvSpPr>
              <a:spLocks noChangeArrowheads="1"/>
            </p:cNvSpPr>
            <p:nvPr/>
          </p:nvSpPr>
          <p:spPr bwMode="auto">
            <a:xfrm>
              <a:off x="5310225" y="2367756"/>
              <a:ext cx="192087" cy="15875"/>
            </a:xfrm>
            <a:custGeom>
              <a:avLst/>
              <a:gdLst>
                <a:gd name="T0" fmla="*/ 34547497 w 532"/>
                <a:gd name="T1" fmla="*/ 5359538 h 46"/>
                <a:gd name="T2" fmla="*/ 0 w 532"/>
                <a:gd name="T3" fmla="*/ 5359538 h 46"/>
                <a:gd name="T4" fmla="*/ 0 w 532"/>
                <a:gd name="T5" fmla="*/ 0 h 46"/>
                <a:gd name="T6" fmla="*/ 69225700 w 532"/>
                <a:gd name="T7" fmla="*/ 0 h 46"/>
                <a:gd name="T8" fmla="*/ 69225700 w 532"/>
                <a:gd name="T9" fmla="*/ 5359538 h 46"/>
                <a:gd name="T10" fmla="*/ 34547497 w 532"/>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
                  <a:moveTo>
                    <a:pt x="265" y="45"/>
                  </a:moveTo>
                  <a:lnTo>
                    <a:pt x="0" y="45"/>
                  </a:lnTo>
                  <a:lnTo>
                    <a:pt x="0" y="0"/>
                  </a:lnTo>
                  <a:lnTo>
                    <a:pt x="531" y="0"/>
                  </a:lnTo>
                  <a:lnTo>
                    <a:pt x="531" y="45"/>
                  </a:lnTo>
                  <a:lnTo>
                    <a:pt x="265"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6" name="Freeform 35">
              <a:extLst>
                <a:ext uri="{FF2B5EF4-FFF2-40B4-BE49-F238E27FC236}">
                  <a16:creationId xmlns:a16="http://schemas.microsoft.com/office/drawing/2014/main" id="{D09C1F60-E34D-404E-8C5D-70E7E56180D8}"/>
                </a:ext>
              </a:extLst>
            </p:cNvPr>
            <p:cNvSpPr>
              <a:spLocks noChangeArrowheads="1"/>
            </p:cNvSpPr>
            <p:nvPr/>
          </p:nvSpPr>
          <p:spPr bwMode="auto">
            <a:xfrm>
              <a:off x="5329275" y="2396331"/>
              <a:ext cx="171450" cy="15875"/>
            </a:xfrm>
            <a:custGeom>
              <a:avLst/>
              <a:gdLst>
                <a:gd name="T0" fmla="*/ 30619248 w 478"/>
                <a:gd name="T1" fmla="*/ 5359538 h 46"/>
                <a:gd name="T2" fmla="*/ 0 w 478"/>
                <a:gd name="T3" fmla="*/ 5359538 h 46"/>
                <a:gd name="T4" fmla="*/ 0 w 478"/>
                <a:gd name="T5" fmla="*/ 0 h 46"/>
                <a:gd name="T6" fmla="*/ 61367263 w 478"/>
                <a:gd name="T7" fmla="*/ 0 h 46"/>
                <a:gd name="T8" fmla="*/ 61367263 w 478"/>
                <a:gd name="T9" fmla="*/ 5359538 h 46"/>
                <a:gd name="T10" fmla="*/ 30619248 w 47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 h="46">
                  <a:moveTo>
                    <a:pt x="238" y="45"/>
                  </a:moveTo>
                  <a:lnTo>
                    <a:pt x="0" y="45"/>
                  </a:lnTo>
                  <a:lnTo>
                    <a:pt x="0" y="0"/>
                  </a:lnTo>
                  <a:lnTo>
                    <a:pt x="477" y="0"/>
                  </a:lnTo>
                  <a:lnTo>
                    <a:pt x="477" y="45"/>
                  </a:lnTo>
                  <a:lnTo>
                    <a:pt x="238"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7" name="Freeform 36">
              <a:extLst>
                <a:ext uri="{FF2B5EF4-FFF2-40B4-BE49-F238E27FC236}">
                  <a16:creationId xmlns:a16="http://schemas.microsoft.com/office/drawing/2014/main" id="{BFEC4CA2-AC92-2A40-A891-9C420367EDF0}"/>
                </a:ext>
              </a:extLst>
            </p:cNvPr>
            <p:cNvSpPr>
              <a:spLocks noChangeArrowheads="1"/>
            </p:cNvSpPr>
            <p:nvPr/>
          </p:nvSpPr>
          <p:spPr bwMode="auto">
            <a:xfrm>
              <a:off x="5348325" y="2432844"/>
              <a:ext cx="153987" cy="15875"/>
            </a:xfrm>
            <a:custGeom>
              <a:avLst/>
              <a:gdLst>
                <a:gd name="T0" fmla="*/ 27571588 w 428"/>
                <a:gd name="T1" fmla="*/ 5359538 h 46"/>
                <a:gd name="T2" fmla="*/ 0 w 428"/>
                <a:gd name="T3" fmla="*/ 5359538 h 46"/>
                <a:gd name="T4" fmla="*/ 0 w 428"/>
                <a:gd name="T5" fmla="*/ 0 h 46"/>
                <a:gd name="T6" fmla="*/ 55272338 w 428"/>
                <a:gd name="T7" fmla="*/ 0 h 46"/>
                <a:gd name="T8" fmla="*/ 55272338 w 428"/>
                <a:gd name="T9" fmla="*/ 5359538 h 46"/>
                <a:gd name="T10" fmla="*/ 27571588 w 428"/>
                <a:gd name="T11" fmla="*/ 5359538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46">
                  <a:moveTo>
                    <a:pt x="213" y="45"/>
                  </a:moveTo>
                  <a:lnTo>
                    <a:pt x="0" y="45"/>
                  </a:lnTo>
                  <a:lnTo>
                    <a:pt x="0" y="0"/>
                  </a:lnTo>
                  <a:lnTo>
                    <a:pt x="427" y="0"/>
                  </a:lnTo>
                  <a:lnTo>
                    <a:pt x="427" y="45"/>
                  </a:lnTo>
                  <a:lnTo>
                    <a:pt x="213" y="4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8" name="Freeform 37">
              <a:extLst>
                <a:ext uri="{FF2B5EF4-FFF2-40B4-BE49-F238E27FC236}">
                  <a16:creationId xmlns:a16="http://schemas.microsoft.com/office/drawing/2014/main" id="{EFF0CFE1-B86E-F744-8A13-991C0E0DE3C2}"/>
                </a:ext>
              </a:extLst>
            </p:cNvPr>
            <p:cNvSpPr>
              <a:spLocks noChangeArrowheads="1"/>
            </p:cNvSpPr>
            <p:nvPr/>
          </p:nvSpPr>
          <p:spPr bwMode="auto">
            <a:xfrm>
              <a:off x="5484850" y="2216944"/>
              <a:ext cx="15875" cy="104775"/>
            </a:xfrm>
            <a:custGeom>
              <a:avLst/>
              <a:gdLst>
                <a:gd name="T0" fmla="*/ 2620065 w 46"/>
                <a:gd name="T1" fmla="*/ 37853866 h 289"/>
                <a:gd name="T2" fmla="*/ 0 w 46"/>
                <a:gd name="T3" fmla="*/ 37853866 h 289"/>
                <a:gd name="T4" fmla="*/ 0 w 46"/>
                <a:gd name="T5" fmla="*/ 0 h 289"/>
                <a:gd name="T6" fmla="*/ 5359538 w 46"/>
                <a:gd name="T7" fmla="*/ 0 h 289"/>
                <a:gd name="T8" fmla="*/ 5359538 w 46"/>
                <a:gd name="T9" fmla="*/ 37853866 h 289"/>
                <a:gd name="T10" fmla="*/ 2620065 w 46"/>
                <a:gd name="T11" fmla="*/ 37853866 h 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289">
                  <a:moveTo>
                    <a:pt x="22" y="288"/>
                  </a:moveTo>
                  <a:lnTo>
                    <a:pt x="0" y="288"/>
                  </a:lnTo>
                  <a:lnTo>
                    <a:pt x="0" y="0"/>
                  </a:lnTo>
                  <a:lnTo>
                    <a:pt x="45" y="0"/>
                  </a:lnTo>
                  <a:lnTo>
                    <a:pt x="45" y="288"/>
                  </a:lnTo>
                  <a:lnTo>
                    <a:pt x="22" y="2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39" name="Freeform 38">
              <a:extLst>
                <a:ext uri="{FF2B5EF4-FFF2-40B4-BE49-F238E27FC236}">
                  <a16:creationId xmlns:a16="http://schemas.microsoft.com/office/drawing/2014/main" id="{7C664A23-5143-0E4E-AE2E-D5AEACD13ABA}"/>
                </a:ext>
              </a:extLst>
            </p:cNvPr>
            <p:cNvSpPr>
              <a:spLocks noChangeArrowheads="1"/>
            </p:cNvSpPr>
            <p:nvPr/>
          </p:nvSpPr>
          <p:spPr bwMode="auto">
            <a:xfrm>
              <a:off x="5446750" y="2256631"/>
              <a:ext cx="15875" cy="63500"/>
            </a:xfrm>
            <a:custGeom>
              <a:avLst/>
              <a:gdLst>
                <a:gd name="T0" fmla="*/ 2739473 w 46"/>
                <a:gd name="T1" fmla="*/ 22780264 h 176"/>
                <a:gd name="T2" fmla="*/ 0 w 46"/>
                <a:gd name="T3" fmla="*/ 22780264 h 176"/>
                <a:gd name="T4" fmla="*/ 0 w 46"/>
                <a:gd name="T5" fmla="*/ 0 h 176"/>
                <a:gd name="T6" fmla="*/ 5359538 w 46"/>
                <a:gd name="T7" fmla="*/ 0 h 176"/>
                <a:gd name="T8" fmla="*/ 5359538 w 46"/>
                <a:gd name="T9" fmla="*/ 22780264 h 176"/>
                <a:gd name="T10" fmla="*/ 2739473 w 46"/>
                <a:gd name="T11" fmla="*/ 22780264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176">
                  <a:moveTo>
                    <a:pt x="23" y="175"/>
                  </a:moveTo>
                  <a:lnTo>
                    <a:pt x="0" y="175"/>
                  </a:lnTo>
                  <a:lnTo>
                    <a:pt x="0" y="0"/>
                  </a:lnTo>
                  <a:lnTo>
                    <a:pt x="45" y="0"/>
                  </a:lnTo>
                  <a:lnTo>
                    <a:pt x="45" y="175"/>
                  </a:lnTo>
                  <a:lnTo>
                    <a:pt x="23" y="17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0" name="Freeform 39">
              <a:extLst>
                <a:ext uri="{FF2B5EF4-FFF2-40B4-BE49-F238E27FC236}">
                  <a16:creationId xmlns:a16="http://schemas.microsoft.com/office/drawing/2014/main" id="{40D57880-B6A9-7A44-A537-FFB56F48368A}"/>
                </a:ext>
              </a:extLst>
            </p:cNvPr>
            <p:cNvSpPr>
              <a:spLocks noChangeArrowheads="1"/>
            </p:cNvSpPr>
            <p:nvPr/>
          </p:nvSpPr>
          <p:spPr bwMode="auto">
            <a:xfrm>
              <a:off x="5408650" y="2294731"/>
              <a:ext cx="15875" cy="25400"/>
            </a:xfrm>
            <a:custGeom>
              <a:avLst/>
              <a:gdLst>
                <a:gd name="T0" fmla="*/ 2620065 w 46"/>
                <a:gd name="T1" fmla="*/ 8836025 h 72"/>
                <a:gd name="T2" fmla="*/ 0 w 46"/>
                <a:gd name="T3" fmla="*/ 8836025 h 72"/>
                <a:gd name="T4" fmla="*/ 0 w 46"/>
                <a:gd name="T5" fmla="*/ 0 h 72"/>
                <a:gd name="T6" fmla="*/ 5359538 w 46"/>
                <a:gd name="T7" fmla="*/ 0 h 72"/>
                <a:gd name="T8" fmla="*/ 5359538 w 46"/>
                <a:gd name="T9" fmla="*/ 8836025 h 72"/>
                <a:gd name="T10" fmla="*/ 2620065 w 46"/>
                <a:gd name="T11" fmla="*/ 8836025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72">
                  <a:moveTo>
                    <a:pt x="22" y="71"/>
                  </a:moveTo>
                  <a:lnTo>
                    <a:pt x="0" y="71"/>
                  </a:lnTo>
                  <a:lnTo>
                    <a:pt x="0" y="0"/>
                  </a:lnTo>
                  <a:lnTo>
                    <a:pt x="45" y="0"/>
                  </a:lnTo>
                  <a:lnTo>
                    <a:pt x="45" y="71"/>
                  </a:lnTo>
                  <a:lnTo>
                    <a:pt x="22" y="7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1" name="Freeform 40">
              <a:extLst>
                <a:ext uri="{FF2B5EF4-FFF2-40B4-BE49-F238E27FC236}">
                  <a16:creationId xmlns:a16="http://schemas.microsoft.com/office/drawing/2014/main" id="{85B03B2A-CC57-834A-8DF0-0134EEC349E6}"/>
                </a:ext>
              </a:extLst>
            </p:cNvPr>
            <p:cNvSpPr>
              <a:spLocks noChangeArrowheads="1"/>
            </p:cNvSpPr>
            <p:nvPr/>
          </p:nvSpPr>
          <p:spPr bwMode="auto">
            <a:xfrm>
              <a:off x="5335625" y="2221706"/>
              <a:ext cx="41275" cy="42863"/>
            </a:xfrm>
            <a:custGeom>
              <a:avLst/>
              <a:gdLst>
                <a:gd name="T0" fmla="*/ 0 w 116"/>
                <a:gd name="T1" fmla="*/ 0 h 117"/>
                <a:gd name="T2" fmla="*/ 14559756 w 116"/>
                <a:gd name="T3" fmla="*/ 15568794 h 117"/>
                <a:gd name="T4" fmla="*/ 0 w 116"/>
                <a:gd name="T5" fmla="*/ 15568794 h 117"/>
                <a:gd name="T6" fmla="*/ 0 w 116"/>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6" h="117">
                  <a:moveTo>
                    <a:pt x="0" y="0"/>
                  </a:moveTo>
                  <a:cubicBezTo>
                    <a:pt x="56" y="9"/>
                    <a:pt x="104" y="57"/>
                    <a:pt x="115" y="116"/>
                  </a:cubicBezTo>
                  <a:lnTo>
                    <a:pt x="0" y="116"/>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2" name="Freeform 41">
              <a:extLst>
                <a:ext uri="{FF2B5EF4-FFF2-40B4-BE49-F238E27FC236}">
                  <a16:creationId xmlns:a16="http://schemas.microsoft.com/office/drawing/2014/main" id="{F39D2AD4-E692-4643-B02A-B0121CE659D1}"/>
                </a:ext>
              </a:extLst>
            </p:cNvPr>
            <p:cNvSpPr>
              <a:spLocks noChangeArrowheads="1"/>
            </p:cNvSpPr>
            <p:nvPr/>
          </p:nvSpPr>
          <p:spPr bwMode="auto">
            <a:xfrm>
              <a:off x="5297525" y="2277269"/>
              <a:ext cx="77787" cy="42862"/>
            </a:xfrm>
            <a:custGeom>
              <a:avLst/>
              <a:gdLst>
                <a:gd name="T0" fmla="*/ 10058430 w 218"/>
                <a:gd name="T1" fmla="*/ 15308578 h 119"/>
                <a:gd name="T2" fmla="*/ 0 w 218"/>
                <a:gd name="T3" fmla="*/ 11676113 h 119"/>
                <a:gd name="T4" fmla="*/ 11458953 w 218"/>
                <a:gd name="T5" fmla="*/ 0 h 119"/>
                <a:gd name="T6" fmla="*/ 27628658 w 218"/>
                <a:gd name="T7" fmla="*/ 0 h 119"/>
                <a:gd name="T8" fmla="*/ 10058430 w 218"/>
                <a:gd name="T9" fmla="*/ 15308578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119">
                  <a:moveTo>
                    <a:pt x="79" y="118"/>
                  </a:moveTo>
                  <a:cubicBezTo>
                    <a:pt x="45" y="118"/>
                    <a:pt x="20" y="107"/>
                    <a:pt x="0" y="90"/>
                  </a:cubicBezTo>
                  <a:lnTo>
                    <a:pt x="90" y="0"/>
                  </a:lnTo>
                  <a:lnTo>
                    <a:pt x="217" y="0"/>
                  </a:lnTo>
                  <a:cubicBezTo>
                    <a:pt x="209" y="67"/>
                    <a:pt x="150" y="118"/>
                    <a:pt x="79" y="1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3" name="Freeform 42">
              <a:extLst>
                <a:ext uri="{FF2B5EF4-FFF2-40B4-BE49-F238E27FC236}">
                  <a16:creationId xmlns:a16="http://schemas.microsoft.com/office/drawing/2014/main" id="{BBAE9228-EF1B-C147-A285-20444092C916}"/>
                </a:ext>
              </a:extLst>
            </p:cNvPr>
            <p:cNvSpPr>
              <a:spLocks noChangeArrowheads="1"/>
            </p:cNvSpPr>
            <p:nvPr/>
          </p:nvSpPr>
          <p:spPr bwMode="auto">
            <a:xfrm>
              <a:off x="5278475" y="2221706"/>
              <a:ext cx="42862" cy="79375"/>
            </a:xfrm>
            <a:custGeom>
              <a:avLst/>
              <a:gdLst>
                <a:gd name="T0" fmla="*/ 0 w 119"/>
                <a:gd name="T1" fmla="*/ 17865537 h 219"/>
                <a:gd name="T2" fmla="*/ 15308578 w 119"/>
                <a:gd name="T3" fmla="*/ 0 h 219"/>
                <a:gd name="T4" fmla="*/ 15308578 w 119"/>
                <a:gd name="T5" fmla="*/ 16683248 h 219"/>
                <a:gd name="T6" fmla="*/ 3632464 w 119"/>
                <a:gd name="T7" fmla="*/ 28637703 h 219"/>
                <a:gd name="T8" fmla="*/ 0 w 119"/>
                <a:gd name="T9" fmla="*/ 17865537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219">
                  <a:moveTo>
                    <a:pt x="0" y="136"/>
                  </a:moveTo>
                  <a:cubicBezTo>
                    <a:pt x="0" y="68"/>
                    <a:pt x="48" y="12"/>
                    <a:pt x="118" y="0"/>
                  </a:cubicBezTo>
                  <a:lnTo>
                    <a:pt x="118" y="127"/>
                  </a:lnTo>
                  <a:lnTo>
                    <a:pt x="28" y="218"/>
                  </a:lnTo>
                  <a:cubicBezTo>
                    <a:pt x="8" y="192"/>
                    <a:pt x="0" y="164"/>
                    <a:pt x="0" y="13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4" name="Freeform 43">
              <a:extLst>
                <a:ext uri="{FF2B5EF4-FFF2-40B4-BE49-F238E27FC236}">
                  <a16:creationId xmlns:a16="http://schemas.microsoft.com/office/drawing/2014/main" id="{9ED9A3CA-6A0B-494C-BBB0-E7EA3AE9B5DE}"/>
                </a:ext>
              </a:extLst>
            </p:cNvPr>
            <p:cNvSpPr>
              <a:spLocks noChangeArrowheads="1"/>
            </p:cNvSpPr>
            <p:nvPr/>
          </p:nvSpPr>
          <p:spPr bwMode="auto">
            <a:xfrm>
              <a:off x="5148300" y="2378869"/>
              <a:ext cx="166687" cy="174625"/>
            </a:xfrm>
            <a:custGeom>
              <a:avLst/>
              <a:gdLst>
                <a:gd name="T0" fmla="*/ 29940434 w 464"/>
                <a:gd name="T1" fmla="*/ 62615638 h 486"/>
                <a:gd name="T2" fmla="*/ 0 w 464"/>
                <a:gd name="T3" fmla="*/ 31243143 h 486"/>
                <a:gd name="T4" fmla="*/ 29940434 w 464"/>
                <a:gd name="T5" fmla="*/ 0 h 486"/>
                <a:gd name="T6" fmla="*/ 59751542 w 464"/>
                <a:gd name="T7" fmla="*/ 31243143 h 486"/>
                <a:gd name="T8" fmla="*/ 29940434 w 464"/>
                <a:gd name="T9" fmla="*/ 62615638 h 486"/>
                <a:gd name="T10" fmla="*/ 29940434 w 464"/>
                <a:gd name="T11" fmla="*/ 6197032 h 486"/>
                <a:gd name="T12" fmla="*/ 5807461 w 464"/>
                <a:gd name="T13" fmla="*/ 31243143 h 486"/>
                <a:gd name="T14" fmla="*/ 29940434 w 464"/>
                <a:gd name="T15" fmla="*/ 56418607 h 486"/>
                <a:gd name="T16" fmla="*/ 53944080 w 464"/>
                <a:gd name="T17" fmla="*/ 31243143 h 486"/>
                <a:gd name="T18" fmla="*/ 29940434 w 464"/>
                <a:gd name="T19" fmla="*/ 6197032 h 4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4" h="486">
                  <a:moveTo>
                    <a:pt x="232" y="485"/>
                  </a:moveTo>
                  <a:cubicBezTo>
                    <a:pt x="105" y="485"/>
                    <a:pt x="0" y="374"/>
                    <a:pt x="0" y="242"/>
                  </a:cubicBezTo>
                  <a:cubicBezTo>
                    <a:pt x="0" y="109"/>
                    <a:pt x="105" y="0"/>
                    <a:pt x="232" y="0"/>
                  </a:cubicBezTo>
                  <a:cubicBezTo>
                    <a:pt x="359" y="0"/>
                    <a:pt x="463" y="110"/>
                    <a:pt x="463" y="242"/>
                  </a:cubicBezTo>
                  <a:cubicBezTo>
                    <a:pt x="463" y="378"/>
                    <a:pt x="362" y="485"/>
                    <a:pt x="232" y="485"/>
                  </a:cubicBezTo>
                  <a:close/>
                  <a:moveTo>
                    <a:pt x="232" y="48"/>
                  </a:moveTo>
                  <a:cubicBezTo>
                    <a:pt x="128" y="48"/>
                    <a:pt x="45" y="134"/>
                    <a:pt x="45" y="242"/>
                  </a:cubicBezTo>
                  <a:cubicBezTo>
                    <a:pt x="45" y="349"/>
                    <a:pt x="130" y="437"/>
                    <a:pt x="232" y="437"/>
                  </a:cubicBezTo>
                  <a:cubicBezTo>
                    <a:pt x="336" y="437"/>
                    <a:pt x="418" y="350"/>
                    <a:pt x="418" y="242"/>
                  </a:cubicBezTo>
                  <a:cubicBezTo>
                    <a:pt x="421" y="135"/>
                    <a:pt x="337" y="48"/>
                    <a:pt x="232" y="48"/>
                  </a:cubicBezTo>
                  <a:close/>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5" name="Freeform 44">
              <a:extLst>
                <a:ext uri="{FF2B5EF4-FFF2-40B4-BE49-F238E27FC236}">
                  <a16:creationId xmlns:a16="http://schemas.microsoft.com/office/drawing/2014/main" id="{5ECFB799-614D-D14E-8D12-B78788D12167}"/>
                </a:ext>
              </a:extLst>
            </p:cNvPr>
            <p:cNvSpPr>
              <a:spLocks noChangeArrowheads="1"/>
            </p:cNvSpPr>
            <p:nvPr/>
          </p:nvSpPr>
          <p:spPr bwMode="auto">
            <a:xfrm>
              <a:off x="5191162" y="2434431"/>
              <a:ext cx="84138" cy="63500"/>
            </a:xfrm>
            <a:custGeom>
              <a:avLst/>
              <a:gdLst>
                <a:gd name="T0" fmla="*/ 13331756 w 235"/>
                <a:gd name="T1" fmla="*/ 21608761 h 176"/>
                <a:gd name="T2" fmla="*/ 10511521 w 235"/>
                <a:gd name="T3" fmla="*/ 22780264 h 176"/>
                <a:gd name="T4" fmla="*/ 7947640 w 235"/>
                <a:gd name="T5" fmla="*/ 21608761 h 176"/>
                <a:gd name="T6" fmla="*/ 7563111 w 235"/>
                <a:gd name="T7" fmla="*/ 20957886 h 176"/>
                <a:gd name="T8" fmla="*/ 7563111 w 235"/>
                <a:gd name="T9" fmla="*/ 20957886 h 176"/>
                <a:gd name="T10" fmla="*/ 7563111 w 235"/>
                <a:gd name="T11" fmla="*/ 20957886 h 176"/>
                <a:gd name="T12" fmla="*/ 1409938 w 235"/>
                <a:gd name="T13" fmla="*/ 14709631 h 176"/>
                <a:gd name="T14" fmla="*/ 1025409 w 235"/>
                <a:gd name="T15" fmla="*/ 9502631 h 176"/>
                <a:gd name="T16" fmla="*/ 3589291 w 235"/>
                <a:gd name="T17" fmla="*/ 8461375 h 176"/>
                <a:gd name="T18" fmla="*/ 6537702 w 235"/>
                <a:gd name="T19" fmla="*/ 9502631 h 176"/>
                <a:gd name="T20" fmla="*/ 10126993 w 235"/>
                <a:gd name="T21" fmla="*/ 13277634 h 176"/>
                <a:gd name="T22" fmla="*/ 10896050 w 235"/>
                <a:gd name="T23" fmla="*/ 13928509 h 176"/>
                <a:gd name="T24" fmla="*/ 11536931 w 235"/>
                <a:gd name="T25" fmla="*/ 13277634 h 176"/>
                <a:gd name="T26" fmla="*/ 23458390 w 235"/>
                <a:gd name="T27" fmla="*/ 1041256 h 176"/>
                <a:gd name="T28" fmla="*/ 26406801 w 235"/>
                <a:gd name="T29" fmla="*/ 0 h 176"/>
                <a:gd name="T30" fmla="*/ 28970683 w 235"/>
                <a:gd name="T31" fmla="*/ 1041256 h 176"/>
                <a:gd name="T32" fmla="*/ 29996092 w 235"/>
                <a:gd name="T33" fmla="*/ 3644756 h 176"/>
                <a:gd name="T34" fmla="*/ 28970683 w 235"/>
                <a:gd name="T35" fmla="*/ 6248256 h 176"/>
                <a:gd name="T36" fmla="*/ 13331756 w 235"/>
                <a:gd name="T37" fmla="*/ 21608761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5" h="176">
                  <a:moveTo>
                    <a:pt x="104" y="166"/>
                  </a:moveTo>
                  <a:cubicBezTo>
                    <a:pt x="99" y="172"/>
                    <a:pt x="91" y="175"/>
                    <a:pt x="82" y="175"/>
                  </a:cubicBezTo>
                  <a:cubicBezTo>
                    <a:pt x="74" y="175"/>
                    <a:pt x="68" y="172"/>
                    <a:pt x="62" y="166"/>
                  </a:cubicBezTo>
                  <a:cubicBezTo>
                    <a:pt x="62" y="166"/>
                    <a:pt x="59" y="164"/>
                    <a:pt x="59" y="161"/>
                  </a:cubicBezTo>
                  <a:lnTo>
                    <a:pt x="11" y="113"/>
                  </a:lnTo>
                  <a:cubicBezTo>
                    <a:pt x="0" y="102"/>
                    <a:pt x="0" y="85"/>
                    <a:pt x="8" y="73"/>
                  </a:cubicBezTo>
                  <a:cubicBezTo>
                    <a:pt x="14" y="68"/>
                    <a:pt x="20" y="65"/>
                    <a:pt x="28" y="65"/>
                  </a:cubicBezTo>
                  <a:cubicBezTo>
                    <a:pt x="37" y="65"/>
                    <a:pt x="45" y="68"/>
                    <a:pt x="51" y="73"/>
                  </a:cubicBezTo>
                  <a:lnTo>
                    <a:pt x="79" y="102"/>
                  </a:lnTo>
                  <a:lnTo>
                    <a:pt x="85" y="107"/>
                  </a:lnTo>
                  <a:lnTo>
                    <a:pt x="90" y="102"/>
                  </a:lnTo>
                  <a:lnTo>
                    <a:pt x="183" y="8"/>
                  </a:lnTo>
                  <a:cubicBezTo>
                    <a:pt x="189" y="3"/>
                    <a:pt x="198" y="0"/>
                    <a:pt x="206" y="0"/>
                  </a:cubicBezTo>
                  <a:cubicBezTo>
                    <a:pt x="214" y="0"/>
                    <a:pt x="221" y="2"/>
                    <a:pt x="226" y="8"/>
                  </a:cubicBezTo>
                  <a:cubicBezTo>
                    <a:pt x="232" y="13"/>
                    <a:pt x="234" y="19"/>
                    <a:pt x="234" y="28"/>
                  </a:cubicBezTo>
                  <a:cubicBezTo>
                    <a:pt x="234" y="36"/>
                    <a:pt x="231" y="42"/>
                    <a:pt x="226" y="48"/>
                  </a:cubicBezTo>
                  <a:lnTo>
                    <a:pt x="104" y="166"/>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46" name="Freeform 45">
              <a:extLst>
                <a:ext uri="{FF2B5EF4-FFF2-40B4-BE49-F238E27FC236}">
                  <a16:creationId xmlns:a16="http://schemas.microsoft.com/office/drawing/2014/main" id="{0FC86730-7171-DD46-90F0-E6F8EE339574}"/>
                </a:ext>
              </a:extLst>
            </p:cNvPr>
            <p:cNvSpPr>
              <a:spLocks noChangeArrowheads="1"/>
            </p:cNvSpPr>
            <p:nvPr/>
          </p:nvSpPr>
          <p:spPr bwMode="auto">
            <a:xfrm>
              <a:off x="5221325" y="2167731"/>
              <a:ext cx="331787" cy="423863"/>
            </a:xfrm>
            <a:custGeom>
              <a:avLst/>
              <a:gdLst>
                <a:gd name="T0" fmla="*/ 105310919 w 923"/>
                <a:gd name="T1" fmla="*/ 0 h 1178"/>
                <a:gd name="T2" fmla="*/ 118490735 w 923"/>
                <a:gd name="T3" fmla="*/ 13464667 h 1178"/>
                <a:gd name="T4" fmla="*/ 118490735 w 923"/>
                <a:gd name="T5" fmla="*/ 110694809 h 1178"/>
                <a:gd name="T6" fmla="*/ 114485207 w 923"/>
                <a:gd name="T7" fmla="*/ 120922573 h 1178"/>
                <a:gd name="T8" fmla="*/ 87091392 w 923"/>
                <a:gd name="T9" fmla="*/ 148628748 h 1178"/>
                <a:gd name="T10" fmla="*/ 78304608 w 923"/>
                <a:gd name="T11" fmla="*/ 152383066 h 1178"/>
                <a:gd name="T12" fmla="*/ 13826136 w 923"/>
                <a:gd name="T13" fmla="*/ 152383066 h 1178"/>
                <a:gd name="T14" fmla="*/ 0 w 923"/>
                <a:gd name="T15" fmla="*/ 138789226 h 1178"/>
                <a:gd name="T16" fmla="*/ 3618024 w 923"/>
                <a:gd name="T17" fmla="*/ 139177467 h 1178"/>
                <a:gd name="T18" fmla="*/ 7623552 w 923"/>
                <a:gd name="T19" fmla="*/ 138789226 h 1178"/>
                <a:gd name="T20" fmla="*/ 14213640 w 923"/>
                <a:gd name="T21" fmla="*/ 144615003 h 1178"/>
                <a:gd name="T22" fmla="*/ 80242848 w 923"/>
                <a:gd name="T23" fmla="*/ 144615003 h 1178"/>
                <a:gd name="T24" fmla="*/ 83085863 w 923"/>
                <a:gd name="T25" fmla="*/ 142802611 h 1178"/>
                <a:gd name="T26" fmla="*/ 83085863 w 923"/>
                <a:gd name="T27" fmla="*/ 124935958 h 1178"/>
                <a:gd name="T28" fmla="*/ 93293616 w 923"/>
                <a:gd name="T29" fmla="*/ 114708194 h 1178"/>
                <a:gd name="T30" fmla="*/ 110479320 w 923"/>
                <a:gd name="T31" fmla="*/ 114708194 h 1178"/>
                <a:gd name="T32" fmla="*/ 111513143 w 923"/>
                <a:gd name="T33" fmla="*/ 111730359 h 1178"/>
                <a:gd name="T34" fmla="*/ 111513143 w 923"/>
                <a:gd name="T35" fmla="*/ 13464667 h 1178"/>
                <a:gd name="T36" fmla="*/ 104923056 w 923"/>
                <a:gd name="T37" fmla="*/ 6991221 h 1178"/>
                <a:gd name="T38" fmla="*/ 14213640 w 923"/>
                <a:gd name="T39" fmla="*/ 6991221 h 1178"/>
                <a:gd name="T40" fmla="*/ 7623552 w 923"/>
                <a:gd name="T41" fmla="*/ 13464667 h 1178"/>
                <a:gd name="T42" fmla="*/ 7623552 w 923"/>
                <a:gd name="T43" fmla="*/ 76774255 h 1178"/>
                <a:gd name="T44" fmla="*/ 4005528 w 923"/>
                <a:gd name="T45" fmla="*/ 76385654 h 1178"/>
                <a:gd name="T46" fmla="*/ 258456 w 923"/>
                <a:gd name="T47" fmla="*/ 76774255 h 1178"/>
                <a:gd name="T48" fmla="*/ 258456 w 923"/>
                <a:gd name="T49" fmla="*/ 13852908 h 1178"/>
                <a:gd name="T50" fmla="*/ 14601504 w 923"/>
                <a:gd name="T51" fmla="*/ 0 h 1178"/>
                <a:gd name="T52" fmla="*/ 105310919 w 923"/>
                <a:gd name="T53" fmla="*/ 0 h 1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23" h="1178">
                  <a:moveTo>
                    <a:pt x="815" y="0"/>
                  </a:moveTo>
                  <a:cubicBezTo>
                    <a:pt x="874" y="0"/>
                    <a:pt x="922" y="48"/>
                    <a:pt x="917" y="104"/>
                  </a:cubicBezTo>
                  <a:lnTo>
                    <a:pt x="917" y="855"/>
                  </a:lnTo>
                  <a:cubicBezTo>
                    <a:pt x="917" y="883"/>
                    <a:pt x="911" y="903"/>
                    <a:pt x="886" y="934"/>
                  </a:cubicBezTo>
                  <a:cubicBezTo>
                    <a:pt x="869" y="954"/>
                    <a:pt x="697" y="1128"/>
                    <a:pt x="674" y="1148"/>
                  </a:cubicBezTo>
                  <a:cubicBezTo>
                    <a:pt x="652" y="1167"/>
                    <a:pt x="629" y="1177"/>
                    <a:pt x="606" y="1177"/>
                  </a:cubicBezTo>
                  <a:lnTo>
                    <a:pt x="107" y="1177"/>
                  </a:lnTo>
                  <a:cubicBezTo>
                    <a:pt x="48" y="1177"/>
                    <a:pt x="2" y="1129"/>
                    <a:pt x="0" y="1072"/>
                  </a:cubicBezTo>
                  <a:cubicBezTo>
                    <a:pt x="11" y="1075"/>
                    <a:pt x="19" y="1075"/>
                    <a:pt x="28" y="1075"/>
                  </a:cubicBezTo>
                  <a:cubicBezTo>
                    <a:pt x="39" y="1075"/>
                    <a:pt x="50" y="1072"/>
                    <a:pt x="59" y="1072"/>
                  </a:cubicBezTo>
                  <a:cubicBezTo>
                    <a:pt x="62" y="1098"/>
                    <a:pt x="84" y="1117"/>
                    <a:pt x="110" y="1117"/>
                  </a:cubicBezTo>
                  <a:lnTo>
                    <a:pt x="621" y="1117"/>
                  </a:lnTo>
                  <a:cubicBezTo>
                    <a:pt x="626" y="1115"/>
                    <a:pt x="635" y="1109"/>
                    <a:pt x="643" y="1103"/>
                  </a:cubicBezTo>
                  <a:lnTo>
                    <a:pt x="643" y="965"/>
                  </a:lnTo>
                  <a:cubicBezTo>
                    <a:pt x="643" y="920"/>
                    <a:pt x="680" y="886"/>
                    <a:pt x="722" y="886"/>
                  </a:cubicBezTo>
                  <a:lnTo>
                    <a:pt x="855" y="886"/>
                  </a:lnTo>
                  <a:cubicBezTo>
                    <a:pt x="860" y="878"/>
                    <a:pt x="866" y="869"/>
                    <a:pt x="863" y="863"/>
                  </a:cubicBezTo>
                  <a:lnTo>
                    <a:pt x="863" y="104"/>
                  </a:lnTo>
                  <a:cubicBezTo>
                    <a:pt x="863" y="76"/>
                    <a:pt x="841" y="54"/>
                    <a:pt x="812" y="54"/>
                  </a:cubicBezTo>
                  <a:lnTo>
                    <a:pt x="110" y="54"/>
                  </a:lnTo>
                  <a:cubicBezTo>
                    <a:pt x="81" y="54"/>
                    <a:pt x="59" y="76"/>
                    <a:pt x="59" y="104"/>
                  </a:cubicBezTo>
                  <a:lnTo>
                    <a:pt x="59" y="593"/>
                  </a:lnTo>
                  <a:cubicBezTo>
                    <a:pt x="50" y="590"/>
                    <a:pt x="43" y="590"/>
                    <a:pt x="31" y="590"/>
                  </a:cubicBezTo>
                  <a:cubicBezTo>
                    <a:pt x="20" y="590"/>
                    <a:pt x="11" y="593"/>
                    <a:pt x="2" y="593"/>
                  </a:cubicBezTo>
                  <a:lnTo>
                    <a:pt x="2" y="107"/>
                  </a:lnTo>
                  <a:cubicBezTo>
                    <a:pt x="2" y="48"/>
                    <a:pt x="53" y="0"/>
                    <a:pt x="113" y="0"/>
                  </a:cubicBezTo>
                  <a:lnTo>
                    <a:pt x="815" y="0"/>
                  </a:lnTo>
                </a:path>
              </a:pathLst>
            </a:custGeom>
            <a:grpFill/>
            <a:ln>
              <a:noFill/>
            </a:ln>
            <a:effectLst/>
            <a:extLst>
              <a:ext uri="{91240B29-F687-4F45-9708-019B960494DF}">
                <a14:hiddenLine xmlns:a14="http://schemas.microsoft.com/office/drawing/2010/main" w="9525" cap="flat">
                  <a:solidFill>
                    <a:srgbClr val="6F6F6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pic>
        <p:nvPicPr>
          <p:cNvPr id="47" name="Picture 46" descr="cid:image005.jpg@01D2C36B.43F40BF0"/>
          <p:cNvPicPr>
            <a:picLocks noChangeAspect="1" noChangeArrowheads="1"/>
          </p:cNvPicPr>
          <p:nvPr/>
        </p:nvPicPr>
        <p:blipFill>
          <a:blip r:embed="rId4" cstate="print"/>
          <a:srcRect/>
          <a:stretch>
            <a:fillRect/>
          </a:stretch>
        </p:blipFill>
        <p:spPr bwMode="auto">
          <a:xfrm>
            <a:off x="9242400" y="3166571"/>
            <a:ext cx="2303348" cy="128239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40964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Create Authorization</a:t>
            </a:r>
            <a:br>
              <a:rPr lang="en-US" dirty="0"/>
            </a:br>
            <a:r>
              <a:rPr lang="en-US" sz="24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59</a:t>
            </a:fld>
            <a:endParaRPr lang="en-GB" dirty="0"/>
          </a:p>
        </p:txBody>
      </p:sp>
      <p:pic>
        <p:nvPicPr>
          <p:cNvPr id="11" name="Content Placeholder 44" descr="OtherActionsAuth.png"/>
          <p:cNvPicPr>
            <a:picLocks noGrp="1" noChangeAspect="1"/>
          </p:cNvPicPr>
          <p:nvPr>
            <p:ph sz="quarter" idx="13"/>
          </p:nvPr>
        </p:nvPicPr>
        <p:blipFill>
          <a:blip r:embed="rId4" cstate="print"/>
          <a:stretch>
            <a:fillRect/>
          </a:stretch>
        </p:blipFill>
        <p:spPr>
          <a:xfrm>
            <a:off x="5179934" y="2650871"/>
            <a:ext cx="1828958" cy="2202371"/>
          </a:xfrm>
          <a:ln w="57150">
            <a:solidFill>
              <a:schemeClr val="accent4"/>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2003631552"/>
              </p:ext>
            </p:extLst>
          </p:nvPr>
        </p:nvGraphicFramePr>
        <p:xfrm>
          <a:off x="4724400" y="1011273"/>
          <a:ext cx="6324599" cy="5479634"/>
        </p:xfrm>
        <a:graphic>
          <a:graphicData uri="http://schemas.openxmlformats.org/drawingml/2006/table">
            <a:tbl>
              <a:tblPr firstRow="1" bandRow="1">
                <a:tableStyleId>{00A15C55-8517-42AA-B614-E9B94910E393}</a:tableStyleId>
              </a:tblPr>
              <a:tblGrid>
                <a:gridCol w="2614168">
                  <a:extLst>
                    <a:ext uri="{9D8B030D-6E8A-4147-A177-3AD203B41FA5}">
                      <a16:colId xmlns:a16="http://schemas.microsoft.com/office/drawing/2014/main" val="20000"/>
                    </a:ext>
                  </a:extLst>
                </a:gridCol>
                <a:gridCol w="3710431">
                  <a:extLst>
                    <a:ext uri="{9D8B030D-6E8A-4147-A177-3AD203B41FA5}">
                      <a16:colId xmlns:a16="http://schemas.microsoft.com/office/drawing/2014/main" val="20001"/>
                    </a:ext>
                  </a:extLst>
                </a:gridCol>
              </a:tblGrid>
              <a:tr h="380193">
                <a:tc>
                  <a:txBody>
                    <a:bodyPr/>
                    <a:lstStyle/>
                    <a:p>
                      <a:r>
                        <a:rPr lang="en-US" sz="1400" dirty="0"/>
                        <a:t>Other</a:t>
                      </a:r>
                      <a:r>
                        <a:rPr lang="en-US" sz="1400" baseline="0" dirty="0"/>
                        <a:t> Actions</a:t>
                      </a:r>
                      <a:endParaRPr lang="en-US" sz="1400" b="0" dirty="0">
                        <a:latin typeface="+mn-lt"/>
                        <a:cs typeface="Arial" pitchFamily="34" charset="0"/>
                      </a:endParaRPr>
                    </a:p>
                  </a:txBody>
                  <a:tcPr/>
                </a:tc>
                <a:tc>
                  <a:txBody>
                    <a:bodyPr/>
                    <a:lstStyle/>
                    <a:p>
                      <a:r>
                        <a:rPr lang="en-US" sz="1400" dirty="0"/>
                        <a:t>Description</a:t>
                      </a:r>
                      <a:endParaRPr lang="en-US" sz="1400" b="0" dirty="0">
                        <a:latin typeface="+mn-lt"/>
                        <a:cs typeface="Arial" pitchFamily="34" charset="0"/>
                      </a:endParaRPr>
                    </a:p>
                  </a:txBody>
                  <a:tcPr/>
                </a:tc>
                <a:extLst>
                  <a:ext uri="{0D108BD9-81ED-4DB2-BD59-A6C34878D82A}">
                    <a16:rowId xmlns:a16="http://schemas.microsoft.com/office/drawing/2014/main" val="10000"/>
                  </a:ext>
                </a:extLst>
              </a:tr>
              <a:tr h="482003">
                <a:tc>
                  <a:txBody>
                    <a:bodyPr/>
                    <a:lstStyle/>
                    <a:p>
                      <a:pPr algn="l"/>
                      <a:r>
                        <a:rPr lang="en-US" sz="1200" dirty="0"/>
                        <a:t>Remarks</a:t>
                      </a:r>
                      <a:endParaRPr lang="en-US" sz="12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a:t>Review or add remarks to the authorization</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456234">
                <a:tc>
                  <a:txBody>
                    <a:bodyPr/>
                    <a:lstStyle/>
                    <a:p>
                      <a:pPr algn="l"/>
                      <a:r>
                        <a:rPr lang="en-US" sz="1200" dirty="0"/>
                        <a:t>Attachments</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View or add receipts or other documents to the trip.</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518558">
                <a:tc>
                  <a:txBody>
                    <a:bodyPr/>
                    <a:lstStyle/>
                    <a:p>
                      <a:pPr algn="l"/>
                      <a:r>
                        <a:rPr lang="en-US" sz="1200" dirty="0"/>
                        <a:t>Printable Authorization</a:t>
                      </a:r>
                      <a:endParaRPr lang="en-US" sz="12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View or print the authorization.</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456234">
                <a:tc>
                  <a:txBody>
                    <a:bodyPr/>
                    <a:lstStyle/>
                    <a:p>
                      <a:pPr lvl="0" algn="l"/>
                      <a:r>
                        <a:rPr lang="en-US" sz="1200" dirty="0"/>
                        <a:t>Compact Printable Authorization</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View or print a compact (typically, one page) version of the authorization.</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4"/>
                  </a:ext>
                </a:extLst>
              </a:tr>
              <a:tr h="433802">
                <a:tc>
                  <a:txBody>
                    <a:bodyPr/>
                    <a:lstStyle/>
                    <a:p>
                      <a:pPr lvl="0" algn="l"/>
                      <a:r>
                        <a:rPr lang="en-US" sz="1200" dirty="0"/>
                        <a:t>Daily Expense Summary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View expense/per diem by day.</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456234">
                <a:tc>
                  <a:txBody>
                    <a:bodyPr/>
                    <a:lstStyle/>
                    <a:p>
                      <a:pPr lvl="0" algn="l"/>
                      <a:r>
                        <a:rPr lang="en-US" sz="1200" dirty="0"/>
                        <a:t>Itinerary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View reservation details, including ticket data (if available). </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6"/>
                  </a:ext>
                </a:extLst>
              </a:tr>
              <a:tr h="466610">
                <a:tc>
                  <a:txBody>
                    <a:bodyPr/>
                    <a:lstStyle/>
                    <a:p>
                      <a:pPr lvl="0" algn="l"/>
                      <a:r>
                        <a:rPr lang="en-US" sz="1200" dirty="0"/>
                        <a:t>Trip History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View history for the entire trip.</a:t>
                      </a:r>
                      <a:endParaRPr lang="en-US" sz="1200" b="0" dirty="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456234">
                <a:tc>
                  <a:txBody>
                    <a:bodyPr/>
                    <a:lstStyle/>
                    <a:p>
                      <a:pPr lvl="0" algn="l"/>
                      <a:r>
                        <a:rPr lang="en-US" sz="1200" dirty="0"/>
                        <a:t>Add Non-Federal Sponsor</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identify expenses that are funded by non-federal sources</a:t>
                      </a:r>
                      <a:endParaRPr lang="en-US" sz="1200" b="0" kern="0" dirty="0">
                        <a:solidFill>
                          <a:srgbClr val="00467F"/>
                        </a:solidFill>
                        <a:latin typeface="+mn-lt"/>
                      </a:endParaRPr>
                    </a:p>
                  </a:txBody>
                  <a:tcPr anchor="ctr"/>
                </a:tc>
                <a:extLst>
                  <a:ext uri="{0D108BD9-81ED-4DB2-BD59-A6C34878D82A}">
                    <a16:rowId xmlns:a16="http://schemas.microsoft.com/office/drawing/2014/main" val="10008"/>
                  </a:ext>
                </a:extLst>
              </a:tr>
              <a:tr h="456234">
                <a:tc>
                  <a:txBody>
                    <a:bodyPr/>
                    <a:lstStyle/>
                    <a:p>
                      <a:pPr marL="0" lvl="0" algn="l" defTabSz="914446" rtl="0" eaLnBrk="1" latinLnBrk="0" hangingPunct="1"/>
                      <a:r>
                        <a:rPr lang="en-US" sz="1200" kern="1200" dirty="0">
                          <a:solidFill>
                            <a:schemeClr val="dk1"/>
                          </a:solidFill>
                          <a:latin typeface="+mn-lt"/>
                          <a:ea typeface="+mn-ea"/>
                          <a:cs typeface="+mn-cs"/>
                        </a:rPr>
                        <a:t>View Routing Path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chemeClr val="dk1"/>
                          </a:solidFill>
                          <a:latin typeface="+mn-lt"/>
                          <a:ea typeface="+mn-ea"/>
                          <a:cs typeface="+mn-cs"/>
                        </a:rPr>
                        <a:t>View the authorizations routing path.  Available once the authorization is sent for approval</a:t>
                      </a:r>
                    </a:p>
                  </a:txBody>
                  <a:tcPr anchor="ctr"/>
                </a:tc>
                <a:extLst>
                  <a:ext uri="{0D108BD9-81ED-4DB2-BD59-A6C34878D82A}">
                    <a16:rowId xmlns:a16="http://schemas.microsoft.com/office/drawing/2014/main" val="2706688278"/>
                  </a:ext>
                </a:extLst>
              </a:tr>
              <a:tr h="456234">
                <a:tc>
                  <a:txBody>
                    <a:bodyPr/>
                    <a:lstStyle/>
                    <a:p>
                      <a:pPr lvl="0" algn="l"/>
                      <a:r>
                        <a:rPr lang="en-US" sz="1200" dirty="0"/>
                        <a:t>View Routing History</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Displays an audit trail of routing events for the authorization</a:t>
                      </a:r>
                      <a:endParaRPr lang="en-US" sz="1200" b="0" kern="0" dirty="0">
                        <a:solidFill>
                          <a:srgbClr val="00467F"/>
                        </a:solidFill>
                        <a:latin typeface="+mn-lt"/>
                      </a:endParaRPr>
                    </a:p>
                  </a:txBody>
                  <a:tcPr anchor="ctr"/>
                </a:tc>
                <a:extLst>
                  <a:ext uri="{0D108BD9-81ED-4DB2-BD59-A6C34878D82A}">
                    <a16:rowId xmlns:a16="http://schemas.microsoft.com/office/drawing/2014/main" val="10009"/>
                  </a:ext>
                </a:extLst>
              </a:tr>
              <a:tr h="456234">
                <a:tc>
                  <a:txBody>
                    <a:bodyPr/>
                    <a:lstStyle/>
                    <a:p>
                      <a:pPr lvl="0" algn="l"/>
                      <a:r>
                        <a:rPr lang="en-US" sz="1200" dirty="0"/>
                        <a:t>Travel</a:t>
                      </a:r>
                      <a:r>
                        <a:rPr lang="en-US" sz="1200" baseline="0" dirty="0"/>
                        <a:t> Agent Assistance</a:t>
                      </a:r>
                      <a:endParaRPr lang="en-US" sz="12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Request reservation assistance from your TMC.</a:t>
                      </a:r>
                      <a:endParaRPr lang="en-US" sz="1200" b="0" kern="0" dirty="0">
                        <a:solidFill>
                          <a:srgbClr val="00467F"/>
                        </a:solidFill>
                        <a:latin typeface="+mn-lt"/>
                      </a:endParaRPr>
                    </a:p>
                  </a:txBody>
                  <a:tcPr anchor="ctr"/>
                </a:tc>
                <a:extLst>
                  <a:ext uri="{0D108BD9-81ED-4DB2-BD59-A6C34878D82A}">
                    <a16:rowId xmlns:a16="http://schemas.microsoft.com/office/drawing/2014/main" val="10010"/>
                  </a:ext>
                </a:extLst>
              </a:tr>
            </a:tbl>
          </a:graphicData>
        </a:graphic>
      </p:graphicFrame>
      <p:sp>
        <p:nvSpPr>
          <p:cNvPr id="2" name="TextBox 1"/>
          <p:cNvSpPr txBox="1"/>
          <p:nvPr/>
        </p:nvSpPr>
        <p:spPr>
          <a:xfrm>
            <a:off x="533400" y="1082597"/>
            <a:ext cx="3581400" cy="5408310"/>
          </a:xfrm>
          <a:prstGeom prst="rect">
            <a:avLst/>
          </a:prstGeom>
          <a:noFill/>
        </p:spPr>
        <p:txBody>
          <a:bodyPr wrap="square" lIns="0" tIns="0" rIns="0" bIns="0" rtlCol="0" anchor="ctr">
            <a:noAutofit/>
          </a:bodyPr>
          <a:lstStyle/>
          <a:p>
            <a:r>
              <a:rPr lang="en-US" sz="2000" b="1" dirty="0"/>
              <a:t>Others Actions are links to functions that are not part of the basic authorization workflow.  Located to the left in the navigation pane, the available actions vary depending where you are in the authorization creation process. </a:t>
            </a:r>
          </a:p>
        </p:txBody>
      </p:sp>
    </p:spTree>
    <p:custDataLst>
      <p:tags r:id="rId1"/>
    </p:custDataLst>
    <p:extLst>
      <p:ext uri="{BB962C8B-B14F-4D97-AF65-F5344CB8AC3E}">
        <p14:creationId xmlns:p14="http://schemas.microsoft.com/office/powerpoint/2010/main" val="280017019"/>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sz="4400" dirty="0"/>
              <a:t>Create Authorization</a:t>
            </a:r>
            <a:br>
              <a:rPr lang="en-US" dirty="0"/>
            </a:br>
            <a:r>
              <a:rPr lang="en-US" sz="2700" dirty="0">
                <a:solidFill>
                  <a:srgbClr val="7F7F7F"/>
                </a:solidFill>
              </a:rPr>
              <a:t>Extras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60</a:t>
            </a:fld>
            <a:endParaRPr lang="en-GB" dirty="0"/>
          </a:p>
        </p:txBody>
      </p:sp>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512331918"/>
              </p:ext>
            </p:extLst>
          </p:nvPr>
        </p:nvGraphicFramePr>
        <p:xfrm>
          <a:off x="4724400" y="1326995"/>
          <a:ext cx="6400800" cy="4692801"/>
        </p:xfrm>
        <a:graphic>
          <a:graphicData uri="http://schemas.openxmlformats.org/drawingml/2006/table">
            <a:tbl>
              <a:tblPr firstRow="1" bandRow="1">
                <a:tableStyleId>{00A15C55-8517-42AA-B614-E9B94910E393}</a:tableStyleId>
              </a:tblPr>
              <a:tblGrid>
                <a:gridCol w="2474976">
                  <a:extLst>
                    <a:ext uri="{9D8B030D-6E8A-4147-A177-3AD203B41FA5}">
                      <a16:colId xmlns:a16="http://schemas.microsoft.com/office/drawing/2014/main" val="20000"/>
                    </a:ext>
                  </a:extLst>
                </a:gridCol>
                <a:gridCol w="3925824">
                  <a:extLst>
                    <a:ext uri="{9D8B030D-6E8A-4147-A177-3AD203B41FA5}">
                      <a16:colId xmlns:a16="http://schemas.microsoft.com/office/drawing/2014/main" val="20001"/>
                    </a:ext>
                  </a:extLst>
                </a:gridCol>
              </a:tblGrid>
              <a:tr h="595407">
                <a:tc>
                  <a:txBody>
                    <a:bodyPr/>
                    <a:lstStyle/>
                    <a:p>
                      <a:r>
                        <a:rPr lang="en-US" sz="1600" dirty="0"/>
                        <a:t>Extras</a:t>
                      </a:r>
                      <a:endParaRPr lang="en-US" sz="1600" b="0" dirty="0">
                        <a:latin typeface="+mn-lt"/>
                        <a:cs typeface="Arial" pitchFamily="34" charset="0"/>
                      </a:endParaRPr>
                    </a:p>
                  </a:txBody>
                  <a:tcPr/>
                </a:tc>
                <a:tc>
                  <a:txBody>
                    <a:bodyPr/>
                    <a:lstStyle/>
                    <a:p>
                      <a:r>
                        <a:rPr lang="en-US" sz="1600" dirty="0"/>
                        <a:t>Description</a:t>
                      </a:r>
                      <a:endParaRPr lang="en-US" sz="1600" b="0" dirty="0">
                        <a:latin typeface="+mn-lt"/>
                        <a:cs typeface="Arial" pitchFamily="34" charset="0"/>
                      </a:endParaRPr>
                    </a:p>
                  </a:txBody>
                  <a:tcPr/>
                </a:tc>
                <a:extLst>
                  <a:ext uri="{0D108BD9-81ED-4DB2-BD59-A6C34878D82A}">
                    <a16:rowId xmlns:a16="http://schemas.microsoft.com/office/drawing/2014/main" val="10000"/>
                  </a:ext>
                </a:extLst>
              </a:tr>
              <a:tr h="595407">
                <a:tc>
                  <a:txBody>
                    <a:bodyPr/>
                    <a:lstStyle/>
                    <a:p>
                      <a:pPr algn="l"/>
                      <a:r>
                        <a:rPr lang="en-US" sz="1400" dirty="0"/>
                        <a:t>Trips</a:t>
                      </a:r>
                      <a:r>
                        <a:rPr lang="en-US" sz="1400" baseline="0" dirty="0"/>
                        <a:t> List</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Returns to Trips tab.</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732707">
                <a:tc>
                  <a:txBody>
                    <a:bodyPr/>
                    <a:lstStyle/>
                    <a:p>
                      <a:pPr algn="l"/>
                      <a:r>
                        <a:rPr lang="en-US" sz="1400" dirty="0"/>
                        <a:t>Create Trip Template</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Saves trip details and expenses in a template for similar travel.</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807879">
                <a:tc>
                  <a:txBody>
                    <a:bodyPr/>
                    <a:lstStyle/>
                    <a:p>
                      <a:pPr algn="l"/>
                      <a:r>
                        <a:rPr lang="en-US" sz="1400" dirty="0"/>
                        <a:t>Currency Calculator</a:t>
                      </a:r>
                      <a:endParaRPr lang="en-US" sz="14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Displays on the Expense Step</a:t>
                      </a:r>
                      <a:r>
                        <a:rPr lang="en-US" sz="1400" baseline="0" dirty="0"/>
                        <a:t> </a:t>
                      </a:r>
                      <a:r>
                        <a:rPr lang="en-US" sz="1400" dirty="0"/>
                        <a:t>if</a:t>
                      </a:r>
                      <a:r>
                        <a:rPr lang="en-US" sz="1400" baseline="0" dirty="0"/>
                        <a:t> you book a foreign destination.  </a:t>
                      </a:r>
                      <a:endParaRPr lang="en-US" sz="1400" b="0" dirty="0">
                        <a:solidFill>
                          <a:srgbClr val="00467F"/>
                        </a:solidFill>
                        <a:latin typeface="+mn-lt"/>
                        <a:ea typeface="Verdana" pitchFamily="34" charset="0"/>
                        <a:cs typeface="Verdana" pitchFamily="34" charset="0"/>
                      </a:endParaRPr>
                    </a:p>
                  </a:txBody>
                  <a:tcPr anchor="ctr"/>
                </a:tc>
                <a:extLst>
                  <a:ext uri="{0D108BD9-81ED-4DB2-BD59-A6C34878D82A}">
                    <a16:rowId xmlns:a16="http://schemas.microsoft.com/office/drawing/2014/main" val="10003"/>
                  </a:ext>
                </a:extLst>
              </a:tr>
              <a:tr h="807879">
                <a:tc>
                  <a:txBody>
                    <a:bodyPr/>
                    <a:lstStyle/>
                    <a:p>
                      <a:pPr algn="l"/>
                      <a:r>
                        <a:rPr lang="en-US" sz="1400" dirty="0"/>
                        <a:t>Add</a:t>
                      </a:r>
                      <a:r>
                        <a:rPr lang="en-US" sz="1400" baseline="0" dirty="0"/>
                        <a:t> Comparative Trip</a:t>
                      </a:r>
                      <a:endParaRPr lang="en-US" sz="14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Adds an alternate trip scenario for comparison purposes during the authorization approval process. </a:t>
                      </a:r>
                      <a:endParaRPr lang="en-US" sz="1400" b="0" dirty="0">
                        <a:solidFill>
                          <a:srgbClr val="00467F"/>
                        </a:solidFill>
                        <a:latin typeface="+mn-lt"/>
                        <a:ea typeface="Verdana" pitchFamily="34" charset="0"/>
                        <a:cs typeface="Verdana" pitchFamily="34" charset="0"/>
                      </a:endParaRPr>
                    </a:p>
                  </a:txBody>
                  <a:tcPr anchor="ctr"/>
                </a:tc>
                <a:extLst>
                  <a:ext uri="{0D108BD9-81ED-4DB2-BD59-A6C34878D82A}">
                    <a16:rowId xmlns:a16="http://schemas.microsoft.com/office/drawing/2014/main" val="10004"/>
                  </a:ext>
                </a:extLst>
              </a:tr>
              <a:tr h="595407">
                <a:tc>
                  <a:txBody>
                    <a:bodyPr/>
                    <a:lstStyle/>
                    <a:p>
                      <a:pPr lvl="0" algn="l"/>
                      <a:r>
                        <a:rPr lang="en-US" sz="1400" dirty="0"/>
                        <a:t>Cancel Authorization</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Cancels the authorization and associated reservations.</a:t>
                      </a:r>
                      <a:endParaRPr lang="en-US" sz="14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558115">
                <a:tc>
                  <a:txBody>
                    <a:bodyPr/>
                    <a:lstStyle/>
                    <a:p>
                      <a:pPr lvl="0" algn="l"/>
                      <a:r>
                        <a:rPr lang="en-US" sz="1400" dirty="0"/>
                        <a:t>Printable Profile</a:t>
                      </a:r>
                      <a:endParaRPr lang="en-US" sz="14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Displays your profile and a printable version of your profile appears in a new browser window.</a:t>
                      </a:r>
                      <a:endParaRPr lang="en-US" sz="1400" b="0" kern="0" dirty="0">
                        <a:solidFill>
                          <a:srgbClr val="00467F"/>
                        </a:solidFill>
                        <a:latin typeface="+mn-lt"/>
                      </a:endParaRPr>
                    </a:p>
                  </a:txBody>
                  <a:tcPr anchor="ctr"/>
                </a:tc>
                <a:extLst>
                  <a:ext uri="{0D108BD9-81ED-4DB2-BD59-A6C34878D82A}">
                    <a16:rowId xmlns:a16="http://schemas.microsoft.com/office/drawing/2014/main" val="10007"/>
                  </a:ext>
                </a:extLst>
              </a:tr>
            </a:tbl>
          </a:graphicData>
        </a:graphic>
      </p:graphicFrame>
      <p:sp>
        <p:nvSpPr>
          <p:cNvPr id="2" name="TextBox 1"/>
          <p:cNvSpPr txBox="1"/>
          <p:nvPr/>
        </p:nvSpPr>
        <p:spPr>
          <a:xfrm>
            <a:off x="381000" y="1326994"/>
            <a:ext cx="3581400" cy="4692801"/>
          </a:xfrm>
          <a:prstGeom prst="rect">
            <a:avLst/>
          </a:prstGeom>
          <a:noFill/>
        </p:spPr>
        <p:txBody>
          <a:bodyPr wrap="square" lIns="0" tIns="0" rIns="0" bIns="0" rtlCol="0" anchor="ctr">
            <a:noAutofit/>
          </a:bodyPr>
          <a:lstStyle/>
          <a:p>
            <a:r>
              <a:rPr lang="en-US" b="1" dirty="0"/>
              <a:t>Just below the Other Actions menu, the Extras section provides quick access to additional actions.  Common Extras links include leaving the workflow to view a document list or deleting the current document.  </a:t>
            </a:r>
          </a:p>
        </p:txBody>
      </p:sp>
    </p:spTree>
    <p:custDataLst>
      <p:tags r:id="rId1"/>
    </p:custDataLst>
    <p:extLst>
      <p:ext uri="{BB962C8B-B14F-4D97-AF65-F5344CB8AC3E}">
        <p14:creationId xmlns:p14="http://schemas.microsoft.com/office/powerpoint/2010/main" val="303253332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sz="4400" dirty="0"/>
              <a:t>Create Authorization</a:t>
            </a:r>
            <a:br>
              <a:rPr lang="en-US" dirty="0"/>
            </a:br>
            <a:r>
              <a:rPr lang="en-US" sz="2700" dirty="0">
                <a:solidFill>
                  <a:srgbClr val="7F7F7F"/>
                </a:solidFill>
              </a:rPr>
              <a:t>Send to Approver and Confirm</a:t>
            </a:r>
            <a:endParaRPr lang="en-US" dirty="0">
              <a:solidFill>
                <a:srgbClr val="7F7F7F"/>
              </a:solidFill>
            </a:endParaRP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61</a:t>
            </a:fld>
            <a:endParaRPr lang="en-GB" dirty="0"/>
          </a:p>
        </p:txBody>
      </p:sp>
      <p:pic>
        <p:nvPicPr>
          <p:cNvPr id="9" name="Picture 8"/>
          <p:cNvPicPr>
            <a:picLocks noChangeAspect="1"/>
          </p:cNvPicPr>
          <p:nvPr/>
        </p:nvPicPr>
        <p:blipFill>
          <a:blip r:embed="rId4"/>
          <a:stretch>
            <a:fillRect/>
          </a:stretch>
        </p:blipFill>
        <p:spPr>
          <a:xfrm>
            <a:off x="1517191" y="1676400"/>
            <a:ext cx="9157619" cy="4052837"/>
          </a:xfrm>
          <a:prstGeom prst="rect">
            <a:avLst/>
          </a:prstGeom>
        </p:spPr>
      </p:pic>
    </p:spTree>
    <p:custDataLst>
      <p:tags r:id="rId1"/>
    </p:custDataLst>
    <p:extLst>
      <p:ext uri="{BB962C8B-B14F-4D97-AF65-F5344CB8AC3E}">
        <p14:creationId xmlns:p14="http://schemas.microsoft.com/office/powerpoint/2010/main" val="2410996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Authorization Pending Approval</a:t>
            </a:r>
          </a:p>
        </p:txBody>
      </p:sp>
      <p:sp>
        <p:nvSpPr>
          <p:cNvPr id="6" name="Footer Placeholder 5"/>
          <p:cNvSpPr>
            <a:spLocks noGrp="1"/>
          </p:cNvSpPr>
          <p:nvPr>
            <p:ph type="ftr" sz="quarter" idx="11"/>
          </p:nvPr>
        </p:nvSpPr>
        <p:spPr/>
        <p:txBody>
          <a:bodyPr/>
          <a:lstStyle/>
          <a:p>
            <a:r>
              <a:rPr lang="en-US" dirty="0"/>
              <a:t>© 2022 CW Government Travel, Inc                                           </a:t>
            </a:r>
            <a:endParaRPr lang="en-GB" dirty="0"/>
          </a:p>
        </p:txBody>
      </p:sp>
      <p:sp>
        <p:nvSpPr>
          <p:cNvPr id="7" name="Slide Number Placeholder 6"/>
          <p:cNvSpPr>
            <a:spLocks noGrp="1"/>
          </p:cNvSpPr>
          <p:nvPr>
            <p:ph type="sldNum" sz="quarter" idx="12"/>
          </p:nvPr>
        </p:nvSpPr>
        <p:spPr/>
        <p:txBody>
          <a:bodyPr/>
          <a:lstStyle/>
          <a:p>
            <a:fld id="{4C6B7127-9F77-471E-BA61-1540CB2C57B2}" type="slidenum">
              <a:rPr lang="en-GB" smtClean="0"/>
              <a:pPr/>
              <a:t>62</a:t>
            </a:fld>
            <a:endParaRPr lang="en-GB" dirty="0"/>
          </a:p>
        </p:txBody>
      </p:sp>
      <p:pic>
        <p:nvPicPr>
          <p:cNvPr id="4" name="Content Placeholder 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1650" y="1962107"/>
            <a:ext cx="11188700" cy="357989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7146549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Viewing Routing Path</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63</a:t>
            </a:fld>
            <a:endParaRPr lang="en-GB" dirty="0"/>
          </a:p>
        </p:txBody>
      </p:sp>
      <p:pic>
        <p:nvPicPr>
          <p:cNvPr id="5" name="Content Placeholder 4"/>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76391" y="1460500"/>
            <a:ext cx="1103921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166704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Recalling a Document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64</a:t>
            </a:fld>
            <a:endParaRPr lang="en-US" noProof="0" dirty="0"/>
          </a:p>
        </p:txBody>
      </p:sp>
      <p:pic>
        <p:nvPicPr>
          <p:cNvPr id="7" name="Content Placehold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2470939" y="990600"/>
            <a:ext cx="7250122" cy="530659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81253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Rail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65</a:t>
            </a:fld>
            <a:endParaRPr lang="en-GB" dirty="0"/>
          </a:p>
        </p:txBody>
      </p:sp>
      <p:pic>
        <p:nvPicPr>
          <p:cNvPr id="3" name="Content Placeholder 2"/>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3238" y="1586085"/>
            <a:ext cx="11188700" cy="43367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35947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Authorization Approved</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66</a:t>
            </a:fld>
            <a:endParaRPr lang="en-GB" dirty="0"/>
          </a:p>
        </p:txBody>
      </p:sp>
      <p:sp>
        <p:nvSpPr>
          <p:cNvPr id="7" name="Content Placeholder 6"/>
          <p:cNvSpPr>
            <a:spLocks noGrp="1"/>
          </p:cNvSpPr>
          <p:nvPr>
            <p:ph sz="quarter" idx="13"/>
          </p:nvPr>
        </p:nvSpPr>
        <p:spPr/>
        <p:txBody>
          <a:bodyPr/>
          <a:lstStyle/>
          <a:p>
            <a:pPr marL="0" indent="0">
              <a:buNone/>
            </a:pPr>
            <a:r>
              <a:rPr lang="en-US" dirty="0"/>
              <a:t>	</a:t>
            </a:r>
          </a:p>
        </p:txBody>
      </p:sp>
      <p:pic>
        <p:nvPicPr>
          <p:cNvPr id="4" name="Picture 3"/>
          <p:cNvPicPr>
            <a:picLocks noChangeAspect="1"/>
          </p:cNvPicPr>
          <p:nvPr/>
        </p:nvPicPr>
        <p:blipFill>
          <a:blip r:embed="rId4"/>
          <a:stretch>
            <a:fillRect/>
          </a:stretch>
        </p:blipFill>
        <p:spPr>
          <a:xfrm>
            <a:off x="1905000" y="1066800"/>
            <a:ext cx="8791000" cy="50860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19243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Email: Authorization Returned</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67</a:t>
            </a:fld>
            <a:endParaRPr lang="en-GB" dirty="0"/>
          </a:p>
        </p:txBody>
      </p:sp>
      <p:sp>
        <p:nvSpPr>
          <p:cNvPr id="7" name="Content Placeholder 6"/>
          <p:cNvSpPr>
            <a:spLocks noGrp="1"/>
          </p:cNvSpPr>
          <p:nvPr>
            <p:ph sz="quarter" idx="13"/>
          </p:nvPr>
        </p:nvSpPr>
        <p:spPr/>
        <p:txBody>
          <a:bodyPr/>
          <a:lstStyle/>
          <a:p>
            <a:pPr marL="0" indent="0">
              <a:buNone/>
            </a:pPr>
            <a:r>
              <a:rPr lang="en-US" dirty="0"/>
              <a:t>	</a:t>
            </a:r>
          </a:p>
          <a:p>
            <a:endParaRPr lang="en-US" dirty="0"/>
          </a:p>
        </p:txBody>
      </p:sp>
      <p:pic>
        <p:nvPicPr>
          <p:cNvPr id="8" name="Picture 7"/>
          <p:cNvPicPr>
            <a:picLocks noChangeAspect="1"/>
          </p:cNvPicPr>
          <p:nvPr/>
        </p:nvPicPr>
        <p:blipFill>
          <a:blip r:embed="rId4"/>
          <a:stretch>
            <a:fillRect/>
          </a:stretch>
        </p:blipFill>
        <p:spPr>
          <a:xfrm>
            <a:off x="1752600" y="1066800"/>
            <a:ext cx="8306523" cy="51054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28463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Reservations and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68</a:t>
            </a:fld>
            <a:endParaRPr lang="en-GB" dirty="0"/>
          </a:p>
        </p:txBody>
      </p:sp>
      <p:grpSp>
        <p:nvGrpSpPr>
          <p:cNvPr id="7" name="Group 6"/>
          <p:cNvGrpSpPr/>
          <p:nvPr/>
        </p:nvGrpSpPr>
        <p:grpSpPr>
          <a:xfrm>
            <a:off x="518620" y="1650509"/>
            <a:ext cx="11154762" cy="4583376"/>
            <a:chOff x="1008972" y="1539842"/>
            <a:chExt cx="10154004"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After completing reservations in the Online Booking Tool (OBT), what options are immediately provided if you chose to make your reservation first?</a:t>
                  </a: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sz="1600" b="1" dirty="0">
                    <a:solidFill>
                      <a:schemeClr val="bg1"/>
                    </a:solidFill>
                  </a:rPr>
                  <a:t>You can either Hold the reservation for later use or Start the creation of your authorization.</a:t>
                </a: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latin typeface="Arial" panose="020B0604020202020204" pitchFamily="34" charset="0"/>
                      <a:cs typeface="Arial" panose="020B0604020202020204" pitchFamily="34" charset="0"/>
                    </a:rPr>
                    <a:t>The Site Details are populated based on the booked reservations.  </a:t>
                  </a:r>
                  <a:r>
                    <a:rPr lang="en-US" altLang="ko" sz="1600" b="1" dirty="0">
                      <a:solidFill>
                        <a:schemeClr val="bg1"/>
                      </a:solidFill>
                      <a:latin typeface="Arial" panose="020B0604020202020204" pitchFamily="34" charset="0"/>
                      <a:cs typeface="Arial" panose="020B0604020202020204" pitchFamily="34" charset="0"/>
                    </a:rPr>
                    <a:t>If the Going To field does not match the true TDY location, what should be done to correct it?</a:t>
                  </a:r>
                  <a:endParaRPr lang="en-US" sz="1600" b="1" dirty="0">
                    <a:solidFill>
                      <a:schemeClr val="bg1"/>
                    </a:solidFill>
                    <a:latin typeface="Arial" panose="020B0604020202020204" pitchFamily="34" charset="0"/>
                    <a:cs typeface="Arial" panose="020B0604020202020204" pitchFamily="34" charset="0"/>
                  </a:endParaRP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r>
                  <a:rPr lang="en-US" sz="1600" b="1" dirty="0">
                    <a:solidFill>
                      <a:schemeClr val="bg1"/>
                    </a:solidFill>
                  </a:rPr>
                  <a:t>Update the location by typing in the TDY site name and select or click the globe icon to search for the site.</a:t>
                </a:r>
              </a:p>
            </p:txBody>
          </p:sp>
        </p:grpSp>
        <p:grpSp>
          <p:nvGrpSpPr>
            <p:cNvPr id="24" name="Group 23"/>
            <p:cNvGrpSpPr/>
            <p:nvPr/>
          </p:nvGrpSpPr>
          <p:grpSpPr>
            <a:xfrm>
              <a:off x="1029025" y="4246354"/>
              <a:ext cx="10133951" cy="1194703"/>
              <a:chOff x="1143000" y="1539842"/>
              <a:chExt cx="10133951"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If you book reservations through the TMC, you need to retrieve </a:t>
                  </a:r>
                  <a:r>
                    <a:rPr lang="en-US" altLang="ii" sz="1600" b="1" dirty="0">
                      <a:solidFill>
                        <a:schemeClr val="bg1"/>
                      </a:solidFill>
                    </a:rPr>
                    <a:t>your reservation during the  Reservation step to associate it to your authorization.  True or False ?</a:t>
                  </a:r>
                </a:p>
              </p:txBody>
            </p:sp>
          </p:grpSp>
          <p:sp>
            <p:nvSpPr>
              <p:cNvPr id="28" name="TextBox 27"/>
              <p:cNvSpPr txBox="1"/>
              <p:nvPr/>
            </p:nvSpPr>
            <p:spPr>
              <a:xfrm>
                <a:off x="6532651" y="1539842"/>
                <a:ext cx="4744300" cy="1177396"/>
              </a:xfrm>
              <a:prstGeom prst="rect">
                <a:avLst/>
              </a:prstGeom>
              <a:noFill/>
            </p:spPr>
            <p:txBody>
              <a:bodyPr wrap="square" lIns="0" tIns="0" rIns="0" bIns="0" rtlCol="0" anchor="ctr">
                <a:noAutofit/>
              </a:bodyPr>
              <a:lstStyle/>
              <a:p>
                <a:r>
                  <a:rPr lang="en-US" sz="1600" b="1" dirty="0">
                    <a:solidFill>
                      <a:schemeClr val="bg1"/>
                    </a:solidFill>
                  </a:rPr>
                  <a:t>True.  Reservations booked directly with the TMC will not display in E2 for selection until they are retrieved.</a:t>
                </a:r>
              </a:p>
            </p:txBody>
          </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20" y="1815983"/>
                  <a:ext cx="4500579" cy="1417476"/>
                </a:xfrm>
                <a:prstGeom prst="rect">
                  <a:avLst/>
                </a:prstGeom>
                <a:noFill/>
              </p:spPr>
              <p:txBody>
                <a:bodyPr wrap="square" lIns="0" tIns="0" rIns="0" bIns="0" rtlCol="0" anchor="ctr">
                  <a:noAutofit/>
                </a:bodyPr>
                <a:lstStyle/>
                <a:p>
                  <a:r>
                    <a:rPr lang="en-US" sz="1600" b="1" dirty="0">
                      <a:solidFill>
                        <a:schemeClr val="bg1"/>
                      </a:solidFill>
                    </a:rPr>
                    <a:t>How can a traveler make a change to an authorization that is in a pending approval status?</a:t>
                  </a:r>
                  <a:endParaRPr lang="en-US" sz="1600" dirty="0">
                    <a:solidFill>
                      <a:schemeClr val="bg1"/>
                    </a:solidFill>
                  </a:endParaRPr>
                </a:p>
              </p:txBody>
            </p:sp>
          </p:grpSp>
          <p:sp>
            <p:nvSpPr>
              <p:cNvPr id="35" name="TextBox 34"/>
              <p:cNvSpPr txBox="1"/>
              <p:nvPr/>
            </p:nvSpPr>
            <p:spPr>
              <a:xfrm>
                <a:off x="6552702" y="1539842"/>
                <a:ext cx="4724247" cy="1177396"/>
              </a:xfrm>
              <a:prstGeom prst="rect">
                <a:avLst/>
              </a:prstGeom>
              <a:noFill/>
            </p:spPr>
            <p:txBody>
              <a:bodyPr wrap="square" lIns="0" tIns="0" rIns="0" bIns="0" rtlCol="0" anchor="ctr">
                <a:noAutofit/>
              </a:bodyPr>
              <a:lstStyle/>
              <a:p>
                <a:r>
                  <a:rPr lang="en-US" sz="1600" b="1" dirty="0">
                    <a:solidFill>
                      <a:schemeClr val="bg1"/>
                    </a:solidFill>
                  </a:rPr>
                  <a:t>Recall the trip, which will change the status from Pending Approval to Revised.</a:t>
                </a:r>
              </a:p>
            </p:txBody>
          </p:sp>
        </p:grpSp>
      </p:grpSp>
    </p:spTree>
    <p:custDataLst>
      <p:tags r:id="rId1"/>
    </p:custDataLst>
    <p:extLst>
      <p:ext uri="{BB962C8B-B14F-4D97-AF65-F5344CB8AC3E}">
        <p14:creationId xmlns:p14="http://schemas.microsoft.com/office/powerpoint/2010/main" val="3411174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Getting Started</a:t>
            </a:r>
            <a:br>
              <a:rPr lang="en-US" sz="7200" dirty="0"/>
            </a:br>
            <a:br>
              <a:rPr lang="en-US" sz="6600" dirty="0"/>
            </a:br>
            <a:r>
              <a:rPr lang="en-US" sz="6600" dirty="0"/>
              <a:t>First Log On, Profile, and Navigation</a:t>
            </a:r>
          </a:p>
        </p:txBody>
      </p:sp>
      <p:sp>
        <p:nvSpPr>
          <p:cNvPr id="12" name="Footer Placeholder 11"/>
          <p:cNvSpPr>
            <a:spLocks noGrp="1"/>
          </p:cNvSpPr>
          <p:nvPr>
            <p:ph type="ftr" sz="quarter" idx="11"/>
          </p:nvPr>
        </p:nvSpPr>
        <p:spPr/>
        <p:txBody>
          <a:bodyPr/>
          <a:lstStyle/>
          <a:p>
            <a:r>
              <a:rPr lang="en-US" dirty="0">
                <a:solidFill>
                  <a:schemeClr val="bg1"/>
                </a:solidFill>
              </a:rPr>
              <a:t>© 2022 CW Government Travel, Inc                                           </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6</a:t>
            </a:fld>
            <a:endParaRPr lang="en-GB" dirty="0">
              <a:solidFill>
                <a:schemeClr val="bg1"/>
              </a:solidFill>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400" dirty="0">
                <a:solidFill>
                  <a:srgbClr val="7F7F7F"/>
                </a:solidFill>
              </a:rPr>
              <a:t>Creating Reservations and Authorizations</a:t>
            </a:r>
            <a:endParaRPr lang="en-US" sz="2800" dirty="0">
              <a:solidFill>
                <a:srgbClr val="7F7F7F"/>
              </a:solidFill>
            </a:endParaRP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69</a:t>
            </a:fld>
            <a:endParaRPr lang="en-GB" dirty="0"/>
          </a:p>
        </p:txBody>
      </p:sp>
      <p:grpSp>
        <p:nvGrpSpPr>
          <p:cNvPr id="7" name="Group 6"/>
          <p:cNvGrpSpPr/>
          <p:nvPr/>
        </p:nvGrpSpPr>
        <p:grpSpPr>
          <a:xfrm>
            <a:off x="518620" y="1650509"/>
            <a:ext cx="11154761" cy="4583376"/>
            <a:chOff x="1008972" y="1539842"/>
            <a:chExt cx="10154003" cy="5254470"/>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After completing reservations in the Online Booking Tool (OBT), what options are immediately provided if you chose to make your reservation first?</a:t>
                  </a: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sz="1600" b="1" dirty="0">
                      <a:solidFill>
                        <a:schemeClr val="bg1"/>
                      </a:solidFill>
                    </a:rPr>
                    <a:t>You can either Hold the reservation for later use or Start the creation of your authorization.</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latin typeface="Arial" panose="020B0604020202020204" pitchFamily="34" charset="0"/>
                      <a:cs typeface="Arial" panose="020B0604020202020204" pitchFamily="34" charset="0"/>
                    </a:rPr>
                    <a:t>The Site Details are populated based on the booked reservations.  </a:t>
                  </a:r>
                  <a:r>
                    <a:rPr lang="en-US" altLang="ko" sz="1600" b="1" dirty="0">
                      <a:solidFill>
                        <a:schemeClr val="bg1"/>
                      </a:solidFill>
                      <a:latin typeface="Arial" panose="020B0604020202020204" pitchFamily="34" charset="0"/>
                      <a:cs typeface="Arial" panose="020B0604020202020204" pitchFamily="34" charset="0"/>
                    </a:rPr>
                    <a:t>If the Going To field does not match the true TDY location, what should be done to correct it?</a:t>
                  </a: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sz="1600" b="1" dirty="0">
                      <a:solidFill>
                        <a:schemeClr val="bg1"/>
                      </a:solidFill>
                    </a:rPr>
                    <a:t>Update the location by typing in the TDY site name and select or click the globe icon to search for the site.</a:t>
                  </a:r>
                </a:p>
              </p:txBody>
            </p:sp>
          </p:grpSp>
        </p:grpSp>
        <p:grpSp>
          <p:nvGrpSpPr>
            <p:cNvPr id="24" name="Group 23"/>
            <p:cNvGrpSpPr/>
            <p:nvPr/>
          </p:nvGrpSpPr>
          <p:grpSpPr>
            <a:xfrm>
              <a:off x="1029025" y="4246354"/>
              <a:ext cx="10133950" cy="1194703"/>
              <a:chOff x="1143000" y="1539842"/>
              <a:chExt cx="10133950" cy="1194703"/>
            </a:xfrm>
          </p:grpSpPr>
          <p:grpSp>
            <p:nvGrpSpPr>
              <p:cNvPr id="25" name="Group 24"/>
              <p:cNvGrpSpPr/>
              <p:nvPr/>
            </p:nvGrpSpPr>
            <p:grpSpPr>
              <a:xfrm>
                <a:off x="1143000" y="1539842"/>
                <a:ext cx="4727949" cy="1194703"/>
                <a:chOff x="6172200" y="1815983"/>
                <a:chExt cx="4800600" cy="1438313"/>
              </a:xfrm>
            </p:grpSpPr>
            <p:sp>
              <p:nvSpPr>
                <p:cNvPr id="29" name="Rounded Rectangle 28"/>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0" name="TextBox 29"/>
                <p:cNvSpPr txBox="1"/>
                <p:nvPr/>
              </p:nvSpPr>
              <p:spPr>
                <a:xfrm>
                  <a:off x="6306359" y="1815983"/>
                  <a:ext cx="4500579" cy="1417476"/>
                </a:xfrm>
                <a:prstGeom prst="rect">
                  <a:avLst/>
                </a:prstGeom>
                <a:noFill/>
              </p:spPr>
              <p:txBody>
                <a:bodyPr wrap="square" lIns="0" tIns="0" rIns="0" bIns="0" rtlCol="0" anchor="ctr">
                  <a:noAutofit/>
                </a:bodyPr>
                <a:lstStyle/>
                <a:p>
                  <a:r>
                    <a:rPr lang="en-US" sz="1600" b="1" dirty="0">
                      <a:solidFill>
                        <a:schemeClr val="bg1"/>
                      </a:solidFill>
                    </a:rPr>
                    <a:t>If you book reservations through the TMC, you need to retrieve </a:t>
                  </a:r>
                  <a:r>
                    <a:rPr lang="en-US" altLang="ii" sz="1600" b="1" dirty="0">
                      <a:solidFill>
                        <a:schemeClr val="bg1"/>
                      </a:solidFill>
                    </a:rPr>
                    <a:t>your reservation during the  Reservation step to associate it to your authorization.  True or False ?</a:t>
                  </a:r>
                </a:p>
              </p:txBody>
            </p:sp>
          </p:gr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sz="1600" b="1" dirty="0">
                      <a:solidFill>
                        <a:schemeClr val="bg1"/>
                      </a:solidFill>
                    </a:rPr>
                    <a:t>True.  Reservations booked directly with the TMC will not display in E2 for selection until they are retrieved.</a:t>
                  </a:r>
                </a:p>
              </p:txBody>
            </p:sp>
          </p:grpSp>
        </p:grpSp>
        <p:grpSp>
          <p:nvGrpSpPr>
            <p:cNvPr id="31" name="Group 30"/>
            <p:cNvGrpSpPr/>
            <p:nvPr/>
          </p:nvGrpSpPr>
          <p:grpSpPr>
            <a:xfrm>
              <a:off x="1008972" y="5599609"/>
              <a:ext cx="10133949" cy="1194703"/>
              <a:chOff x="1143000" y="1539842"/>
              <a:chExt cx="10133949"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326720" y="1815983"/>
                  <a:ext cx="4500579" cy="1417476"/>
                </a:xfrm>
                <a:prstGeom prst="rect">
                  <a:avLst/>
                </a:prstGeom>
                <a:noFill/>
              </p:spPr>
              <p:txBody>
                <a:bodyPr wrap="square" lIns="0" tIns="0" rIns="0" bIns="0" rtlCol="0" anchor="ctr">
                  <a:noAutofit/>
                </a:bodyPr>
                <a:lstStyle/>
                <a:p>
                  <a:r>
                    <a:rPr lang="en-US" sz="1600" b="1" dirty="0">
                      <a:solidFill>
                        <a:schemeClr val="bg1"/>
                      </a:solidFill>
                    </a:rPr>
                    <a:t>How can a traveler make a change to an authorization that is in a pending approval status?</a:t>
                  </a:r>
                  <a:endParaRPr lang="en-US" sz="1600" dirty="0">
                    <a:solidFill>
                      <a:schemeClr val="bg1"/>
                    </a:solidFill>
                  </a:endParaRPr>
                </a:p>
              </p:txBody>
            </p:sp>
          </p:grpSp>
          <p:grpSp>
            <p:nvGrpSpPr>
              <p:cNvPr id="33" name="Group 32"/>
              <p:cNvGrpSpPr/>
              <p:nvPr/>
            </p:nvGrpSpPr>
            <p:grpSpPr>
              <a:xfrm>
                <a:off x="6415580" y="1539842"/>
                <a:ext cx="4861369" cy="1194703"/>
                <a:chOff x="6172200" y="1815983"/>
                <a:chExt cx="4800600" cy="1438313"/>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07608" y="1815983"/>
                  <a:ext cx="4665192" cy="1417476"/>
                </a:xfrm>
                <a:prstGeom prst="rect">
                  <a:avLst/>
                </a:prstGeom>
                <a:noFill/>
              </p:spPr>
              <p:txBody>
                <a:bodyPr wrap="square" lIns="0" tIns="0" rIns="0" bIns="0" rtlCol="0" anchor="ctr">
                  <a:noAutofit/>
                </a:bodyPr>
                <a:lstStyle/>
                <a:p>
                  <a:r>
                    <a:rPr lang="en-US" sz="1600" b="1" dirty="0">
                      <a:solidFill>
                        <a:schemeClr val="bg1"/>
                      </a:solidFill>
                    </a:rPr>
                    <a:t>Recall the trip, which will change the status from Pending Approval to Revised.</a:t>
                  </a:r>
                </a:p>
              </p:txBody>
            </p:sp>
          </p:grpSp>
        </p:grpSp>
      </p:grpSp>
    </p:spTree>
    <p:custDataLst>
      <p:tags r:id="rId1"/>
    </p:custDataLst>
    <p:extLst>
      <p:ext uri="{BB962C8B-B14F-4D97-AF65-F5344CB8AC3E}">
        <p14:creationId xmlns:p14="http://schemas.microsoft.com/office/powerpoint/2010/main" val="803052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Comparative Trips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70</a:t>
            </a:fld>
            <a:endParaRPr lang="en-GB" dirty="0">
              <a:solidFill>
                <a:schemeClr val="bg1"/>
              </a:solidFill>
            </a:endParaRPr>
          </a:p>
        </p:txBody>
      </p:sp>
    </p:spTree>
    <p:custDataLst>
      <p:tags r:id="rId1"/>
    </p:custDataLst>
    <p:extLst>
      <p:ext uri="{BB962C8B-B14F-4D97-AF65-F5344CB8AC3E}">
        <p14:creationId xmlns:p14="http://schemas.microsoft.com/office/powerpoint/2010/main" val="20541378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89BA32-4C66-49A4-B571-D92D65C705C7}"/>
              </a:ext>
            </a:extLst>
          </p:cNvPr>
          <p:cNvSpPr>
            <a:spLocks noGrp="1"/>
          </p:cNvSpPr>
          <p:nvPr>
            <p:ph type="title"/>
          </p:nvPr>
        </p:nvSpPr>
        <p:spPr/>
        <p:txBody>
          <a:bodyPr/>
          <a:lstStyle/>
          <a:p>
            <a:r>
              <a:rPr lang="en-US" dirty="0"/>
              <a:t>Comparative Trips</a:t>
            </a:r>
          </a:p>
        </p:txBody>
      </p:sp>
      <p:sp>
        <p:nvSpPr>
          <p:cNvPr id="3" name="Footer Placeholder 2">
            <a:extLst>
              <a:ext uri="{FF2B5EF4-FFF2-40B4-BE49-F238E27FC236}">
                <a16:creationId xmlns:a16="http://schemas.microsoft.com/office/drawing/2014/main" id="{66FFC5B2-3C07-486A-BB92-BB445B3B96B0}"/>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4" name="Slide Number Placeholder 3">
            <a:extLst>
              <a:ext uri="{FF2B5EF4-FFF2-40B4-BE49-F238E27FC236}">
                <a16:creationId xmlns:a16="http://schemas.microsoft.com/office/drawing/2014/main" id="{F0FD252C-51CF-4BED-AF3B-77DB1C24F5D6}"/>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71</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Content Placeholder 9">
            <a:extLst>
              <a:ext uri="{FF2B5EF4-FFF2-40B4-BE49-F238E27FC236}">
                <a16:creationId xmlns:a16="http://schemas.microsoft.com/office/drawing/2014/main" id="{EEB5DAD8-171D-41A0-885E-A3E3A21C16F7}"/>
              </a:ext>
            </a:extLst>
          </p:cNvPr>
          <p:cNvSpPr>
            <a:spLocks noGrp="1"/>
          </p:cNvSpPr>
          <p:nvPr>
            <p:ph sz="quarter" idx="13"/>
          </p:nvPr>
        </p:nvSpPr>
        <p:spPr/>
        <p:txBody>
          <a:bodyPr/>
          <a:lstStyle/>
          <a:p>
            <a:r>
              <a:rPr lang="en-US" b="0" i="0" dirty="0">
                <a:solidFill>
                  <a:srgbClr val="000000"/>
                </a:solidFill>
                <a:effectLst/>
                <a:latin typeface="Arial" panose="020B0604020202020204" pitchFamily="34" charset="0"/>
              </a:rPr>
              <a:t>A comparative trip is an alternate travel scenario that is used for comparison purposes during the authorization creation and approval process.  </a:t>
            </a:r>
          </a:p>
          <a:p>
            <a:r>
              <a:rPr lang="en-US" b="0" i="0" dirty="0">
                <a:solidFill>
                  <a:srgbClr val="000000"/>
                </a:solidFill>
                <a:effectLst/>
                <a:latin typeface="Arial" panose="020B0604020202020204" pitchFamily="34" charset="0"/>
              </a:rPr>
              <a:t>You should add a comparative trip when you have set up your authorization to do something different than what you are typically authorized to do.  </a:t>
            </a:r>
            <a:r>
              <a:rPr lang="en-US" dirty="0">
                <a:solidFill>
                  <a:srgbClr val="000000"/>
                </a:solidFill>
                <a:latin typeface="Arial" panose="020B0604020202020204" pitchFamily="34" charset="0"/>
              </a:rPr>
              <a:t>Examples include:</a:t>
            </a:r>
          </a:p>
          <a:p>
            <a:pPr lvl="2"/>
            <a:r>
              <a:rPr lang="en-US" b="0" i="0" dirty="0">
                <a:solidFill>
                  <a:srgbClr val="000000"/>
                </a:solidFill>
                <a:effectLst/>
                <a:latin typeface="Arial" panose="020B0604020202020204" pitchFamily="34" charset="0"/>
              </a:rPr>
              <a:t>Driving vs Flying</a:t>
            </a:r>
          </a:p>
          <a:p>
            <a:pPr lvl="2"/>
            <a:r>
              <a:rPr lang="en-US" dirty="0">
                <a:solidFill>
                  <a:srgbClr val="000000"/>
                </a:solidFill>
                <a:latin typeface="Arial" panose="020B0604020202020204" pitchFamily="34" charset="0"/>
              </a:rPr>
              <a:t>Departing out of a different city than your homesite</a:t>
            </a:r>
          </a:p>
          <a:p>
            <a:pPr lvl="2"/>
            <a:r>
              <a:rPr lang="en-US" b="0" i="0" dirty="0">
                <a:solidFill>
                  <a:srgbClr val="000000"/>
                </a:solidFill>
                <a:effectLst/>
                <a:latin typeface="Arial" panose="020B0604020202020204" pitchFamily="34" charset="0"/>
              </a:rPr>
              <a:t>Flying into a different </a:t>
            </a:r>
            <a:r>
              <a:rPr lang="en-US" dirty="0">
                <a:solidFill>
                  <a:srgbClr val="000000"/>
                </a:solidFill>
                <a:latin typeface="Arial" panose="020B0604020202020204" pitchFamily="34" charset="0"/>
              </a:rPr>
              <a:t>city</a:t>
            </a:r>
          </a:p>
          <a:p>
            <a:pPr lvl="2"/>
            <a:r>
              <a:rPr lang="en-US" b="0" i="0" dirty="0">
                <a:solidFill>
                  <a:srgbClr val="000000"/>
                </a:solidFill>
                <a:effectLst/>
                <a:latin typeface="Arial" panose="020B0604020202020204" pitchFamily="34" charset="0"/>
              </a:rPr>
              <a:t>Other reasons determined by your unit, office or agency that require a cost comparison</a:t>
            </a:r>
          </a:p>
          <a:p>
            <a:r>
              <a:rPr lang="en-US" dirty="0">
                <a:solidFill>
                  <a:srgbClr val="000000"/>
                </a:solidFill>
                <a:latin typeface="Arial" panose="020B0604020202020204" pitchFamily="34" charset="0"/>
              </a:rPr>
              <a:t>Your primary authorization should be set up for the travel you intend to do.  </a:t>
            </a:r>
          </a:p>
          <a:p>
            <a:r>
              <a:rPr lang="en-US" b="0" i="0" dirty="0">
                <a:solidFill>
                  <a:srgbClr val="000000"/>
                </a:solidFill>
                <a:effectLst/>
                <a:latin typeface="Arial" panose="020B0604020202020204" pitchFamily="34" charset="0"/>
              </a:rPr>
              <a:t>You add a comparative trip to your authorization after you complete </a:t>
            </a:r>
            <a:r>
              <a:rPr lang="en-US" b="0" i="1" dirty="0">
                <a:solidFill>
                  <a:srgbClr val="000000"/>
                </a:solidFill>
                <a:effectLst/>
                <a:latin typeface="Arial" panose="020B0604020202020204" pitchFamily="34" charset="0"/>
              </a:rPr>
              <a:t>all steps</a:t>
            </a:r>
            <a:r>
              <a:rPr lang="en-US" b="0" i="0" dirty="0">
                <a:solidFill>
                  <a:srgbClr val="000000"/>
                </a:solidFill>
                <a:effectLst/>
                <a:latin typeface="Arial" panose="020B0604020202020204" pitchFamily="34" charset="0"/>
              </a:rPr>
              <a:t> in the authorization workflow and before you submit the authorization for approval.   This will allow you to calculate the cost of what is allowed, and then if needed adjust the primary authorization expenses to what you will be allowed to enter reimbursement for.</a:t>
            </a:r>
            <a:endParaRPr lang="en-US" dirty="0"/>
          </a:p>
        </p:txBody>
      </p:sp>
    </p:spTree>
    <p:custDataLst>
      <p:tags r:id="rId1"/>
    </p:custDataLst>
    <p:extLst>
      <p:ext uri="{BB962C8B-B14F-4D97-AF65-F5344CB8AC3E}">
        <p14:creationId xmlns:p14="http://schemas.microsoft.com/office/powerpoint/2010/main" val="641986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2 </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72</a:t>
            </a:fld>
            <a:endParaRPr lang="en-GB" dirty="0"/>
          </a:p>
        </p:txBody>
      </p:sp>
      <p:sp>
        <p:nvSpPr>
          <p:cNvPr id="10" name="Content Placeholder 6"/>
          <p:cNvSpPr>
            <a:spLocks noGrp="1"/>
          </p:cNvSpPr>
          <p:nvPr>
            <p:ph sz="quarter" idx="13"/>
          </p:nvPr>
        </p:nvSpPr>
        <p:spPr>
          <a:xfrm>
            <a:off x="499994" y="1460810"/>
            <a:ext cx="11188769" cy="47113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a:solidFill>
                  <a:srgbClr val="333F48"/>
                </a:solidFill>
                <a:latin typeface="+mn-lt"/>
              </a:rPr>
              <a:t>Creating Authorization and Adding a Comparative Trip</a:t>
            </a:r>
          </a:p>
          <a:p>
            <a:pPr marL="0" indent="0">
              <a:buClr>
                <a:schemeClr val="accent1"/>
              </a:buClr>
              <a:buNone/>
            </a:pPr>
            <a:r>
              <a:rPr lang="en-US" sz="2400" b="0" dirty="0">
                <a:solidFill>
                  <a:srgbClr val="333F48"/>
                </a:solidFill>
                <a:latin typeface="+mn-lt"/>
              </a:rPr>
              <a:t>The traveler is </a:t>
            </a:r>
            <a:r>
              <a:rPr lang="en-US" sz="2200" b="0" dirty="0">
                <a:solidFill>
                  <a:srgbClr val="333F48"/>
                </a:solidFill>
                <a:latin typeface="+mn-lt"/>
              </a:rPr>
              <a:t>going round trip from </a:t>
            </a:r>
            <a:r>
              <a:rPr lang="en-US" sz="2200" u="sng" dirty="0">
                <a:solidFill>
                  <a:srgbClr val="333F48"/>
                </a:solidFill>
                <a:latin typeface="+mn-lt"/>
              </a:rPr>
              <a:t>Washington, DC</a:t>
            </a:r>
            <a:r>
              <a:rPr lang="en-US" sz="2200" dirty="0">
                <a:solidFill>
                  <a:srgbClr val="333F48"/>
                </a:solidFill>
                <a:latin typeface="+mn-lt"/>
              </a:rPr>
              <a:t> </a:t>
            </a:r>
            <a:r>
              <a:rPr lang="en-US" sz="2200" b="0" dirty="0">
                <a:solidFill>
                  <a:srgbClr val="333F48"/>
                </a:solidFill>
                <a:latin typeface="+mn-lt"/>
              </a:rPr>
              <a:t>to </a:t>
            </a:r>
            <a:r>
              <a:rPr lang="en-US" sz="2200" u="sng" dirty="0">
                <a:solidFill>
                  <a:srgbClr val="333F48"/>
                </a:solidFill>
                <a:latin typeface="+mn-lt"/>
              </a:rPr>
              <a:t>Pittsburgh, PA</a:t>
            </a:r>
            <a:r>
              <a:rPr lang="en-US" sz="2200" b="0" dirty="0">
                <a:solidFill>
                  <a:srgbClr val="333F48"/>
                </a:solidFill>
                <a:latin typeface="+mn-lt"/>
              </a:rPr>
              <a:t>.  </a:t>
            </a:r>
          </a:p>
          <a:p>
            <a:pPr>
              <a:buNone/>
            </a:pPr>
            <a:endParaRPr lang="en-US" sz="2200" b="0" dirty="0">
              <a:solidFill>
                <a:srgbClr val="333F48"/>
              </a:solidFill>
              <a:latin typeface="+mn-lt"/>
            </a:endParaRPr>
          </a:p>
          <a:p>
            <a:pPr>
              <a:buNone/>
            </a:pPr>
            <a:r>
              <a:rPr lang="en-US" sz="2200" b="0" dirty="0">
                <a:solidFill>
                  <a:srgbClr val="333F48"/>
                </a:solidFill>
                <a:latin typeface="+mn-lt"/>
              </a:rPr>
              <a:t>The traveler prefers to drive to Pittsburgh rather than fly.</a:t>
            </a:r>
          </a:p>
          <a:p>
            <a:pPr>
              <a:buNone/>
            </a:pPr>
            <a:endParaRPr lang="en-US" sz="2200" b="0" dirty="0">
              <a:solidFill>
                <a:srgbClr val="333F48"/>
              </a:solidFill>
              <a:latin typeface="+mn-lt"/>
            </a:endParaRPr>
          </a:p>
          <a:p>
            <a:pPr>
              <a:buNone/>
            </a:pPr>
            <a:r>
              <a:rPr lang="en-US" sz="2200" b="0" dirty="0">
                <a:solidFill>
                  <a:srgbClr val="333F48"/>
                </a:solidFill>
                <a:latin typeface="+mn-lt"/>
              </a:rPr>
              <a:t>An authorization will be created and a comparative trip will be added.</a:t>
            </a:r>
          </a:p>
          <a:p>
            <a:pPr>
              <a:buNone/>
            </a:pPr>
            <a:endParaRPr lang="en-US" sz="2200" b="0" dirty="0">
              <a:solidFill>
                <a:srgbClr val="333F48"/>
              </a:solidFill>
              <a:latin typeface="+mn-lt"/>
            </a:endParaRPr>
          </a:p>
          <a:p>
            <a:pPr>
              <a:buNone/>
            </a:pPr>
            <a:r>
              <a:rPr lang="en-US" sz="2200" b="0" dirty="0">
                <a:solidFill>
                  <a:srgbClr val="333F48"/>
                </a:solidFill>
                <a:latin typeface="+mn-lt"/>
              </a:rPr>
              <a:t>If needed, expenses will be adjusted so that the traveler will only enter expenses up to</a:t>
            </a:r>
          </a:p>
          <a:p>
            <a:pPr>
              <a:buNone/>
            </a:pPr>
            <a:r>
              <a:rPr lang="en-US" sz="2200" b="0" dirty="0">
                <a:solidFill>
                  <a:srgbClr val="333F48"/>
                </a:solidFill>
                <a:latin typeface="+mn-lt"/>
              </a:rPr>
              <a:t>what they are allowed to claim based on the cost of the YCA fare of the flights.</a:t>
            </a:r>
            <a:endParaRPr lang="en-US" sz="2200" dirty="0">
              <a:solidFill>
                <a:srgbClr val="333F48"/>
              </a:solidFill>
              <a:latin typeface="+mn-lt"/>
            </a:endParaRPr>
          </a:p>
        </p:txBody>
      </p:sp>
      <p:sp>
        <p:nvSpPr>
          <p:cNvPr id="2" name="Rectangle 1"/>
          <p:cNvSpPr/>
          <p:nvPr/>
        </p:nvSpPr>
        <p:spPr>
          <a:xfrm>
            <a:off x="5711717" y="6334982"/>
            <a:ext cx="3905236" cy="307777"/>
          </a:xfrm>
          <a:prstGeom prst="rect">
            <a:avLst/>
          </a:prstGeom>
        </p:spPr>
        <p:txBody>
          <a:bodyPr wrap="none">
            <a:spAutoFit/>
          </a:bodyPr>
          <a:lstStyle/>
          <a:p>
            <a:r>
              <a:rPr lang="en-US" sz="1400" i="1" dirty="0">
                <a:solidFill>
                  <a:srgbClr val="333F48"/>
                </a:solidFill>
              </a:rPr>
              <a:t>* Instructor may adjust travel details as needed</a:t>
            </a:r>
            <a:endParaRPr lang="en-US" sz="1400" dirty="0"/>
          </a:p>
        </p:txBody>
      </p:sp>
    </p:spTree>
    <p:custDataLst>
      <p:tags r:id="rId1"/>
    </p:custDataLst>
    <p:extLst>
      <p:ext uri="{BB962C8B-B14F-4D97-AF65-F5344CB8AC3E}">
        <p14:creationId xmlns:p14="http://schemas.microsoft.com/office/powerpoint/2010/main" val="1003678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DDE4-432D-4559-8F79-91104E7C7C1B}"/>
              </a:ext>
            </a:extLst>
          </p:cNvPr>
          <p:cNvSpPr>
            <a:spLocks noGrp="1"/>
          </p:cNvSpPr>
          <p:nvPr>
            <p:ph type="title"/>
          </p:nvPr>
        </p:nvSpPr>
        <p:spPr/>
        <p:txBody>
          <a:bodyPr/>
          <a:lstStyle/>
          <a:p>
            <a:r>
              <a:rPr lang="en-US" dirty="0"/>
              <a:t>Adding a Comparative Trip</a:t>
            </a:r>
          </a:p>
        </p:txBody>
      </p:sp>
      <p:sp>
        <p:nvSpPr>
          <p:cNvPr id="3" name="Footer Placeholder 2">
            <a:extLst>
              <a:ext uri="{FF2B5EF4-FFF2-40B4-BE49-F238E27FC236}">
                <a16:creationId xmlns:a16="http://schemas.microsoft.com/office/drawing/2014/main" id="{D751FC05-DD5F-4739-A68D-690614B68A57}"/>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a:extLst>
              <a:ext uri="{FF2B5EF4-FFF2-40B4-BE49-F238E27FC236}">
                <a16:creationId xmlns:a16="http://schemas.microsoft.com/office/drawing/2014/main" id="{C61320D8-FEAF-4E94-991B-6512331F4329}"/>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a:extLst>
              <a:ext uri="{FF2B5EF4-FFF2-40B4-BE49-F238E27FC236}">
                <a16:creationId xmlns:a16="http://schemas.microsoft.com/office/drawing/2014/main" id="{65CEB479-5CFF-44D5-B9F1-BC40801BFCB8}"/>
              </a:ext>
            </a:extLst>
          </p:cNvPr>
          <p:cNvPicPr>
            <a:picLocks noChangeAspect="1"/>
          </p:cNvPicPr>
          <p:nvPr/>
        </p:nvPicPr>
        <p:blipFill>
          <a:blip r:embed="rId4"/>
          <a:stretch>
            <a:fillRect/>
          </a:stretch>
        </p:blipFill>
        <p:spPr>
          <a:xfrm>
            <a:off x="212270" y="1135515"/>
            <a:ext cx="7805057" cy="2529726"/>
          </a:xfrm>
          <a:prstGeom prst="rect">
            <a:avLst/>
          </a:prstGeom>
          <a:ln>
            <a:noFill/>
          </a:ln>
          <a:effectLst>
            <a:outerShdw blurRad="292100" dist="139700" dir="2700000" algn="tl" rotWithShape="0">
              <a:srgbClr val="333333">
                <a:alpha val="65000"/>
              </a:srgbClr>
            </a:outerShdw>
          </a:effectLst>
        </p:spPr>
      </p:pic>
      <p:pic>
        <p:nvPicPr>
          <p:cNvPr id="10" name="Content Placeholder 6">
            <a:extLst>
              <a:ext uri="{FF2B5EF4-FFF2-40B4-BE49-F238E27FC236}">
                <a16:creationId xmlns:a16="http://schemas.microsoft.com/office/drawing/2014/main" id="{7B3CC7ED-0376-479F-88F9-4C083E747E80}"/>
              </a:ext>
            </a:extLst>
          </p:cNvPr>
          <p:cNvPicPr>
            <a:picLocks noChangeAspect="1"/>
          </p:cNvPicPr>
          <p:nvPr/>
        </p:nvPicPr>
        <p:blipFill>
          <a:blip r:embed="rId5"/>
          <a:stretch>
            <a:fillRect/>
          </a:stretch>
        </p:blipFill>
        <p:spPr>
          <a:xfrm>
            <a:off x="4953000" y="3384431"/>
            <a:ext cx="6925074" cy="30411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7934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DDE4-432D-4559-8F79-91104E7C7C1B}"/>
              </a:ext>
            </a:extLst>
          </p:cNvPr>
          <p:cNvSpPr>
            <a:spLocks noGrp="1"/>
          </p:cNvSpPr>
          <p:nvPr>
            <p:ph type="title"/>
          </p:nvPr>
        </p:nvSpPr>
        <p:spPr/>
        <p:txBody>
          <a:bodyPr/>
          <a:lstStyle/>
          <a:p>
            <a:r>
              <a:rPr lang="en-US" dirty="0"/>
              <a:t>Completing Comparative Trip</a:t>
            </a:r>
          </a:p>
        </p:txBody>
      </p:sp>
      <p:sp>
        <p:nvSpPr>
          <p:cNvPr id="3" name="Footer Placeholder 2">
            <a:extLst>
              <a:ext uri="{FF2B5EF4-FFF2-40B4-BE49-F238E27FC236}">
                <a16:creationId xmlns:a16="http://schemas.microsoft.com/office/drawing/2014/main" id="{D751FC05-DD5F-4739-A68D-690614B68A57}"/>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a:extLst>
              <a:ext uri="{FF2B5EF4-FFF2-40B4-BE49-F238E27FC236}">
                <a16:creationId xmlns:a16="http://schemas.microsoft.com/office/drawing/2014/main" id="{C61320D8-FEAF-4E94-991B-6512331F4329}"/>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185FB97C-111F-4E45-83FA-E64A767B416E}"/>
              </a:ext>
            </a:extLst>
          </p:cNvPr>
          <p:cNvPicPr>
            <a:picLocks noGrp="1" noChangeAspect="1"/>
          </p:cNvPicPr>
          <p:nvPr>
            <p:ph sz="quarter" idx="13"/>
          </p:nvPr>
        </p:nvPicPr>
        <p:blipFill>
          <a:blip r:embed="rId4"/>
          <a:stretch>
            <a:fillRect/>
          </a:stretch>
        </p:blipFill>
        <p:spPr>
          <a:xfrm>
            <a:off x="3101735" y="1463675"/>
            <a:ext cx="5991706"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97142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7508-80B9-4FD4-92D4-0BAE693E4512}"/>
              </a:ext>
            </a:extLst>
          </p:cNvPr>
          <p:cNvSpPr>
            <a:spLocks noGrp="1"/>
          </p:cNvSpPr>
          <p:nvPr>
            <p:ph type="title"/>
          </p:nvPr>
        </p:nvSpPr>
        <p:spPr/>
        <p:txBody>
          <a:bodyPr/>
          <a:lstStyle/>
          <a:p>
            <a:r>
              <a:rPr lang="en-US" dirty="0"/>
              <a:t>Comparative Trip Summary</a:t>
            </a:r>
          </a:p>
        </p:txBody>
      </p:sp>
      <p:sp>
        <p:nvSpPr>
          <p:cNvPr id="3" name="Footer Placeholder 2">
            <a:extLst>
              <a:ext uri="{FF2B5EF4-FFF2-40B4-BE49-F238E27FC236}">
                <a16:creationId xmlns:a16="http://schemas.microsoft.com/office/drawing/2014/main" id="{EDE80473-5C91-484C-A799-D1891E1F2EC8}"/>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a:extLst>
              <a:ext uri="{FF2B5EF4-FFF2-40B4-BE49-F238E27FC236}">
                <a16:creationId xmlns:a16="http://schemas.microsoft.com/office/drawing/2014/main" id="{EABBECEE-2F22-4B22-99D9-5E0158476F47}"/>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75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7" name="Content Placeholder 6">
            <a:extLst>
              <a:ext uri="{FF2B5EF4-FFF2-40B4-BE49-F238E27FC236}">
                <a16:creationId xmlns:a16="http://schemas.microsoft.com/office/drawing/2014/main" id="{2628AB92-B2AE-4042-9A44-147D33DF7BB9}"/>
              </a:ext>
            </a:extLst>
          </p:cNvPr>
          <p:cNvPicPr>
            <a:picLocks noGrp="1" noChangeAspect="1"/>
          </p:cNvPicPr>
          <p:nvPr>
            <p:ph sz="quarter" idx="13"/>
          </p:nvPr>
        </p:nvPicPr>
        <p:blipFill>
          <a:blip r:embed="rId4"/>
          <a:stretch>
            <a:fillRect/>
          </a:stretch>
        </p:blipFill>
        <p:spPr>
          <a:xfrm>
            <a:off x="1928158" y="1463675"/>
            <a:ext cx="8338860"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01431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Reviewing Trips </a:t>
            </a:r>
            <a:br>
              <a:rPr lang="en-US" sz="8000" dirty="0"/>
            </a:br>
            <a:r>
              <a:rPr lang="en-US" sz="8000" dirty="0"/>
              <a:t>and </a:t>
            </a:r>
            <a:br>
              <a:rPr lang="en-US" sz="8000" dirty="0"/>
            </a:br>
            <a:r>
              <a:rPr lang="en-US" sz="8000" dirty="0"/>
              <a:t>Trip Dashboard</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76</a:t>
            </a:fld>
            <a:endParaRPr lang="en-GB" dirty="0">
              <a:solidFill>
                <a:schemeClr val="bg1"/>
              </a:solidFill>
            </a:endParaRPr>
          </a:p>
        </p:txBody>
      </p:sp>
    </p:spTree>
    <p:custDataLst>
      <p:tags r:id="rId1"/>
    </p:custDataLst>
    <p:extLst>
      <p:ext uri="{BB962C8B-B14F-4D97-AF65-F5344CB8AC3E}">
        <p14:creationId xmlns:p14="http://schemas.microsoft.com/office/powerpoint/2010/main" val="37539435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Trips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77</a:t>
            </a:fld>
            <a:endParaRPr lang="en-GB" dirty="0"/>
          </a:p>
        </p:txBody>
      </p:sp>
      <p:sp>
        <p:nvSpPr>
          <p:cNvPr id="17" name="Content Placeholder 16"/>
          <p:cNvSpPr>
            <a:spLocks noGrp="1"/>
          </p:cNvSpPr>
          <p:nvPr>
            <p:ph sz="quarter" idx="13"/>
          </p:nvPr>
        </p:nvSpPr>
        <p:spPr>
          <a:xfrm>
            <a:off x="499994" y="1287144"/>
            <a:ext cx="11188769" cy="541656"/>
          </a:xfrm>
        </p:spPr>
        <p:txBody>
          <a:bodyPr/>
          <a:lstStyle/>
          <a:p>
            <a:pPr marL="0" indent="0">
              <a:buNone/>
            </a:pPr>
            <a:r>
              <a:rPr lang="en-US" dirty="0"/>
              <a:t>The Trips tab provides a list of your trips along with icons to identify the status of the traveler’s documents.</a:t>
            </a:r>
          </a:p>
        </p:txBody>
      </p:sp>
      <p:pic>
        <p:nvPicPr>
          <p:cNvPr id="3" name="Picture 2"/>
          <p:cNvPicPr>
            <a:picLocks noChangeAspect="1"/>
          </p:cNvPicPr>
          <p:nvPr/>
        </p:nvPicPr>
        <p:blipFill>
          <a:blip r:embed="rId4"/>
          <a:stretch>
            <a:fillRect/>
          </a:stretch>
        </p:blipFill>
        <p:spPr>
          <a:xfrm>
            <a:off x="499994" y="1981200"/>
            <a:ext cx="11135171" cy="3903254"/>
          </a:xfrm>
          <a:prstGeom prst="rect">
            <a:avLst/>
          </a:prstGeom>
        </p:spPr>
      </p:pic>
    </p:spTree>
    <p:custDataLst>
      <p:tags r:id="rId1"/>
    </p:custDataLst>
    <p:extLst>
      <p:ext uri="{BB962C8B-B14F-4D97-AF65-F5344CB8AC3E}">
        <p14:creationId xmlns:p14="http://schemas.microsoft.com/office/powerpoint/2010/main" val="31264562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 Dashboard</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78</a:t>
            </a:fld>
            <a:endParaRPr lang="en-GB" dirty="0"/>
          </a:p>
        </p:txBody>
      </p:sp>
      <p:sp>
        <p:nvSpPr>
          <p:cNvPr id="17" name="Content Placeholder 16"/>
          <p:cNvSpPr>
            <a:spLocks noGrp="1"/>
          </p:cNvSpPr>
          <p:nvPr>
            <p:ph sz="quarter" idx="13"/>
          </p:nvPr>
        </p:nvSpPr>
        <p:spPr>
          <a:xfrm>
            <a:off x="381000" y="1219200"/>
            <a:ext cx="2362200" cy="4903327"/>
          </a:xfrm>
        </p:spPr>
        <p:txBody>
          <a:bodyPr anchor="ctr"/>
          <a:lstStyle/>
          <a:p>
            <a:pPr marL="0" indent="0">
              <a:buNone/>
            </a:pPr>
            <a:r>
              <a:rPr lang="en-US" sz="1800" b="1" dirty="0">
                <a:cs typeface="Arial" pitchFamily="34" charset="0"/>
              </a:rPr>
              <a:t>The Trip Dashboard shows the status of each document associated with the trip and provides access to additional  actions for the trip.</a:t>
            </a:r>
            <a:endParaRPr lang="en-US" sz="1800" b="1" dirty="0"/>
          </a:p>
        </p:txBody>
      </p:sp>
      <p:pic>
        <p:nvPicPr>
          <p:cNvPr id="6" name="Picture 5"/>
          <p:cNvPicPr>
            <a:picLocks noChangeAspect="1"/>
          </p:cNvPicPr>
          <p:nvPr/>
        </p:nvPicPr>
        <p:blipFill>
          <a:blip r:embed="rId4"/>
          <a:stretch>
            <a:fillRect/>
          </a:stretch>
        </p:blipFill>
        <p:spPr>
          <a:xfrm>
            <a:off x="3159540" y="1096439"/>
            <a:ext cx="8060396" cy="52578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610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dirty="0"/>
              <a:t>New User Email</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7</a:t>
            </a:fld>
            <a:endParaRPr lang="en-GB" dirty="0"/>
          </a:p>
        </p:txBody>
      </p:sp>
      <p:sp>
        <p:nvSpPr>
          <p:cNvPr id="20483" name="Content Placeholder 6"/>
          <p:cNvSpPr>
            <a:spLocks noGrp="1"/>
          </p:cNvSpPr>
          <p:nvPr>
            <p:ph sz="quarter" idx="13"/>
          </p:nvPr>
        </p:nvSpPr>
        <p:spPr/>
        <p:txBody>
          <a:bodyPr/>
          <a:lstStyle/>
          <a:p>
            <a:pPr lvl="1"/>
            <a:endParaRPr lang="en-US" dirty="0"/>
          </a:p>
          <a:p>
            <a:endParaRPr lang="en-US" dirty="0"/>
          </a:p>
        </p:txBody>
      </p:sp>
      <p:pic>
        <p:nvPicPr>
          <p:cNvPr id="9" name="Picture 8"/>
          <p:cNvPicPr>
            <a:picLocks noChangeAspect="1"/>
          </p:cNvPicPr>
          <p:nvPr/>
        </p:nvPicPr>
        <p:blipFill>
          <a:blip r:embed="rId4"/>
          <a:stretch>
            <a:fillRect/>
          </a:stretch>
        </p:blipFill>
        <p:spPr>
          <a:xfrm>
            <a:off x="1143000" y="1364314"/>
            <a:ext cx="9448799" cy="458280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Travel </a:t>
            </a:r>
            <a:br>
              <a:rPr lang="en-US" sz="8000" dirty="0"/>
            </a:br>
            <a:r>
              <a:rPr lang="en-US" sz="8000" dirty="0"/>
              <a:t>Advances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79</a:t>
            </a:fld>
            <a:endParaRPr lang="en-GB" dirty="0"/>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Travel Advances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80</a:t>
            </a:fld>
            <a:endParaRPr lang="en-US" noProof="0" dirty="0"/>
          </a:p>
        </p:txBody>
      </p:sp>
      <p:sp>
        <p:nvSpPr>
          <p:cNvPr id="7" name="Content Placeholder 6"/>
          <p:cNvSpPr>
            <a:spLocks noGrp="1"/>
          </p:cNvSpPr>
          <p:nvPr>
            <p:ph sz="quarter" idx="13"/>
          </p:nvPr>
        </p:nvSpPr>
        <p:spPr>
          <a:xfrm>
            <a:off x="685800" y="1307937"/>
            <a:ext cx="2926079" cy="4971429"/>
          </a:xfrm>
        </p:spPr>
        <p:txBody>
          <a:bodyPr anchor="ctr"/>
          <a:lstStyle/>
          <a:p>
            <a:pPr marL="0" indent="0">
              <a:buClrTx/>
              <a:buNone/>
            </a:pPr>
            <a:r>
              <a:rPr lang="en-US" sz="1800" b="1" dirty="0"/>
              <a:t>Once the authorization is approved, a travel advance can be created by accessing the Trip Dashboard of the trip and clicking Create Travel Advance.</a:t>
            </a:r>
          </a:p>
          <a:p>
            <a:pPr marL="0" indent="0">
              <a:buClrTx/>
              <a:buNone/>
            </a:pPr>
            <a:endParaRPr lang="en-US" sz="1800" b="1" dirty="0"/>
          </a:p>
          <a:p>
            <a:pPr marL="0" indent="0">
              <a:buClrTx/>
              <a:buNone/>
            </a:pPr>
            <a:r>
              <a:rPr lang="en-US" sz="1800" b="1" dirty="0"/>
              <a:t>Travelers can request multiple advances for a trip but the system will limit them to 80% of their total travel estimate, excluding airfare.  </a:t>
            </a:r>
          </a:p>
          <a:p>
            <a:pPr marL="0" indent="0">
              <a:buClrTx/>
              <a:buNone/>
            </a:pPr>
            <a:endParaRPr lang="en-US" b="1" dirty="0"/>
          </a:p>
        </p:txBody>
      </p:sp>
      <p:pic>
        <p:nvPicPr>
          <p:cNvPr id="4" name="Picture 3"/>
          <p:cNvPicPr>
            <a:picLocks noChangeAspect="1"/>
          </p:cNvPicPr>
          <p:nvPr/>
        </p:nvPicPr>
        <p:blipFill>
          <a:blip r:embed="rId4"/>
          <a:stretch>
            <a:fillRect/>
          </a:stretch>
        </p:blipFill>
        <p:spPr>
          <a:xfrm>
            <a:off x="4191000" y="1029905"/>
            <a:ext cx="6781800" cy="52494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89368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Advance</a:t>
            </a:r>
            <a:br>
              <a:rPr lang="en-US" sz="3400" dirty="0"/>
            </a:br>
            <a:r>
              <a:rPr lang="en-US" sz="2400" dirty="0">
                <a:solidFill>
                  <a:srgbClr val="7F7F7F"/>
                </a:solidFill>
              </a:rPr>
              <a:t>Step 1: Basic Information</a:t>
            </a:r>
            <a:br>
              <a:rPr lang="en-US" sz="2400" dirty="0">
                <a:solidFill>
                  <a:srgbClr val="7F7F7F"/>
                </a:solidFill>
              </a:rPr>
            </a:br>
            <a:endParaRPr lang="en-US" sz="3400" dirty="0">
              <a:solidFill>
                <a:srgbClr val="7F7F7F"/>
              </a:solidFill>
            </a:endParaRP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1064144" y="1463675"/>
            <a:ext cx="10066888"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538402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Advance</a:t>
            </a:r>
            <a:br>
              <a:rPr lang="en-US" dirty="0"/>
            </a:br>
            <a:r>
              <a:rPr lang="en-US" sz="2400" dirty="0">
                <a:solidFill>
                  <a:srgbClr val="7F7F7F"/>
                </a:solidFill>
              </a:rPr>
              <a:t>Step 2: Advance Accounting</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82</a:t>
            </a:fld>
            <a:endParaRPr lang="en-US" noProof="0" dirty="0"/>
          </a:p>
        </p:txBody>
      </p:sp>
      <p:pic>
        <p:nvPicPr>
          <p:cNvPr id="7" name="Content Placeholder 6"/>
          <p:cNvPicPr>
            <a:picLocks noGrp="1" noChangeAspect="1"/>
          </p:cNvPicPr>
          <p:nvPr>
            <p:ph sz="quarter" idx="13"/>
          </p:nvPr>
        </p:nvPicPr>
        <p:blipFill>
          <a:blip r:embed="rId4"/>
          <a:stretch>
            <a:fillRect/>
          </a:stretch>
        </p:blipFill>
        <p:spPr>
          <a:xfrm>
            <a:off x="1124175" y="1463675"/>
            <a:ext cx="9946826"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423488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Advance</a:t>
            </a:r>
            <a:br>
              <a:rPr lang="en-US" dirty="0"/>
            </a:br>
            <a:r>
              <a:rPr lang="en-US" sz="2400" dirty="0">
                <a:solidFill>
                  <a:srgbClr val="7F7F7F"/>
                </a:solidFill>
              </a:rPr>
              <a:t>Send to Approver</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83</a:t>
            </a:fld>
            <a:endParaRPr lang="en-US" noProof="0" dirty="0"/>
          </a:p>
        </p:txBody>
      </p:sp>
      <p:sp>
        <p:nvSpPr>
          <p:cNvPr id="4" name="Content Placeholder 3"/>
          <p:cNvSpPr>
            <a:spLocks noGrp="1"/>
          </p:cNvSpPr>
          <p:nvPr>
            <p:ph sz="quarter" idx="13"/>
          </p:nvPr>
        </p:nvSpPr>
        <p:spPr/>
        <p:txBody>
          <a:bodyPr/>
          <a:lstStyle/>
          <a:p>
            <a:endParaRPr lang="en-US" dirty="0"/>
          </a:p>
        </p:txBody>
      </p:sp>
      <p:pic>
        <p:nvPicPr>
          <p:cNvPr id="6" name="Picture 5"/>
          <p:cNvPicPr>
            <a:picLocks noChangeAspect="1"/>
          </p:cNvPicPr>
          <p:nvPr/>
        </p:nvPicPr>
        <p:blipFill>
          <a:blip r:embed="rId4"/>
          <a:stretch>
            <a:fillRect/>
          </a:stretch>
        </p:blipFill>
        <p:spPr>
          <a:xfrm>
            <a:off x="1143000" y="1676400"/>
            <a:ext cx="9980952" cy="419047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20723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Vouchers</a:t>
            </a:r>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endParaRPr lang="en-US" dirty="0"/>
          </a:p>
        </p:txBody>
      </p:sp>
      <p:sp>
        <p:nvSpPr>
          <p:cNvPr id="5" name="Slide Number Placeholder 4"/>
          <p:cNvSpPr>
            <a:spLocks noGrp="1"/>
          </p:cNvSpPr>
          <p:nvPr>
            <p:ph type="sldNum" sz="quarter" idx="12"/>
          </p:nvPr>
        </p:nvSpPr>
        <p:spPr/>
        <p:txBody>
          <a:bodyPr/>
          <a:lstStyle/>
          <a:p>
            <a:fld id="{4C6B7127-9F77-471E-BA61-1540CB2C57B2}" type="slidenum">
              <a:rPr lang="en-GB" smtClean="0"/>
              <a:pPr/>
              <a:t>84</a:t>
            </a:fld>
            <a:endParaRPr lang="en-GB" dirty="0"/>
          </a:p>
        </p:txBody>
      </p:sp>
    </p:spTree>
    <p:custDataLst>
      <p:tags r:id="rId1"/>
    </p:custDataLst>
    <p:extLst>
      <p:ext uri="{BB962C8B-B14F-4D97-AF65-F5344CB8AC3E}">
        <p14:creationId xmlns:p14="http://schemas.microsoft.com/office/powerpoint/2010/main" val="1823544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Vouchers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85</a:t>
            </a:fld>
            <a:endParaRPr lang="en-US" noProof="0" dirty="0"/>
          </a:p>
        </p:txBody>
      </p:sp>
      <p:grpSp>
        <p:nvGrpSpPr>
          <p:cNvPr id="4" name="Group 3"/>
          <p:cNvGrpSpPr/>
          <p:nvPr/>
        </p:nvGrpSpPr>
        <p:grpSpPr>
          <a:xfrm>
            <a:off x="2042049" y="1683157"/>
            <a:ext cx="8107902" cy="4233900"/>
            <a:chOff x="3352163" y="1683157"/>
            <a:chExt cx="8107902" cy="4233900"/>
          </a:xfrm>
        </p:grpSpPr>
        <p:grpSp>
          <p:nvGrpSpPr>
            <p:cNvPr id="11" name="Group 10"/>
            <p:cNvGrpSpPr/>
            <p:nvPr/>
          </p:nvGrpSpPr>
          <p:grpSpPr>
            <a:xfrm>
              <a:off x="3352163" y="1683157"/>
              <a:ext cx="2468880" cy="4210108"/>
              <a:chOff x="8166609" y="1901915"/>
              <a:chExt cx="3628541" cy="4146353"/>
            </a:xfrm>
          </p:grpSpPr>
          <p:sp>
            <p:nvSpPr>
              <p:cNvPr id="12" name="Rounded Rectangle 11"/>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3" name="TextBox 13"/>
              <p:cNvSpPr txBox="1"/>
              <p:nvPr/>
            </p:nvSpPr>
            <p:spPr>
              <a:xfrm>
                <a:off x="8410268" y="1901915"/>
                <a:ext cx="31412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a:ea typeface="+mn-ea"/>
                    <a:cs typeface="+mn-cs"/>
                  </a:rPr>
                  <a:t>Incremental</a:t>
                </a:r>
              </a:p>
            </p:txBody>
          </p:sp>
          <p:sp>
            <p:nvSpPr>
              <p:cNvPr id="14" name="TextBox 14"/>
              <p:cNvSpPr txBox="1"/>
              <p:nvPr/>
            </p:nvSpPr>
            <p:spPr>
              <a:xfrm>
                <a:off x="8240968" y="2539651"/>
                <a:ext cx="3479822" cy="33645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initial reimbursement request for your trip when you know you will file voucher(s) for additional expenses incurred on the trip. This voucher type is typically used for long term trips where reimbursement every 30 days</a:t>
                </a:r>
              </a:p>
            </p:txBody>
          </p:sp>
        </p:grpSp>
        <p:grpSp>
          <p:nvGrpSpPr>
            <p:cNvPr id="15" name="Group 14"/>
            <p:cNvGrpSpPr/>
            <p:nvPr/>
          </p:nvGrpSpPr>
          <p:grpSpPr>
            <a:xfrm>
              <a:off x="6171674" y="1706949"/>
              <a:ext cx="2468880" cy="4210108"/>
              <a:chOff x="8166609" y="1939978"/>
              <a:chExt cx="3628541" cy="4108290"/>
            </a:xfrm>
          </p:grpSpPr>
          <p:sp>
            <p:nvSpPr>
              <p:cNvPr id="16" name="Rounded Rectangle 15"/>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extBox 13"/>
              <p:cNvSpPr txBox="1"/>
              <p:nvPr/>
            </p:nvSpPr>
            <p:spPr>
              <a:xfrm>
                <a:off x="8410267" y="1939978"/>
                <a:ext cx="3141218" cy="4505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Final</a:t>
                </a:r>
                <a:endParaRPr kumimoji="0" lang="en-US" sz="2400" b="1" i="0" u="none" strike="noStrike" kern="1200" cap="none" spc="0" normalizeH="0" baseline="0" noProof="0" dirty="0">
                  <a:ln>
                    <a:noFill/>
                  </a:ln>
                  <a:solidFill>
                    <a:schemeClr val="accent1"/>
                  </a:solidFill>
                  <a:effectLst/>
                  <a:uLnTx/>
                  <a:uFillTx/>
                  <a:latin typeface="Arial"/>
                </a:endParaRPr>
              </a:p>
            </p:txBody>
          </p:sp>
          <p:sp>
            <p:nvSpPr>
              <p:cNvPr id="18" name="TextBox 14"/>
              <p:cNvSpPr txBox="1"/>
              <p:nvPr/>
            </p:nvSpPr>
            <p:spPr>
              <a:xfrm>
                <a:off x="8240968" y="2539651"/>
                <a:ext cx="3479822" cy="25227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reimbursement request when you have completed your trip and do not expect to file another voucher for the trip.  Every trip must have, at minimum, a final voucher. </a:t>
                </a:r>
              </a:p>
            </p:txBody>
          </p:sp>
        </p:grpSp>
        <p:grpSp>
          <p:nvGrpSpPr>
            <p:cNvPr id="19" name="Group 18"/>
            <p:cNvGrpSpPr/>
            <p:nvPr/>
          </p:nvGrpSpPr>
          <p:grpSpPr>
            <a:xfrm>
              <a:off x="8991185" y="1700757"/>
              <a:ext cx="2468880" cy="4168716"/>
              <a:chOff x="8166609" y="1942680"/>
              <a:chExt cx="3628541" cy="4105588"/>
            </a:xfrm>
          </p:grpSpPr>
          <p:sp>
            <p:nvSpPr>
              <p:cNvPr id="20" name="Rounded Rectangle 19"/>
              <p:cNvSpPr/>
              <p:nvPr/>
            </p:nvSpPr>
            <p:spPr>
              <a:xfrm>
                <a:off x="8166609" y="2381790"/>
                <a:ext cx="3628541" cy="3666478"/>
              </a:xfrm>
              <a:prstGeom prst="roundRect">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marR="0" lvl="0" indent="-342900" algn="l" defTabSz="228600" rtl="0" eaLnBrk="1" fontAlgn="auto" latinLnBrk="0" hangingPunct="1">
                  <a:lnSpc>
                    <a:spcPct val="100000"/>
                  </a:lnSpc>
                  <a:spcBef>
                    <a:spcPts val="0"/>
                  </a:spcBef>
                  <a:spcAft>
                    <a:spcPts val="1200"/>
                  </a:spcAft>
                  <a:buClr>
                    <a:srgbClr val="FF694B"/>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F48"/>
                  </a:solidFill>
                  <a:effectLst/>
                  <a:uLnTx/>
                  <a:uFillTx/>
                  <a:latin typeface="Arial"/>
                  <a:ea typeface="+mn-ea"/>
                  <a:cs typeface="+mn-cs"/>
                </a:endParaRPr>
              </a:p>
            </p:txBody>
          </p:sp>
          <p:sp>
            <p:nvSpPr>
              <p:cNvPr id="21" name="TextBox 13"/>
              <p:cNvSpPr txBox="1"/>
              <p:nvPr/>
            </p:nvSpPr>
            <p:spPr>
              <a:xfrm>
                <a:off x="8240969" y="1942680"/>
                <a:ext cx="3310519" cy="4546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a:rPr>
                  <a:t>Supplemental</a:t>
                </a:r>
                <a:endParaRPr kumimoji="0" lang="en-US" sz="2000" b="1" i="0" u="none" strike="noStrike" kern="1200" cap="none" spc="0" normalizeH="0" baseline="0" noProof="0" dirty="0">
                  <a:ln>
                    <a:noFill/>
                  </a:ln>
                  <a:solidFill>
                    <a:schemeClr val="accent1"/>
                  </a:solidFill>
                  <a:effectLst/>
                  <a:uLnTx/>
                  <a:uFillTx/>
                  <a:latin typeface="Arial"/>
                </a:endParaRPr>
              </a:p>
            </p:txBody>
          </p:sp>
          <p:sp>
            <p:nvSpPr>
              <p:cNvPr id="22" name="TextBox 14"/>
              <p:cNvSpPr txBox="1"/>
              <p:nvPr/>
            </p:nvSpPr>
            <p:spPr>
              <a:xfrm>
                <a:off x="8240968" y="2539651"/>
                <a:ext cx="3479822" cy="20005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 request for additional travel expense reimbursement after a final voucher for the trip has been fully approved.</a:t>
                </a:r>
              </a:p>
            </p:txBody>
          </p:sp>
        </p:grpSp>
      </p:grpSp>
    </p:spTree>
    <p:custDataLst>
      <p:tags r:id="rId1"/>
    </p:custDataLst>
    <p:extLst>
      <p:ext uri="{BB962C8B-B14F-4D97-AF65-F5344CB8AC3E}">
        <p14:creationId xmlns:p14="http://schemas.microsoft.com/office/powerpoint/2010/main" val="24562971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Voucher Workflow</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990600"/>
            <a:ext cx="8712624" cy="5255232"/>
          </a:xfrm>
          <a:prstGeom prst="rect">
            <a:avLst/>
          </a:prstGeom>
        </p:spPr>
      </p:pic>
      <p:sp>
        <p:nvSpPr>
          <p:cNvPr id="2" name="Footer Placeholder 1"/>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3" name="Slide Number Placeholder 2"/>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86</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484631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Final Voucher from To Do List</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87</a:t>
            </a:fld>
            <a:endParaRPr lang="en-GB" dirty="0"/>
          </a:p>
        </p:txBody>
      </p:sp>
      <p:sp>
        <p:nvSpPr>
          <p:cNvPr id="9" name="Content Placeholder 6"/>
          <p:cNvSpPr txBox="1">
            <a:spLocks/>
          </p:cNvSpPr>
          <p:nvPr/>
        </p:nvSpPr>
        <p:spPr>
          <a:xfrm>
            <a:off x="571050" y="1219201"/>
            <a:ext cx="10401750" cy="464114"/>
          </a:xfrm>
          <a:prstGeom prst="rect">
            <a:avLst/>
          </a:prstGeom>
        </p:spPr>
        <p:txBody>
          <a:bodyPr vert="horz" lIns="0" tIns="0" rIns="0" bIns="0" rtlCol="0" anchor="t" anchorCtr="0">
            <a:noAutofit/>
          </a:bodyPr>
          <a:lstStyle>
            <a:lvl1pPr marL="0" indent="0" algn="l" defTabSz="914446" rtl="0" eaLnBrk="1" latinLnBrk="0" hangingPunct="1">
              <a:lnSpc>
                <a:spcPct val="90000"/>
              </a:lnSpc>
              <a:spcBef>
                <a:spcPts val="1000"/>
              </a:spcBef>
              <a:buClr>
                <a:schemeClr val="accent4"/>
              </a:buClr>
              <a:buSzPct val="65000"/>
              <a:buFont typeface="Wingdings" panose="05000000000000000000" pitchFamily="2" charset="2"/>
              <a:buNone/>
              <a:defRPr sz="1600" kern="1200">
                <a:solidFill>
                  <a:schemeClr val="tx1"/>
                </a:solidFill>
                <a:latin typeface="+mn-lt"/>
                <a:ea typeface="+mn-ea"/>
                <a:cs typeface="+mn-cs"/>
              </a:defRPr>
            </a:lvl1pPr>
            <a:lvl2pPr marL="266700" indent="0" algn="l" defTabSz="914446" rtl="0" eaLnBrk="1" latinLnBrk="0" hangingPunct="1">
              <a:lnSpc>
                <a:spcPct val="90000"/>
              </a:lnSpc>
              <a:spcBef>
                <a:spcPts val="1000"/>
              </a:spcBef>
              <a:buClr>
                <a:schemeClr val="tx1"/>
              </a:buClr>
              <a:buSzPct val="100000"/>
              <a:buFont typeface="Symbol" panose="05050102010706020507" pitchFamily="18" charset="2"/>
              <a:buNone/>
              <a:defRPr lang="en-US" sz="1600" kern="1200">
                <a:solidFill>
                  <a:schemeClr val="tx1"/>
                </a:solidFill>
                <a:latin typeface="+mn-lt"/>
                <a:ea typeface="+mn-ea"/>
                <a:cs typeface="+mn-cs"/>
              </a:defRPr>
            </a:lvl2pPr>
            <a:lvl3pPr marL="539750" indent="0" algn="l" defTabSz="914446" rtl="0" eaLnBrk="1" latinLnBrk="0" hangingPunct="1">
              <a:lnSpc>
                <a:spcPct val="90000"/>
              </a:lnSpc>
              <a:spcBef>
                <a:spcPts val="1000"/>
              </a:spcBef>
              <a:buClr>
                <a:schemeClr val="tx1"/>
              </a:buClr>
              <a:buSzPct val="75000"/>
              <a:buFont typeface="Symbol" panose="05050102010706020507" pitchFamily="18" charset="2"/>
              <a:buNone/>
              <a:defRPr lang="en-US" sz="1600" kern="1200">
                <a:solidFill>
                  <a:schemeClr val="tx1"/>
                </a:solidFill>
                <a:latin typeface="+mn-lt"/>
                <a:ea typeface="+mn-ea"/>
                <a:cs typeface="+mn-cs"/>
              </a:defRPr>
            </a:lvl3pPr>
            <a:lvl4pPr marL="806450" marR="0" indent="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None/>
              <a:tabLst/>
              <a:defRPr lang="en-US" sz="1600" kern="1200">
                <a:solidFill>
                  <a:schemeClr val="tx1"/>
                </a:solidFill>
                <a:latin typeface="+mn-lt"/>
                <a:ea typeface="+mn-ea"/>
                <a:cs typeface="+mn-cs"/>
              </a:defRPr>
            </a:lvl4pPr>
            <a:lvl5pPr marL="1079500" indent="0" algn="l" defTabSz="914446" rtl="0" eaLnBrk="1" latinLnBrk="0" hangingPunct="1">
              <a:lnSpc>
                <a:spcPct val="90000"/>
              </a:lnSpc>
              <a:spcBef>
                <a:spcPts val="1000"/>
              </a:spcBef>
              <a:buClr>
                <a:schemeClr val="tx1"/>
              </a:buClr>
              <a:buFont typeface="Arial" panose="020B0604020202020204" pitchFamily="34" charset="0"/>
              <a:buNone/>
              <a:defRPr lang="en-US" sz="1600" kern="120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Once a trip is completed, a reminder appears on the traveler’s To Do List to create the voucher.</a:t>
            </a:r>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15284" y="1766185"/>
            <a:ext cx="7943116" cy="440601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136363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Voucher </a:t>
            </a:r>
            <a:br>
              <a:rPr lang="en-US" dirty="0"/>
            </a:br>
            <a:r>
              <a:rPr lang="en-US" sz="2400" dirty="0">
                <a:solidFill>
                  <a:srgbClr val="7F7F7F"/>
                </a:solidFill>
              </a:rPr>
              <a:t>Trips List</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88</a:t>
            </a:fld>
            <a:endParaRPr lang="en-GB" dirty="0"/>
          </a:p>
        </p:txBody>
      </p:sp>
      <p:sp>
        <p:nvSpPr>
          <p:cNvPr id="17" name="Content Placeholder 16"/>
          <p:cNvSpPr>
            <a:spLocks noGrp="1"/>
          </p:cNvSpPr>
          <p:nvPr>
            <p:ph sz="quarter" idx="13"/>
          </p:nvPr>
        </p:nvSpPr>
        <p:spPr>
          <a:xfrm>
            <a:off x="499392" y="1388833"/>
            <a:ext cx="11188769" cy="820967"/>
          </a:xfrm>
        </p:spPr>
        <p:txBody>
          <a:bodyPr/>
          <a:lstStyle/>
          <a:p>
            <a:pPr marL="0" indent="0">
              <a:buNone/>
            </a:pPr>
            <a:r>
              <a:rPr lang="en-US" sz="1800" b="1" dirty="0"/>
              <a:t>Voucher can also be started from the Trips list by clicking Show to access the Trip Dashboard to start the voucher.</a:t>
            </a:r>
          </a:p>
        </p:txBody>
      </p:sp>
      <p:pic>
        <p:nvPicPr>
          <p:cNvPr id="3" name="Picture 2"/>
          <p:cNvPicPr>
            <a:picLocks noChangeAspect="1"/>
          </p:cNvPicPr>
          <p:nvPr/>
        </p:nvPicPr>
        <p:blipFill>
          <a:blip r:embed="rId4"/>
          <a:stretch>
            <a:fillRect/>
          </a:stretch>
        </p:blipFill>
        <p:spPr>
          <a:xfrm>
            <a:off x="676599" y="2040167"/>
            <a:ext cx="10834354" cy="413203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4108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Password Maintenance</a:t>
            </a:r>
            <a:br>
              <a:rPr lang="en-US" dirty="0"/>
            </a:br>
            <a:r>
              <a:rPr lang="en-US" sz="2400" dirty="0">
                <a:solidFill>
                  <a:srgbClr val="7F7F7F"/>
                </a:solidFill>
              </a:rPr>
              <a:t>Initialize Security Information</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8</a:t>
            </a:fld>
            <a:endParaRPr lang="en-GB" dirty="0"/>
          </a:p>
        </p:txBody>
      </p:sp>
      <p:pic>
        <p:nvPicPr>
          <p:cNvPr id="4" name="Content Placeholder 3" descr="Password Maintenance - Intialize Security Information" title="Password Maintenance - Intialize Security Information"/>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3733800" y="3015249"/>
            <a:ext cx="4343400" cy="2629128"/>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609600" y="1524000"/>
            <a:ext cx="9906000" cy="1295400"/>
          </a:xfrm>
          <a:prstGeom prst="rect">
            <a:avLst/>
          </a:prstGeom>
          <a:noFill/>
        </p:spPr>
        <p:txBody>
          <a:bodyPr wrap="square" lIns="0" tIns="0" rIns="0" bIns="0" rtlCol="0">
            <a:noAutofit/>
          </a:bodyPr>
          <a:lstStyle/>
          <a:p>
            <a:r>
              <a:rPr lang="en-US" dirty="0"/>
              <a:t>Enter your E2 User Id provided by USCG.  It will start with </a:t>
            </a:r>
            <a:r>
              <a:rPr lang="en-US" b="1" dirty="0"/>
              <a:t>USCG- </a:t>
            </a:r>
            <a:r>
              <a:rPr lang="en-US" dirty="0"/>
              <a:t>followed by your 7 digit employee id.  Example:  </a:t>
            </a:r>
            <a:r>
              <a:rPr lang="en-US" b="1" dirty="0"/>
              <a:t>USCG-1234567</a:t>
            </a:r>
          </a:p>
          <a:p>
            <a:endParaRPr lang="en-US" dirty="0"/>
          </a:p>
          <a:p>
            <a:r>
              <a:rPr lang="en-US" dirty="0"/>
              <a:t>Enter your USCG Employee Id in the Employee Id field.    </a:t>
            </a:r>
            <a:r>
              <a:rPr lang="en-US" b="1" dirty="0"/>
              <a:t>(DO NOT Enter your SSN #)</a:t>
            </a:r>
          </a:p>
          <a:p>
            <a:endParaRPr lang="en-US" dirty="0"/>
          </a:p>
        </p:txBody>
      </p:sp>
    </p:spTree>
    <p:custDataLst>
      <p:tags r:id="rId1"/>
    </p:custDataLst>
    <p:extLst>
      <p:ext uri="{BB962C8B-B14F-4D97-AF65-F5344CB8AC3E}">
        <p14:creationId xmlns:p14="http://schemas.microsoft.com/office/powerpoint/2010/main" val="26395061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Voucher</a:t>
            </a:r>
            <a:br>
              <a:rPr lang="en-US" dirty="0"/>
            </a:br>
            <a:r>
              <a:rPr lang="en-US" sz="2400" dirty="0">
                <a:solidFill>
                  <a:srgbClr val="7F7F7F"/>
                </a:solidFill>
              </a:rPr>
              <a:t>Trip Dashboard</a:t>
            </a:r>
            <a:endParaRPr lang="en-US"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89</a:t>
            </a:fld>
            <a:endParaRPr lang="en-GB" dirty="0"/>
          </a:p>
        </p:txBody>
      </p:sp>
      <p:pic>
        <p:nvPicPr>
          <p:cNvPr id="6" name="Content Placeholder 5"/>
          <p:cNvPicPr>
            <a:picLocks noGrp="1" noChangeAspect="1"/>
          </p:cNvPicPr>
          <p:nvPr>
            <p:ph sz="quarter" idx="13"/>
          </p:nvPr>
        </p:nvPicPr>
        <p:blipFill>
          <a:blip r:embed="rId4"/>
          <a:stretch>
            <a:fillRect/>
          </a:stretch>
        </p:blipFill>
        <p:spPr>
          <a:xfrm>
            <a:off x="2530927" y="1463675"/>
            <a:ext cx="7133322" cy="458152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54670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Scenario 3</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GB" smtClean="0"/>
              <a:pPr/>
              <a:t>90</a:t>
            </a:fld>
            <a:endParaRPr lang="en-GB" dirty="0"/>
          </a:p>
        </p:txBody>
      </p:sp>
      <p:sp>
        <p:nvSpPr>
          <p:cNvPr id="10" name="Content Placeholder 6"/>
          <p:cNvSpPr>
            <a:spLocks noGrp="1"/>
          </p:cNvSpPr>
          <p:nvPr>
            <p:ph sz="quarter" idx="13"/>
          </p:nvPr>
        </p:nvSpPr>
        <p:spPr>
          <a:xfrm>
            <a:off x="503839" y="1066800"/>
            <a:ext cx="11387206" cy="518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1pPr>
            <a:lvl2pPr marL="742950" indent="-285750" algn="l" defTabSz="914400" rtl="0" eaLnBrk="1" latinLnBrk="0" hangingPunct="1">
              <a:spcBef>
                <a:spcPct val="20000"/>
              </a:spcBef>
              <a:buClr>
                <a:srgbClr val="FF0000"/>
              </a:buClr>
              <a:buFontTx/>
              <a:buBlip>
                <a:blip r:embed="rId5"/>
              </a:buBlip>
              <a:defRPr sz="1600" b="1" kern="1200">
                <a:solidFill>
                  <a:srgbClr val="0044AA"/>
                </a:solidFill>
                <a:latin typeface="Verdana" pitchFamily="34" charset="0"/>
                <a:ea typeface="+mn-ea"/>
                <a:cs typeface="+mn-cs"/>
              </a:defRPr>
            </a:lvl2pPr>
            <a:lvl3pPr marL="11430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3pPr>
            <a:lvl4pPr marL="1600200" indent="-228600" algn="l" defTabSz="914400" rtl="0" eaLnBrk="1" latinLnBrk="0" hangingPunct="1">
              <a:spcBef>
                <a:spcPct val="20000"/>
              </a:spcBef>
              <a:buFontTx/>
              <a:buBlip>
                <a:blip r:embed="rId6"/>
              </a:buBlip>
              <a:defRPr sz="1600" b="1" kern="1200">
                <a:solidFill>
                  <a:srgbClr val="0044AA"/>
                </a:solidFill>
                <a:latin typeface="Verdana" pitchFamily="34" charset="0"/>
                <a:ea typeface="+mn-ea"/>
                <a:cs typeface="+mn-cs"/>
              </a:defRPr>
            </a:lvl4pPr>
            <a:lvl5pPr marL="2057400" indent="-228600" algn="l" defTabSz="914400" rtl="0" eaLnBrk="1" latinLnBrk="0" hangingPunct="1">
              <a:spcBef>
                <a:spcPct val="20000"/>
              </a:spcBef>
              <a:buFontTx/>
              <a:buBlip>
                <a:blip r:embed="rId4"/>
              </a:buBlip>
              <a:defRPr sz="1600" b="1" kern="1200">
                <a:solidFill>
                  <a:srgbClr val="0044AA"/>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solidFill>
                  <a:srgbClr val="333F48"/>
                </a:solidFill>
                <a:latin typeface="+mn-lt"/>
              </a:rPr>
              <a:t>Create a Voucher</a:t>
            </a:r>
          </a:p>
          <a:p>
            <a:pPr marL="0" indent="0">
              <a:buClr>
                <a:schemeClr val="accent1"/>
              </a:buClr>
              <a:buNone/>
            </a:pPr>
            <a:r>
              <a:rPr lang="en-US" sz="1500" b="0" dirty="0">
                <a:solidFill>
                  <a:srgbClr val="333F48"/>
                </a:solidFill>
                <a:latin typeface="+mn-lt"/>
              </a:rPr>
              <a:t>The traveler has returned from their trip.  Travel dates and sites remained the same.  Create a final voucher, and update all expenses.   </a:t>
            </a:r>
            <a:r>
              <a:rPr lang="en-US" sz="1500" dirty="0">
                <a:solidFill>
                  <a:srgbClr val="333F48"/>
                </a:solidFill>
                <a:latin typeface="+mn-lt"/>
              </a:rPr>
              <a:t>Note: With the exception of Airfare/Rail, TMC Fee and VTF, the Pay to field defaults to Traveler.  Review and update if needed to ensure the correct entity is being reimbursed which may depend on how the expense was paid – Agency Billed, Traveler or Travel Charge Card.</a:t>
            </a:r>
          </a:p>
          <a:p>
            <a:pPr marL="0" indent="0">
              <a:buClr>
                <a:schemeClr val="accent1"/>
              </a:buClr>
              <a:buNone/>
            </a:pPr>
            <a:endParaRPr lang="en-US" dirty="0">
              <a:solidFill>
                <a:srgbClr val="333F48"/>
              </a:solidFill>
              <a:latin typeface="+mn-lt"/>
            </a:endParaRPr>
          </a:p>
          <a:p>
            <a:pPr>
              <a:buNone/>
            </a:pPr>
            <a:r>
              <a:rPr lang="en-US" sz="1400" dirty="0">
                <a:solidFill>
                  <a:srgbClr val="333F48"/>
                </a:solidFill>
                <a:latin typeface="+mn-lt"/>
              </a:rPr>
              <a:t>Expenses  </a:t>
            </a:r>
          </a:p>
          <a:p>
            <a:pPr>
              <a:buNone/>
            </a:pPr>
            <a:r>
              <a:rPr lang="en-US" sz="1400" b="0" dirty="0">
                <a:solidFill>
                  <a:srgbClr val="333F48"/>
                </a:solidFill>
                <a:latin typeface="+mn-lt"/>
              </a:rPr>
              <a:t>Airfare:			Amount from authorization.  Review how the airfare was purchased and adjust the Pay To if needed.</a:t>
            </a:r>
          </a:p>
          <a:p>
            <a:pPr>
              <a:buNone/>
            </a:pPr>
            <a:r>
              <a:rPr lang="en-US" sz="1400" b="0" dirty="0">
                <a:solidFill>
                  <a:srgbClr val="333F48"/>
                </a:solidFill>
                <a:latin typeface="+mn-lt"/>
              </a:rPr>
              <a:t>Checked Bag Fee:		Capture exact expense for each way - $25.00</a:t>
            </a:r>
          </a:p>
          <a:p>
            <a:pPr>
              <a:buNone/>
            </a:pPr>
            <a:r>
              <a:rPr lang="en-US" sz="1400" b="0" dirty="0">
                <a:solidFill>
                  <a:srgbClr val="333F48"/>
                </a:solidFill>
                <a:latin typeface="+mn-lt"/>
              </a:rPr>
              <a:t>Lodging:			Amount captured from booked reservation is still accurate 	   </a:t>
            </a:r>
          </a:p>
          <a:p>
            <a:pPr>
              <a:buNone/>
            </a:pPr>
            <a:r>
              <a:rPr lang="en-US" sz="1400" b="0" dirty="0">
                <a:solidFill>
                  <a:srgbClr val="333F48"/>
                </a:solidFill>
                <a:latin typeface="+mn-lt"/>
              </a:rPr>
              <a:t>Lodging Tax:		Update with actual receipt amount $13.75 per night</a:t>
            </a:r>
          </a:p>
          <a:p>
            <a:pPr>
              <a:buNone/>
            </a:pPr>
            <a:r>
              <a:rPr lang="en-US" sz="1400" b="0" dirty="0">
                <a:solidFill>
                  <a:srgbClr val="333F48"/>
                </a:solidFill>
                <a:latin typeface="+mn-lt"/>
              </a:rPr>
              <a:t>Fuel for Rental Car:		Update with actual receipt amount of $48.00	</a:t>
            </a:r>
          </a:p>
          <a:p>
            <a:pPr>
              <a:buNone/>
            </a:pPr>
            <a:r>
              <a:rPr lang="en-US" sz="1400" b="0" dirty="0">
                <a:solidFill>
                  <a:srgbClr val="333F48"/>
                </a:solidFill>
                <a:latin typeface="+mn-lt"/>
              </a:rPr>
              <a:t>M&amp;IE:			Automatically populates Per Diem based on location from Site Details	(a meal was provided one day of trip)</a:t>
            </a:r>
          </a:p>
          <a:p>
            <a:pPr>
              <a:buNone/>
            </a:pPr>
            <a:r>
              <a:rPr lang="en-US" sz="1400" b="0" dirty="0">
                <a:solidFill>
                  <a:srgbClr val="333F48"/>
                </a:solidFill>
                <a:latin typeface="+mn-lt"/>
              </a:rPr>
              <a:t>Parking at airport:		Update with actual receipt amount $98.00</a:t>
            </a:r>
          </a:p>
          <a:p>
            <a:pPr>
              <a:buNone/>
            </a:pPr>
            <a:r>
              <a:rPr lang="en-US" sz="1400" b="0" dirty="0">
                <a:solidFill>
                  <a:srgbClr val="333F48"/>
                </a:solidFill>
                <a:latin typeface="+mn-lt"/>
              </a:rPr>
              <a:t>Private Auto Mileage:		From: 5516 Vernon Way  Suitland MD 20746   To: Washington Dulles Airport   Calculate Distance</a:t>
            </a:r>
          </a:p>
          <a:p>
            <a:pPr>
              <a:buNone/>
            </a:pPr>
            <a:r>
              <a:rPr lang="en-US" sz="1400" b="0" dirty="0">
                <a:solidFill>
                  <a:srgbClr val="333F48"/>
                </a:solidFill>
                <a:latin typeface="+mn-lt"/>
              </a:rPr>
              <a:t>Private Auto Mileage	   	From: Home   To: Airport    Use Own Calculation  39 Miles    Enter Reason </a:t>
            </a:r>
          </a:p>
          <a:p>
            <a:pPr>
              <a:buNone/>
            </a:pPr>
            <a:r>
              <a:rPr lang="en-US" sz="1400" b="0" dirty="0">
                <a:solidFill>
                  <a:srgbClr val="333F48"/>
                </a:solidFill>
                <a:latin typeface="+mn-lt"/>
              </a:rPr>
              <a:t>Rental Car			</a:t>
            </a:r>
            <a:r>
              <a:rPr lang="en-US" sz="1400" b="0" dirty="0">
                <a:solidFill>
                  <a:srgbClr val="333F48"/>
                </a:solidFill>
              </a:rPr>
              <a:t>Amount from authorization</a:t>
            </a:r>
          </a:p>
          <a:p>
            <a:pPr>
              <a:buNone/>
            </a:pPr>
            <a:r>
              <a:rPr lang="en-US" sz="1400" b="0" dirty="0">
                <a:solidFill>
                  <a:srgbClr val="333F48"/>
                </a:solidFill>
                <a:latin typeface="+mn-lt"/>
              </a:rPr>
              <a:t>TMC Fee:			Online Booking $9.35 </a:t>
            </a:r>
          </a:p>
          <a:p>
            <a:pPr marL="0" indent="0">
              <a:buNone/>
            </a:pPr>
            <a:endParaRPr lang="en-US" sz="1400" dirty="0">
              <a:solidFill>
                <a:srgbClr val="333F48"/>
              </a:solidFill>
              <a:latin typeface="+mn-lt"/>
            </a:endParaRPr>
          </a:p>
          <a:p>
            <a:pPr marL="0" indent="0">
              <a:buNone/>
            </a:pPr>
            <a:r>
              <a:rPr lang="en-US" sz="1400" dirty="0">
                <a:solidFill>
                  <a:srgbClr val="333F48"/>
                </a:solidFill>
                <a:latin typeface="+mn-lt"/>
              </a:rPr>
              <a:t>Once all expenses have been added, view cost variance to ensure your voucher doesn’t exceed 10% of what was authorized.</a:t>
            </a:r>
          </a:p>
          <a:p>
            <a:pPr marL="0" indent="0">
              <a:buNone/>
            </a:pPr>
            <a:r>
              <a:rPr lang="en-US" sz="1400" dirty="0">
                <a:solidFill>
                  <a:srgbClr val="333F48"/>
                </a:solidFill>
                <a:latin typeface="+mn-lt"/>
              </a:rPr>
              <a:t>Some expenses will be added from the GTCC transaction list, and some expenses will be updated manually.</a:t>
            </a:r>
          </a:p>
          <a:p>
            <a:pPr marL="0" indent="0">
              <a:buNone/>
            </a:pPr>
            <a:r>
              <a:rPr lang="en-US" sz="1400" dirty="0">
                <a:solidFill>
                  <a:srgbClr val="333F48"/>
                </a:solidFill>
                <a:latin typeface="+mn-lt"/>
              </a:rPr>
              <a:t>Add receipt for expenses $75 or over. Airfare invoice will be automatically added to the trip.</a:t>
            </a:r>
            <a:endParaRPr lang="en-US" sz="1200" dirty="0">
              <a:solidFill>
                <a:srgbClr val="333F48"/>
              </a:solidFill>
              <a:latin typeface="+mn-lt"/>
            </a:endParaRPr>
          </a:p>
        </p:txBody>
      </p:sp>
    </p:spTree>
    <p:custDataLst>
      <p:tags r:id="rId1"/>
    </p:custDataLst>
    <p:extLst>
      <p:ext uri="{BB962C8B-B14F-4D97-AF65-F5344CB8AC3E}">
        <p14:creationId xmlns:p14="http://schemas.microsoft.com/office/powerpoint/2010/main" val="3160452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Create a Voucher</a:t>
            </a:r>
            <a:br>
              <a:rPr lang="en-US" sz="3600" dirty="0"/>
            </a:br>
            <a:r>
              <a:rPr lang="en-US" sz="2400" dirty="0">
                <a:solidFill>
                  <a:srgbClr val="7F7F7F"/>
                </a:solidFill>
              </a:rPr>
              <a:t>Step 1: Basic Information</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pPr/>
              <a:t>91</a:t>
            </a:fld>
            <a:endParaRPr lang="en-GB"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317777" y="1460500"/>
            <a:ext cx="9553271"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894502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2: Expenses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92</a:t>
            </a:fld>
            <a:endParaRPr lang="en-GB" dirty="0"/>
          </a:p>
        </p:txBody>
      </p:sp>
      <p:pic>
        <p:nvPicPr>
          <p:cNvPr id="3" name="Picture 2"/>
          <p:cNvPicPr>
            <a:picLocks noChangeAspect="1"/>
          </p:cNvPicPr>
          <p:nvPr/>
        </p:nvPicPr>
        <p:blipFill>
          <a:blip r:embed="rId4"/>
          <a:stretch>
            <a:fillRect/>
          </a:stretch>
        </p:blipFill>
        <p:spPr>
          <a:xfrm>
            <a:off x="4126910" y="1332855"/>
            <a:ext cx="7074850" cy="458749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rot="10800000" flipV="1">
            <a:off x="404445" y="1918441"/>
            <a:ext cx="3024554" cy="3416320"/>
          </a:xfrm>
          <a:prstGeom prst="rect">
            <a:avLst/>
          </a:prstGeom>
        </p:spPr>
        <p:txBody>
          <a:bodyPr wrap="square">
            <a:spAutoFit/>
          </a:bodyPr>
          <a:lstStyle/>
          <a:p>
            <a:r>
              <a:rPr lang="en-US" b="1" dirty="0">
                <a:solidFill>
                  <a:srgbClr val="333F48"/>
                </a:solidFill>
              </a:rPr>
              <a:t>The Pay To field defaults to “Traveler” for ALL expenses.  Review and modify as needed to indicate if you want the reimbursement to go to your Travel Charge Card or to the Traveler.   If an expense such as Airfare was paid by the agency, you should select Agency Billed.</a:t>
            </a:r>
            <a:endParaRPr lang="en-US" dirty="0">
              <a:solidFill>
                <a:srgbClr val="333F48"/>
              </a:solidFill>
            </a:endParaRPr>
          </a:p>
        </p:txBody>
      </p:sp>
    </p:spTree>
    <p:custDataLst>
      <p:tags r:id="rId1"/>
    </p:custDataLst>
    <p:extLst>
      <p:ext uri="{BB962C8B-B14F-4D97-AF65-F5344CB8AC3E}">
        <p14:creationId xmlns:p14="http://schemas.microsoft.com/office/powerpoint/2010/main" val="33454569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Travel Charge Card Process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93</a:t>
            </a:fld>
            <a:endParaRPr lang="en-GB" dirty="0"/>
          </a:p>
        </p:txBody>
      </p:sp>
      <p:sp>
        <p:nvSpPr>
          <p:cNvPr id="3" name="Content Placeholder 2"/>
          <p:cNvSpPr>
            <a:spLocks noGrp="1"/>
          </p:cNvSpPr>
          <p:nvPr>
            <p:ph sz="quarter" idx="13"/>
          </p:nvPr>
        </p:nvSpPr>
        <p:spPr>
          <a:xfrm>
            <a:off x="499994" y="1460810"/>
            <a:ext cx="3590597" cy="4582803"/>
          </a:xfrm>
        </p:spPr>
        <p:txBody>
          <a:bodyPr anchor="ctr"/>
          <a:lstStyle/>
          <a:p>
            <a:pPr marL="0" indent="0">
              <a:buNone/>
            </a:pPr>
            <a:r>
              <a:rPr lang="en-US" sz="1600" b="1" dirty="0"/>
              <a:t>E2 supports automated government travel charge card (GTCC) process, allowing you to view transactions incurred on their government travel card and apply them to your voucher or local travel claim.  This saves you the time of typing in incurred expense details on your claim.  </a:t>
            </a:r>
          </a:p>
          <a:p>
            <a:pPr marL="0" indent="0">
              <a:buNone/>
            </a:pPr>
            <a:endParaRPr lang="en-US" sz="1600" b="1" dirty="0"/>
          </a:p>
          <a:p>
            <a:pPr marL="0" indent="0">
              <a:buNone/>
            </a:pPr>
            <a:r>
              <a:rPr lang="en-US" sz="1600" b="1" dirty="0"/>
              <a:t>The transaction list is updated data by data feed from CitiBank.  If you access your transaction list and do not see a specific charge, try again later for the list to update.</a:t>
            </a:r>
          </a:p>
          <a:p>
            <a:pPr marL="0" indent="0">
              <a:buNone/>
            </a:pPr>
            <a:endParaRPr lang="en-US" sz="1800" b="1" dirty="0"/>
          </a:p>
        </p:txBody>
      </p:sp>
      <p:pic>
        <p:nvPicPr>
          <p:cNvPr id="5" name="Picture 4"/>
          <p:cNvPicPr>
            <a:picLocks noChangeAspect="1"/>
          </p:cNvPicPr>
          <p:nvPr/>
        </p:nvPicPr>
        <p:blipFill>
          <a:blip r:embed="rId4"/>
          <a:stretch>
            <a:fillRect/>
          </a:stretch>
        </p:blipFill>
        <p:spPr>
          <a:xfrm>
            <a:off x="4303756" y="1089110"/>
            <a:ext cx="6721158" cy="532620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531805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Selecting Government Travel Charge Card (GTCC) Transactions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94</a:t>
            </a:fld>
            <a:endParaRPr lang="en-GB" dirty="0"/>
          </a:p>
        </p:txBody>
      </p:sp>
      <p:pic>
        <p:nvPicPr>
          <p:cNvPr id="5" name="Content Placeholder 4"/>
          <p:cNvPicPr>
            <a:picLocks noGrp="1" noChangeAspect="1"/>
          </p:cNvPicPr>
          <p:nvPr>
            <p:ph sz="quarter" idx="13"/>
          </p:nvPr>
        </p:nvPicPr>
        <p:blipFill>
          <a:blip r:embed="rId4"/>
          <a:stretch>
            <a:fillRect/>
          </a:stretch>
        </p:blipFill>
        <p:spPr>
          <a:xfrm>
            <a:off x="2057401" y="1432291"/>
            <a:ext cx="8077200" cy="48300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601360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3: Accounting</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95</a:t>
            </a:fld>
            <a:endParaRPr lang="en-GB" dirty="0"/>
          </a:p>
        </p:txBody>
      </p:sp>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00063" y="1957369"/>
            <a:ext cx="11188700" cy="35893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909411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4: Voucher Liquidations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96</a:t>
            </a:fld>
            <a:endParaRPr lang="en-US" noProof="0" dirty="0"/>
          </a:p>
        </p:txBody>
      </p:sp>
      <p:sp>
        <p:nvSpPr>
          <p:cNvPr id="7" name="Rectangle 6"/>
          <p:cNvSpPr/>
          <p:nvPr/>
        </p:nvSpPr>
        <p:spPr>
          <a:xfrm>
            <a:off x="499392" y="1459468"/>
            <a:ext cx="11188168" cy="369332"/>
          </a:xfrm>
          <a:prstGeom prst="rect">
            <a:avLst/>
          </a:prstGeom>
        </p:spPr>
        <p:txBody>
          <a:bodyPr wrap="square">
            <a:spAutoFit/>
          </a:bodyPr>
          <a:lstStyle/>
          <a:p>
            <a:r>
              <a:rPr lang="en-US" b="1" dirty="0">
                <a:solidFill>
                  <a:srgbClr val="333F48"/>
                </a:solidFill>
              </a:rPr>
              <a:t>The liquidation step is added to the voucher workflow if a travel advance was approved for the trip.</a:t>
            </a:r>
            <a:endParaRPr lang="en-US" dirty="0">
              <a:solidFill>
                <a:srgbClr val="333F48"/>
              </a:solidFill>
            </a:endParaRPr>
          </a:p>
        </p:txBody>
      </p:sp>
      <p:pic>
        <p:nvPicPr>
          <p:cNvPr id="6" name="Content Placeholder 5"/>
          <p:cNvPicPr>
            <a:picLocks noGrp="1" noChangeAspect="1"/>
          </p:cNvPicPr>
          <p:nvPr>
            <p:ph sz="quarter" idx="13"/>
          </p:nvPr>
        </p:nvPicPr>
        <p:blipFill>
          <a:blip r:embed="rId4"/>
          <a:stretch>
            <a:fillRect/>
          </a:stretch>
        </p:blipFill>
        <p:spPr>
          <a:xfrm>
            <a:off x="1425847" y="1981200"/>
            <a:ext cx="9143185" cy="4191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687323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Voucher</a:t>
            </a:r>
            <a:br>
              <a:rPr lang="en-US" dirty="0"/>
            </a:br>
            <a:r>
              <a:rPr lang="en-US" sz="2400" dirty="0">
                <a:solidFill>
                  <a:srgbClr val="7F7F7F"/>
                </a:solidFill>
              </a:rPr>
              <a:t>Step 5: Summary</a:t>
            </a:r>
            <a:endParaRPr lang="en-US" sz="3600" dirty="0">
              <a:solidFill>
                <a:srgbClr val="7F7F7F"/>
              </a:solidFill>
            </a:endParaRP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97</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600200"/>
            <a:ext cx="7924800" cy="456460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627421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Create a Voucher </a:t>
            </a:r>
            <a:br>
              <a:rPr lang="en-US" dirty="0"/>
            </a:br>
            <a:r>
              <a:rPr lang="en-US" sz="2400" dirty="0">
                <a:solidFill>
                  <a:srgbClr val="7F7F7F"/>
                </a:solidFill>
              </a:rPr>
              <a:t>Other Actions</a:t>
            </a:r>
          </a:p>
        </p:txBody>
      </p:sp>
      <p:sp>
        <p:nvSpPr>
          <p:cNvPr id="9" name="Footer Placeholder 8"/>
          <p:cNvSpPr>
            <a:spLocks noGrp="1"/>
          </p:cNvSpPr>
          <p:nvPr>
            <p:ph type="ftr" sz="quarter" idx="11"/>
          </p:nvPr>
        </p:nvSpPr>
        <p:spPr/>
        <p:txBody>
          <a:bodyPr/>
          <a:lstStyle/>
          <a:p>
            <a:r>
              <a:rPr lang="en-US" dirty="0"/>
              <a:t>© 2022 CW Government Travel, Inc                                           </a:t>
            </a:r>
            <a:endParaRPr lang="en-GB" dirty="0"/>
          </a:p>
        </p:txBody>
      </p:sp>
      <p:sp>
        <p:nvSpPr>
          <p:cNvPr id="3" name="Slide Number Placeholder 2"/>
          <p:cNvSpPr>
            <a:spLocks noGrp="1"/>
          </p:cNvSpPr>
          <p:nvPr>
            <p:ph type="sldNum" sz="quarter" idx="12"/>
          </p:nvPr>
        </p:nvSpPr>
        <p:spPr/>
        <p:txBody>
          <a:bodyPr/>
          <a:lstStyle/>
          <a:p>
            <a:fld id="{4C6B7127-9F77-471E-BA61-1540CB2C57B2}" type="slidenum">
              <a:rPr lang="en-GB" smtClean="0"/>
              <a:pPr/>
              <a:t>98</a:t>
            </a:fld>
            <a:endParaRPr lang="en-GB" dirty="0"/>
          </a:p>
        </p:txBody>
      </p:sp>
      <p:pic>
        <p:nvPicPr>
          <p:cNvPr id="10" name="Content Placeholder 9" descr="OtherActionsVoucher.png"/>
          <p:cNvPicPr>
            <a:picLocks noGrp="1" noChangeAspect="1"/>
          </p:cNvPicPr>
          <p:nvPr>
            <p:ph sz="quarter" idx="13"/>
          </p:nvPr>
        </p:nvPicPr>
        <p:blipFill>
          <a:blip r:embed="rId4" cstate="print"/>
          <a:stretch>
            <a:fillRect/>
          </a:stretch>
        </p:blipFill>
        <p:spPr>
          <a:xfrm>
            <a:off x="5172313" y="2650871"/>
            <a:ext cx="1844200" cy="2202371"/>
          </a:xfrm>
          <a:ln w="57150">
            <a:solidFill>
              <a:schemeClr val="bg2"/>
            </a:solidFill>
          </a:ln>
        </p:spPr>
      </p:pic>
      <p:sp>
        <p:nvSpPr>
          <p:cNvPr id="21" name="Rectangle 20"/>
          <p:cNvSpPr/>
          <p:nvPr/>
        </p:nvSpPr>
        <p:spPr>
          <a:xfrm>
            <a:off x="4876800" y="1600200"/>
            <a:ext cx="5410200" cy="42672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Table 41"/>
          <p:cNvGraphicFramePr>
            <a:graphicFrameLocks noGrp="1"/>
          </p:cNvGraphicFramePr>
          <p:nvPr>
            <p:extLst>
              <p:ext uri="{D42A27DB-BD31-4B8C-83A1-F6EECF244321}">
                <p14:modId xmlns:p14="http://schemas.microsoft.com/office/powerpoint/2010/main" val="1550675031"/>
              </p:ext>
            </p:extLst>
          </p:nvPr>
        </p:nvGraphicFramePr>
        <p:xfrm>
          <a:off x="5172313" y="1062196"/>
          <a:ext cx="5715000" cy="5379720"/>
        </p:xfrm>
        <a:graphic>
          <a:graphicData uri="http://schemas.openxmlformats.org/drawingml/2006/table">
            <a:tbl>
              <a:tblPr firstRow="1" bandRow="1">
                <a:tableStyleId>{00A15C55-8517-42AA-B614-E9B94910E393}</a:tableStyleId>
              </a:tblPr>
              <a:tblGrid>
                <a:gridCol w="23622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304800">
                <a:tc>
                  <a:txBody>
                    <a:bodyPr/>
                    <a:lstStyle/>
                    <a:p>
                      <a:r>
                        <a:rPr lang="en-US" sz="1600" dirty="0"/>
                        <a:t>Other</a:t>
                      </a:r>
                      <a:r>
                        <a:rPr lang="en-US" sz="1600" baseline="0" dirty="0"/>
                        <a:t> Actions</a:t>
                      </a:r>
                      <a:endParaRPr lang="en-US" sz="1600" b="0" dirty="0">
                        <a:latin typeface="+mn-lt"/>
                        <a:cs typeface="Arial" pitchFamily="34" charset="0"/>
                      </a:endParaRPr>
                    </a:p>
                  </a:txBody>
                  <a:tcPr/>
                </a:tc>
                <a:tc>
                  <a:txBody>
                    <a:bodyPr/>
                    <a:lstStyle/>
                    <a:p>
                      <a:r>
                        <a:rPr lang="en-US" sz="1600" dirty="0"/>
                        <a:t>Description</a:t>
                      </a:r>
                      <a:endParaRPr lang="en-US" sz="1600" b="0" dirty="0">
                        <a:latin typeface="+mn-lt"/>
                        <a:cs typeface="Arial" pitchFamily="34" charset="0"/>
                      </a:endParaRPr>
                    </a:p>
                  </a:txBody>
                  <a:tcPr/>
                </a:tc>
                <a:extLst>
                  <a:ext uri="{0D108BD9-81ED-4DB2-BD59-A6C34878D82A}">
                    <a16:rowId xmlns:a16="http://schemas.microsoft.com/office/drawing/2014/main" val="10000"/>
                  </a:ext>
                </a:extLst>
              </a:tr>
              <a:tr h="416962">
                <a:tc>
                  <a:txBody>
                    <a:bodyPr/>
                    <a:lstStyle/>
                    <a:p>
                      <a:pPr algn="l"/>
                      <a:r>
                        <a:rPr lang="en-US" sz="1600" dirty="0"/>
                        <a:t>Remarks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Select to review or add remarks to</a:t>
                      </a:r>
                      <a:r>
                        <a:rPr lang="en-US" sz="1600" kern="0" baseline="0" dirty="0"/>
                        <a:t> voucher.</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1"/>
                  </a:ext>
                </a:extLst>
              </a:tr>
              <a:tr h="381000">
                <a:tc>
                  <a:txBody>
                    <a:bodyPr/>
                    <a:lstStyle/>
                    <a:p>
                      <a:pPr algn="l"/>
                      <a:r>
                        <a:rPr lang="en-US" sz="1600" dirty="0"/>
                        <a:t>Attachments</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Select to view or add receipts or other documents to the trip.</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2"/>
                  </a:ext>
                </a:extLst>
              </a:tr>
              <a:tr h="416962">
                <a:tc>
                  <a:txBody>
                    <a:bodyPr/>
                    <a:lstStyle/>
                    <a:p>
                      <a:pPr algn="l"/>
                      <a:r>
                        <a:rPr lang="en-US" sz="1600" dirty="0"/>
                        <a:t>Printable Voucher</a:t>
                      </a:r>
                      <a:endParaRPr lang="en-US" sz="1600" b="0" dirty="0">
                        <a:solidFill>
                          <a:srgbClr val="00467F"/>
                        </a:solidFill>
                        <a:latin typeface="+mn-lt"/>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0" dirty="0"/>
                        <a:t>Select to view a PDF version of the voucher.</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3"/>
                  </a:ext>
                </a:extLst>
              </a:tr>
              <a:tr h="375266">
                <a:tc>
                  <a:txBody>
                    <a:bodyPr/>
                    <a:lstStyle/>
                    <a:p>
                      <a:pPr lvl="0" algn="l"/>
                      <a:r>
                        <a:rPr lang="en-US" sz="1600" dirty="0"/>
                        <a:t>Compact Printable Voucher</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View or print a compact (typically, one page) version of the voucher.</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4"/>
                  </a:ext>
                </a:extLst>
              </a:tr>
              <a:tr h="375266">
                <a:tc>
                  <a:txBody>
                    <a:bodyPr/>
                    <a:lstStyle/>
                    <a:p>
                      <a:pPr lvl="0" algn="l"/>
                      <a:r>
                        <a:rPr lang="en-US" sz="1600" dirty="0"/>
                        <a:t>View Cost Variance Summary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Compares estimated travel expenses with actual expenses by expense type.</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5"/>
                  </a:ext>
                </a:extLst>
              </a:tr>
              <a:tr h="459059">
                <a:tc>
                  <a:txBody>
                    <a:bodyPr/>
                    <a:lstStyle/>
                    <a:p>
                      <a:pPr lvl="0" algn="l"/>
                      <a:r>
                        <a:rPr lang="en-US" sz="1600" dirty="0"/>
                        <a:t>Daily</a:t>
                      </a:r>
                      <a:r>
                        <a:rPr lang="en-US" sz="1600" baseline="0" dirty="0"/>
                        <a:t> Expenses Summary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Displays expense/per diem by day.</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6"/>
                  </a:ext>
                </a:extLst>
              </a:tr>
              <a:tr h="381000">
                <a:tc>
                  <a:txBody>
                    <a:bodyPr/>
                    <a:lstStyle/>
                    <a:p>
                      <a:pPr lvl="0" algn="l"/>
                      <a:r>
                        <a:rPr lang="en-US" sz="1600" dirty="0"/>
                        <a:t>Trip History</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0" dirty="0"/>
                        <a:t>View history for the entire</a:t>
                      </a:r>
                      <a:r>
                        <a:rPr lang="en-US" sz="1600" kern="0" baseline="0" dirty="0"/>
                        <a:t> trip.</a:t>
                      </a:r>
                      <a:endParaRPr lang="en-US" sz="1600" b="0" dirty="0">
                        <a:solidFill>
                          <a:srgbClr val="00467F"/>
                        </a:solidFill>
                        <a:latin typeface="+mn-lt"/>
                        <a:cs typeface="Arial" pitchFamily="34" charset="0"/>
                      </a:endParaRPr>
                    </a:p>
                  </a:txBody>
                  <a:tcPr anchor="ctr"/>
                </a:tc>
                <a:extLst>
                  <a:ext uri="{0D108BD9-81ED-4DB2-BD59-A6C34878D82A}">
                    <a16:rowId xmlns:a16="http://schemas.microsoft.com/office/drawing/2014/main" val="10007"/>
                  </a:ext>
                </a:extLst>
              </a:tr>
              <a:tr h="375266">
                <a:tc>
                  <a:txBody>
                    <a:bodyPr/>
                    <a:lstStyle/>
                    <a:p>
                      <a:pPr lvl="0" algn="l"/>
                      <a:r>
                        <a:rPr lang="en-US" sz="1600" dirty="0"/>
                        <a:t>Override Pay</a:t>
                      </a:r>
                      <a:r>
                        <a:rPr lang="en-US" sz="1600" baseline="0" dirty="0"/>
                        <a:t> To</a:t>
                      </a:r>
                      <a:endParaRPr lang="en-US" sz="1600" b="0" dirty="0">
                        <a:solidFill>
                          <a:srgbClr val="00467F"/>
                        </a:solidFill>
                        <a:latin typeface="+mn-lt"/>
                        <a:cs typeface="Arial"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0" dirty="0"/>
                        <a:t>Diverts M&amp;IE expenses that are assigned as Pay to Traveler to your travel charge card.  Link</a:t>
                      </a:r>
                      <a:r>
                        <a:rPr lang="en-US" sz="1400" kern="0" baseline="0" dirty="0"/>
                        <a:t> only available if Split Pay functionality being used.</a:t>
                      </a:r>
                      <a:endParaRPr lang="en-US" sz="1400" b="0" kern="0" dirty="0">
                        <a:solidFill>
                          <a:srgbClr val="00467F"/>
                        </a:solidFill>
                        <a:latin typeface="+mn-lt"/>
                      </a:endParaRPr>
                    </a:p>
                  </a:txBody>
                  <a:tcPr anchor="ctr"/>
                </a:tc>
                <a:extLst>
                  <a:ext uri="{0D108BD9-81ED-4DB2-BD59-A6C34878D82A}">
                    <a16:rowId xmlns:a16="http://schemas.microsoft.com/office/drawing/2014/main" val="10008"/>
                  </a:ext>
                </a:extLst>
              </a:tr>
            </a:tbl>
          </a:graphicData>
        </a:graphic>
      </p:graphicFrame>
      <p:sp>
        <p:nvSpPr>
          <p:cNvPr id="2" name="Rectangle 1"/>
          <p:cNvSpPr/>
          <p:nvPr/>
        </p:nvSpPr>
        <p:spPr>
          <a:xfrm>
            <a:off x="457200" y="2638171"/>
            <a:ext cx="4038600" cy="1754326"/>
          </a:xfrm>
          <a:prstGeom prst="rect">
            <a:avLst/>
          </a:prstGeom>
        </p:spPr>
        <p:txBody>
          <a:bodyPr wrap="square">
            <a:spAutoFit/>
          </a:bodyPr>
          <a:lstStyle/>
          <a:p>
            <a:r>
              <a:rPr lang="en-US" b="1" dirty="0"/>
              <a:t>Just like the Others Actions available during the Authorization workflow, the Voucher workflow has additional Other Actions available, such as View Cost Variance and Override Pay To.  </a:t>
            </a:r>
          </a:p>
        </p:txBody>
      </p:sp>
    </p:spTree>
    <p:custDataLst>
      <p:tags r:id="rId1"/>
    </p:custDataLst>
    <p:extLst>
      <p:ext uri="{BB962C8B-B14F-4D97-AF65-F5344CB8AC3E}">
        <p14:creationId xmlns:p14="http://schemas.microsoft.com/office/powerpoint/2010/main" val="2353014112"/>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CWTSG PPT TEMPLATE 16-9" val="NUJq083s"/>
  <p:tag name="ARTICULATE_DESIGN_ID_CUSTOM DESIGN" val="5n6ESy1X"/>
  <p:tag name="ARTICULATE_DESIGN_ID_CWT2021" val="umufdzEz"/>
  <p:tag name="ARTICULATE_DESIGN_ID_1_CWT2021" val="fImgfd54"/>
  <p:tag name="ARTICULATE_DESIGN_ID_2_CWT2021" val="pH5a00NX"/>
  <p:tag name="ARTICULATE_SLIDE_COUNT" val="1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GUID" val="0a0b8316-832e-4e99-aacc-ca4d839dc5dd"/>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GUID" val="c111a6b9-cfa6-430f-a638-f332d8987c46"/>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GUID" val="c111a6b9-cfa6-430f-a638-f332d8987c46"/>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GUID" val="04675506-1756-43cf-9890-73810282dfff"/>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GUID" val="2c973234-344a-4c96-b7fa-2e2fa7604a5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70fee7ca-64c1-4706-ae6b-b2285aa8cea3"/>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GUID" val="7aee9609-7a82-4088-ba7a-99ec2171c9b8"/>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GUID" val="607e7b7a-6773-4c86-bfe9-fef5c717f851"/>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GUID" val="95169dfe-d07e-4a5d-badd-21962e3e797e"/>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GUID" val="644b1300-742e-48e8-84d7-9df873eff45e"/>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GUID" val="f80ef078-6960-4390-951f-6823af7a9419"/>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GUID" val="bc3a7b18-6626-4a33-8206-930f04279c3b"/>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GUID" val="8a3d3d23-d709-421a-896e-eae7d07d3908"/>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GUID" val="12a9fd0d-47d8-4ca4-8d31-cd30bec9e8c2"/>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GUID" val="6a35b3f3-fd36-4ce1-a2ef-c236dc96bea7"/>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GUID" val="5091d510-a0aa-4665-838a-e5515f8894cd"/>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GUID" val="721a4d08-5df6-4685-9cca-d012a4c6ea03"/>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GUID" val="721a4d08-5df6-4685-9cca-d012a4c6ea03"/>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dcdb122a-3801-4faf-8f3e-0794bffe2f73"/>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fc292642-6b1f-4df4-8a73-05c7567a5419"/>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754f3c77-1b91-40da-a0f7-48b82dcf96c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cfbf1683-6cb8-4d2f-8acd-5c3b81081d56"/>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124b5883-5564-453d-851a-fa3db9d5c69b"/>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60fbbc34-ce17-44c0-b76b-2957444354ca"/>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90915666-0fbe-4260-869b-5d357aeccdac"/>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0c23ef0f-3439-4e7b-ac9c-91fd4a9d1d3c"/>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2e72d6c8-8029-4e1e-8f9a-56514fd10227"/>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GUID" val="837496a3-38e7-4a96-8349-b23ba8df24c9"/>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c2fc8dc2-64c5-4d8d-8072-150dcfa895d8"/>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cc1427f2-84f8-484e-b25d-2edd276a75de"/>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GUID" val="3edd6ddc-afc7-4330-96c8-114e1b8cf41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GUID" val="05de409a-9676-4723-84fc-46033920bf32"/>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GUID" val="9a7791b4-3903-4929-90e9-e0ecc7f948e1"/>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GUID" val="c0c41e43-3af7-40db-8741-2a0f6ab14d39"/>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GUID" val="91cdfd69-11e9-4e77-ac75-65c40242211a"/>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GUID" val="88ccb6cd-0567-4bab-a292-2a5b8cce26b3"/>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GUID" val="09797579-4e6e-4b6f-9c5b-1cfe34250565"/>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1_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EAE71F51DA1428424DEDBD33EA888" ma:contentTypeVersion="0" ma:contentTypeDescription="Create a new document." ma:contentTypeScope="" ma:versionID="a5ea23a7bd05687db1abf638b8ab92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99FD58-EC81-4406-A537-F83F27463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AF90A8B-3636-4F46-A8AC-403C23A6A3E3}">
  <ds:schemaRefs>
    <ds:schemaRef ds:uri="http://purl.org/dc/term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65D0F9C-0207-4900-A598-2FBB2232E2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44518</TotalTime>
  <Words>12766</Words>
  <Application>Microsoft Office PowerPoint</Application>
  <PresentationFormat>Widescreen</PresentationFormat>
  <Paragraphs>1319</Paragraphs>
  <Slides>124</Slides>
  <Notes>123</Notes>
  <HiddenSlides>56</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124</vt:i4>
      </vt:variant>
    </vt:vector>
  </HeadingPairs>
  <TitlesOfParts>
    <vt:vector size="133" baseType="lpstr">
      <vt:lpstr>Arial</vt:lpstr>
      <vt:lpstr>Calibri</vt:lpstr>
      <vt:lpstr>Symbol</vt:lpstr>
      <vt:lpstr>Tahoma</vt:lpstr>
      <vt:lpstr>Verdana</vt:lpstr>
      <vt:lpstr>Webdings</vt:lpstr>
      <vt:lpstr>Wingdings</vt:lpstr>
      <vt:lpstr>CWT2021</vt:lpstr>
      <vt:lpstr>1_CWT2021</vt:lpstr>
      <vt:lpstr>Federal  Traveler/Arranger Basic  </vt:lpstr>
      <vt:lpstr>PowerPoint Presentation</vt:lpstr>
      <vt:lpstr>PowerPoint Presentation</vt:lpstr>
      <vt:lpstr>Icons are used in this presentation to help identify the type of information being delivered.  They are found in the upper left corner of applicable slides.</vt:lpstr>
      <vt:lpstr>E2/ETS  Overview</vt:lpstr>
      <vt:lpstr>E2 Solutions Overview </vt:lpstr>
      <vt:lpstr>Getting Started  First Log On, Profile, and Navigation</vt:lpstr>
      <vt:lpstr>New User Email</vt:lpstr>
      <vt:lpstr>Password Maintenance Initialize Security Information</vt:lpstr>
      <vt:lpstr>Creating Password &amp; Security Questions</vt:lpstr>
      <vt:lpstr>Warning Message &amp; Privacy Act Notice</vt:lpstr>
      <vt:lpstr>Rules of Behavior</vt:lpstr>
      <vt:lpstr>First Login Complete</vt:lpstr>
      <vt:lpstr>Scenario 1</vt:lpstr>
      <vt:lpstr>Verify and Update Profile</vt:lpstr>
      <vt:lpstr>My Profile</vt:lpstr>
      <vt:lpstr>Adding and Managing Dependents</vt:lpstr>
      <vt:lpstr>Adding New Dependent</vt:lpstr>
      <vt:lpstr>Managing Dependents</vt:lpstr>
      <vt:lpstr>User Profile Data Pushed from ETS to OBT to the GDS</vt:lpstr>
      <vt:lpstr>My E2 </vt:lpstr>
      <vt:lpstr>Online Help    </vt:lpstr>
      <vt:lpstr>Online Help Find Your Answer</vt:lpstr>
      <vt:lpstr>Online Help Contact Us Details</vt:lpstr>
      <vt:lpstr>Review  First Log On, Profile and Navigation</vt:lpstr>
      <vt:lpstr>Review  First Log On, Profile and Navigation</vt:lpstr>
      <vt:lpstr>Arranging Travel  for Others</vt:lpstr>
      <vt:lpstr>Travel for Others Creating Travel Documents for Another Traveler</vt:lpstr>
      <vt:lpstr>Travel for Others Creating Travel Documents for Another Traveler</vt:lpstr>
      <vt:lpstr>Creating Reservations  and  Authorizations</vt:lpstr>
      <vt:lpstr>TDY Authorization Workflow</vt:lpstr>
      <vt:lpstr>Creating Reservations Start New Authorization or Make Reservations</vt:lpstr>
      <vt:lpstr>Scenario 2 </vt:lpstr>
      <vt:lpstr>Online Booking Tool Home Page</vt:lpstr>
      <vt:lpstr>Searching for Departure Flights</vt:lpstr>
      <vt:lpstr>Selecting Departure Flights  </vt:lpstr>
      <vt:lpstr>Selecting Return Flights</vt:lpstr>
      <vt:lpstr>Low Fare Options </vt:lpstr>
      <vt:lpstr>Selecting Seats</vt:lpstr>
      <vt:lpstr>Searching for a Hotel</vt:lpstr>
      <vt:lpstr>Selecting a Hotel - Hotel Details</vt:lpstr>
      <vt:lpstr>Reviewing Rate Details  </vt:lpstr>
      <vt:lpstr>Searching for a Rental Car</vt:lpstr>
      <vt:lpstr>Selecting Rental Car</vt:lpstr>
      <vt:lpstr>Policy Exceptions</vt:lpstr>
      <vt:lpstr>Trip Review and Checkout Screen 1 </vt:lpstr>
      <vt:lpstr>Trip Review and Checkout Screen 2</vt:lpstr>
      <vt:lpstr>Trip Review and Checkout Screen 3</vt:lpstr>
      <vt:lpstr>Create Authorization or Save for Later </vt:lpstr>
      <vt:lpstr>Create Authorization Step 1: Basic Information </vt:lpstr>
      <vt:lpstr>Create Authorization Step 2: Reservation</vt:lpstr>
      <vt:lpstr>Managing Previously Booked Reservations</vt:lpstr>
      <vt:lpstr>Managing Previously Booked Reservations</vt:lpstr>
      <vt:lpstr>Managing Previously Booked Reservations</vt:lpstr>
      <vt:lpstr>Create Authorization Step 3: Site Details</vt:lpstr>
      <vt:lpstr>Create Authorization Step 4: Expenses </vt:lpstr>
      <vt:lpstr>Create Authorization Step 5: Accounting</vt:lpstr>
      <vt:lpstr>Create Authorization Step 6: Travel Policy</vt:lpstr>
      <vt:lpstr>Create Authorization Step 7: Summary</vt:lpstr>
      <vt:lpstr>Create Authorization Other Actions</vt:lpstr>
      <vt:lpstr>Create Authorization Extras</vt:lpstr>
      <vt:lpstr>Create Authorization Send to Approver and Confirm</vt:lpstr>
      <vt:lpstr>Viewing Authorization Pending Approval</vt:lpstr>
      <vt:lpstr>Viewing Routing Path</vt:lpstr>
      <vt:lpstr>Recalling a Document </vt:lpstr>
      <vt:lpstr>Selecting Rail</vt:lpstr>
      <vt:lpstr>Email: Authorization Approved</vt:lpstr>
      <vt:lpstr>Email: Authorization Returned</vt:lpstr>
      <vt:lpstr>Review  Creating Reservations and Authorizations</vt:lpstr>
      <vt:lpstr>Review  Creating Reservations and Authorizations</vt:lpstr>
      <vt:lpstr>Comparative Trips</vt:lpstr>
      <vt:lpstr>Comparative Trips</vt:lpstr>
      <vt:lpstr>Scenario 2 </vt:lpstr>
      <vt:lpstr>Adding a Comparative Trip</vt:lpstr>
      <vt:lpstr>Completing Comparative Trip</vt:lpstr>
      <vt:lpstr>Comparative Trip Summary</vt:lpstr>
      <vt:lpstr>Reviewing Trips  and  Trip Dashboard</vt:lpstr>
      <vt:lpstr>Trips </vt:lpstr>
      <vt:lpstr>Trip Dashboard</vt:lpstr>
      <vt:lpstr>Travel  Advances</vt:lpstr>
      <vt:lpstr>Travel Advances</vt:lpstr>
      <vt:lpstr>Create an Advance Step 1: Basic Information </vt:lpstr>
      <vt:lpstr>Create an Advance Step 2: Advance Accounting</vt:lpstr>
      <vt:lpstr>Create an Advance Send to Approver</vt:lpstr>
      <vt:lpstr>Vouchers</vt:lpstr>
      <vt:lpstr>Types of Vouchers</vt:lpstr>
      <vt:lpstr>Voucher Workflow</vt:lpstr>
      <vt:lpstr>Creating Final Voucher from To Do List</vt:lpstr>
      <vt:lpstr>Creating a Voucher  Trips List</vt:lpstr>
      <vt:lpstr>Creating a Voucher Trip Dashboard</vt:lpstr>
      <vt:lpstr>Scenario 3</vt:lpstr>
      <vt:lpstr>Create a Voucher Step 1: Basic Information</vt:lpstr>
      <vt:lpstr>Create a Voucher Step 2: Expenses</vt:lpstr>
      <vt:lpstr>Automated Travel Charge Card Process</vt:lpstr>
      <vt:lpstr>Create a Voucher Selecting Government Travel Charge Card (GTCC) Transactions</vt:lpstr>
      <vt:lpstr>Create a Voucher Step 3: Accounting</vt:lpstr>
      <vt:lpstr>Create a Voucher Step 4: Voucher Liquidations</vt:lpstr>
      <vt:lpstr>Create a Voucher Step 5: Summary</vt:lpstr>
      <vt:lpstr>Create a Voucher  Other Actions</vt:lpstr>
      <vt:lpstr>Create a Voucher Extras</vt:lpstr>
      <vt:lpstr>Create a Voucher Send to Approver</vt:lpstr>
      <vt:lpstr>Create a Voucher Send to Traveler</vt:lpstr>
      <vt:lpstr>Viewing Voucher Pending Approval</vt:lpstr>
      <vt:lpstr>Review  Creating and Submitting Vouchers</vt:lpstr>
      <vt:lpstr>Review  Creating and Submitting Vouchers</vt:lpstr>
      <vt:lpstr>Local Travel  Claims</vt:lpstr>
      <vt:lpstr>Creating Local Travel Claim</vt:lpstr>
      <vt:lpstr>Create a Local Travel Claim Step 1: Basic Information</vt:lpstr>
      <vt:lpstr>Create a Local Travel Claim Step 2: Expenses</vt:lpstr>
      <vt:lpstr>Create a Local Travel Claim Step 3: Accounting</vt:lpstr>
      <vt:lpstr>Create a Local Travel Claim Step 4: Summary </vt:lpstr>
      <vt:lpstr>Create a Local Travel Claim Send to Approver</vt:lpstr>
      <vt:lpstr>Review  Creating and Submitting Local Travel Claims</vt:lpstr>
      <vt:lpstr>Review  Creating and Submitting Local Travel Claims</vt:lpstr>
      <vt:lpstr>Traveler Review </vt:lpstr>
      <vt:lpstr>Traveler Review: Email   </vt:lpstr>
      <vt:lpstr>Traveler Review: My Approvals</vt:lpstr>
      <vt:lpstr>Traveler Review: Reviewing Summary</vt:lpstr>
      <vt:lpstr>Traveler Review: Approve or Modify</vt:lpstr>
      <vt:lpstr>CWTSato To Go</vt:lpstr>
      <vt:lpstr>Resources</vt:lpstr>
      <vt:lpstr>We would like your feedback…..</vt:lpstr>
      <vt:lpstr>Questions ?</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dc:title>
  <dc:creator>Bartkowski, Andrea (UAXT006)</dc:creator>
  <cp:lastModifiedBy>McCafferty, Camille</cp:lastModifiedBy>
  <cp:revision>2816</cp:revision>
  <dcterms:created xsi:type="dcterms:W3CDTF">2011-04-12T20:38:59Z</dcterms:created>
  <dcterms:modified xsi:type="dcterms:W3CDTF">2022-06-16T16:05:20Z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0x01010037EEAE71F51DA1428424DEDBD33EA888</vt:lpwstr>
  </property>
  <property fmtid="{D5CDD505-2E9C-101B-9397-08002B2CF9AE}" pid="5" name="ArticulateGUID">
    <vt:lpwstr>18AAFF9A-0F1D-4A00-9C2E-AFC579052866</vt:lpwstr>
  </property>
  <property fmtid="{D5CDD505-2E9C-101B-9397-08002B2CF9AE}" pid="6" name="ArticulateProjectFull">
    <vt:lpwstr>C:\Users\UCAM220\Documents\uscg new\USCG Traveler_Arranger Basic (Recorded Session).ppta</vt:lpwstr>
  </property>
</Properties>
</file>