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76" r:id="rId5"/>
    <p:sldId id="266" r:id="rId6"/>
    <p:sldId id="267" r:id="rId7"/>
    <p:sldId id="286" r:id="rId8"/>
    <p:sldId id="287" r:id="rId9"/>
    <p:sldId id="288" r:id="rId10"/>
    <p:sldId id="27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>
      <p:cViewPr varScale="1">
        <p:scale>
          <a:sx n="71" d="100"/>
          <a:sy n="71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776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D16F4C-6BB3-4A4D-BE39-12D29ACF3B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EE547-F615-459D-838F-5C0936E94D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A588F5-0DDB-401F-B855-90F2451E31FE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41D59-E290-410A-95C6-222EB4DC6A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58778-469B-4CCB-8504-0486B1965D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C5030C-41D8-4D55-90D1-6CA076D4E4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8E222C-1D80-4CAC-8D5C-B5853D34F0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82CF1-CC9D-4BA5-AF94-4EC8A8C88EC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29C7881-8865-4389-B001-94180B3A7FC8}" type="datetimeFigureOut">
              <a:rPr lang="en-US"/>
              <a:pPr>
                <a:defRPr/>
              </a:pPr>
              <a:t>9/7/2021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91D01CE-7D46-4481-B6AA-283EE56409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0F84D92-94ED-44BB-A7FB-3F856CF6DA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7FB14-1DFD-401E-ABD6-0C749ECFC0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5817F-7DC8-4AFF-A455-962577752F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5440289-2C89-4CAB-8F3F-4EAA5341AC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496 w 5184"/>
                  <a:gd name="T3" fmla="*/ 3159 h 3159"/>
                  <a:gd name="T4" fmla="*/ 549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94 w 556"/>
                  <a:gd name="T5" fmla="*/ 3159 h 3159"/>
                  <a:gd name="T6" fmla="*/ 594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1F4302F-85B5-4D63-BE54-14F2209CEEB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70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70 w 251"/>
                <a:gd name="T7" fmla="*/ 12 h 12"/>
                <a:gd name="T8" fmla="*/ 270 w 251"/>
                <a:gd name="T9" fmla="*/ 0 h 12"/>
                <a:gd name="T10" fmla="*/ 27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46963 w 251"/>
                <a:gd name="T5" fmla="*/ 12 h 12"/>
                <a:gd name="T6" fmla="*/ 146963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1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17 w 4724"/>
                  <a:gd name="T7" fmla="*/ 12 h 12"/>
                  <a:gd name="T8" fmla="*/ 5017 w 4724"/>
                  <a:gd name="T9" fmla="*/ 0 h 12"/>
                  <a:gd name="T10" fmla="*/ 501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AE2D6D5C-A2DC-456B-898B-1D9E4A96D15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18" name="Rectangle 21">
            <a:extLst>
              <a:ext uri="{FF2B5EF4-FFF2-40B4-BE49-F238E27FC236}">
                <a16:creationId xmlns:a16="http://schemas.microsoft.com/office/drawing/2014/main" id="{413CE408-4C9C-4F3C-B1BB-E74626F016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52600" y="304800"/>
            <a:ext cx="693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2018</a:t>
            </a:r>
          </a:p>
        </p:txBody>
      </p:sp>
      <p:pic>
        <p:nvPicPr>
          <p:cNvPr id="19" name="Picture 23" descr="us_coast_guard_racing_stri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149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6" name="Rectangle 16">
            <a:extLst>
              <a:ext uri="{FF2B5EF4-FFF2-40B4-BE49-F238E27FC236}">
                <a16:creationId xmlns:a16="http://schemas.microsoft.com/office/drawing/2014/main" id="{442BDCFD-DD4E-4AC0-9D8D-BA2207AB1D5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7" name="Rectangle 17">
            <a:extLst>
              <a:ext uri="{FF2B5EF4-FFF2-40B4-BE49-F238E27FC236}">
                <a16:creationId xmlns:a16="http://schemas.microsoft.com/office/drawing/2014/main" id="{F17FA3F9-089F-42EB-B89B-6E780A8427BE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F16ED8E5-CB82-4306-8203-55388EE6AC7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3BBFD118-DC53-4173-9B3C-EEF97C9FE5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557037EA-B265-43A4-805F-D581781E9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1DC9E-A34F-48CA-BFDB-66AA02176E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2133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6316A-B8ED-43EB-9024-CF28333D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F8593-81E1-4899-819D-285132C64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0C545-EC7B-4B5A-A733-17F749CF28B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18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78A0E-3F18-4C89-A0EE-D207F89F6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4200" y="914400"/>
            <a:ext cx="220980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9EA1C-01AF-4B0E-B05B-A856ACC7D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477000" cy="5181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CC2CD-48A7-4669-844F-F6E99E6405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147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4DCED-5DE8-45AA-AA17-F0E25DCE6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B8984-374A-417D-9C27-5532918774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977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ADFA3-C3AE-4DE9-B7EB-1F6B13EEA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CD45C-8938-460F-991D-007E88246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4397-576C-408A-BA93-9F2BB97DE62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4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0204B-2501-488D-B292-EF568CDE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73AD-6818-4457-B1C3-23FB3A224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3434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B53E7-80EB-419A-9A62-B85D89B76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3434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C51E-1886-49F6-8CA8-E6B2C68FCD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959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BD53C-73D9-424D-98F1-B373D070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FA8EA-F371-433D-9B2B-53E10FA73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15E76-5E71-4424-8317-52B5C348F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4F7D3-E879-4FD0-812C-3B9459003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04E91-E659-4934-920B-AAC8408A22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E2D4C-ACB6-4441-9547-A167FF2DB4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726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10FC-529A-4205-86D6-D803E7550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EC573-5DA6-4943-9224-B4BA0B475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05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48DC7-D9CC-4080-B859-D782732692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1468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3C65-4C5E-48D7-BFBA-6B103C12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F74C8-6086-4934-A279-E8EDB1E3A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B1BCB-4B79-4D57-8C0F-5BFB5CE0B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FD57-C9E0-4702-B5C2-5A5F0CD3A2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801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C51C-CDF1-4BFB-8235-B40785C74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49FDB-A0CF-4356-80F5-9D6C1EA9D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F7D17-3BDB-48DA-972E-8768B65A8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2D1C-1CE4-48C4-818B-80BCA10F8A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615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496 w 5184"/>
                <a:gd name="T3" fmla="*/ 3159 h 3159"/>
                <a:gd name="T4" fmla="*/ 549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94 w 556"/>
                <a:gd name="T5" fmla="*/ 3159 h 3159"/>
                <a:gd name="T6" fmla="*/ 594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17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17 w 4724"/>
                  <a:gd name="T7" fmla="*/ 12 h 12"/>
                  <a:gd name="T8" fmla="*/ 5017 w 4724"/>
                  <a:gd name="T9" fmla="*/ 0 h 12"/>
                  <a:gd name="T10" fmla="*/ 5017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61C9D126-42CB-4C7D-965B-9215E570276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46963 w 251"/>
                  <a:gd name="T5" fmla="*/ 12 h 12"/>
                  <a:gd name="T6" fmla="*/ 146963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70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70 w 251"/>
                  <a:gd name="T7" fmla="*/ 12 h 12"/>
                  <a:gd name="T8" fmla="*/ 270 w 251"/>
                  <a:gd name="T9" fmla="*/ 0 h 12"/>
                  <a:gd name="T10" fmla="*/ 27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B95FB6B4-D44C-4BC5-8F2A-484A6170617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4111" name="Rectangle 15">
            <a:extLst>
              <a:ext uri="{FF2B5EF4-FFF2-40B4-BE49-F238E27FC236}">
                <a16:creationId xmlns:a16="http://schemas.microsoft.com/office/drawing/2014/main" id="{69A04B3D-BBA1-45D6-A536-5543F4A2E4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914400"/>
            <a:ext cx="7543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12" name="Rectangle 16">
            <a:extLst>
              <a:ext uri="{FF2B5EF4-FFF2-40B4-BE49-F238E27FC236}">
                <a16:creationId xmlns:a16="http://schemas.microsoft.com/office/drawing/2014/main" id="{5870C80C-20FA-4A2A-A3C8-3E7D6C8CB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839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13" name="Rectangle 17">
            <a:extLst>
              <a:ext uri="{FF2B5EF4-FFF2-40B4-BE49-F238E27FC236}">
                <a16:creationId xmlns:a16="http://schemas.microsoft.com/office/drawing/2014/main" id="{180D7A1A-F68A-487A-9522-73609715A7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dirty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14" name="Rectangle 18">
            <a:extLst>
              <a:ext uri="{FF2B5EF4-FFF2-40B4-BE49-F238E27FC236}">
                <a16:creationId xmlns:a16="http://schemas.microsoft.com/office/drawing/2014/main" id="{2057B8FC-513F-4687-9DCC-DE39B555F9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dirty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15" name="Rectangle 19">
            <a:extLst>
              <a:ext uri="{FF2B5EF4-FFF2-40B4-BE49-F238E27FC236}">
                <a16:creationId xmlns:a16="http://schemas.microsoft.com/office/drawing/2014/main" id="{D83D6A6E-6C78-41E3-9B2C-5F72990E7E1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4A0D45A-9F80-46B3-816C-19AD44D9F7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21" descr="us_coast_guard_racing_stri_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2">
            <a:extLst>
              <a:ext uri="{FF2B5EF4-FFF2-40B4-BE49-F238E27FC236}">
                <a16:creationId xmlns:a16="http://schemas.microsoft.com/office/drawing/2014/main" id="{DD8BDBFF-B692-4CC8-A44A-0BE0AC4E09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6400" y="136525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r>
              <a:rPr lang="en-US" altLang="en-US" dirty="0"/>
              <a:t> </a:t>
            </a:r>
            <a:r>
              <a:rPr lang="en-US" altLang="en-US" b="1" i="1" u="sng" dirty="0"/>
              <a:t>Annual Meeting 2011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F9B4-F103-45A2-A468-FF4A7090C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n w="25400" cmpd="sng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en-US" dirty="0">
                <a:ln w="25400" cmpd="sng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Commandant’s National Retiree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06198-AF09-4286-B8B7-3009BEB44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9067799" cy="27432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</a:t>
            </a:r>
          </a:p>
          <a:p>
            <a:pPr algn="ctr" eaLnBrk="1" hangingPunct="1">
              <a:defRPr/>
            </a:pPr>
            <a:r>
              <a:rPr lang="en-US" sz="44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Retiree Help Desk</a:t>
            </a:r>
          </a:p>
        </p:txBody>
      </p:sp>
      <p:pic>
        <p:nvPicPr>
          <p:cNvPr id="5124" name="Picture 8" descr="Logo of United States Coast Gu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5524500"/>
            <a:ext cx="1333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5791200" y="68580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044D2-E979-4D5D-AAD0-A93676BAF7CB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4C976-E2A3-4CFB-A376-E2C74E061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16663"/>
            <a:ext cx="7478713" cy="360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National Retiree Help Desk</a:t>
            </a:r>
            <a:endParaRPr lang="en-US" sz="1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4DA51-42BE-420E-9BB7-2F3EA8E20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63" y="1365250"/>
            <a:ext cx="8396287" cy="49514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700" b="1" u="sng" dirty="0" smtClean="0"/>
              <a:t>National Retiree Help Desk (NRHD)</a:t>
            </a:r>
            <a:endParaRPr lang="en-US" sz="900" b="1" u="sng" dirty="0" smtClean="0"/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en-US" sz="1600" b="1" dirty="0" smtClean="0"/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Purpose</a:t>
            </a:r>
            <a:r>
              <a:rPr lang="en-US" sz="1600" b="1" dirty="0"/>
              <a:t>:  </a:t>
            </a:r>
            <a:r>
              <a:rPr lang="en-US" sz="1600" b="1" dirty="0" smtClean="0"/>
              <a:t>To </a:t>
            </a:r>
            <a:r>
              <a:rPr lang="en-US" sz="1600" b="1" dirty="0"/>
              <a:t>respond to inquiries from the world-wide Coast Guard military retiree community, “connecting” individuals with needed retiree services information and resources</a:t>
            </a:r>
            <a:r>
              <a:rPr lang="en-US" sz="1600" b="1" dirty="0" smtClean="0"/>
              <a:t>.</a:t>
            </a:r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en-US" sz="1600" b="1" dirty="0" smtClean="0"/>
          </a:p>
          <a:p>
            <a:pPr marL="0" indent="0"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Sponsored by:  CG-13, Reserve </a:t>
            </a:r>
            <a:r>
              <a:rPr lang="en-US" sz="1600" b="1" dirty="0"/>
              <a:t>and Military Personnel Directorate 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                          Retiree </a:t>
            </a:r>
            <a:r>
              <a:rPr lang="en-US" sz="1600" b="1" dirty="0"/>
              <a:t>Services Program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Administered by:  Capital Area Coast Guard Retiree Council (CACGRC)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Coordinated by:</a:t>
            </a:r>
            <a:endParaRPr lang="en-US" sz="1600" b="1" dirty="0"/>
          </a:p>
          <a:p>
            <a:pPr lvl="2" eaLnBrk="1" hangingPunct="1">
              <a:lnSpc>
                <a:spcPct val="150000"/>
              </a:lnSpc>
              <a:defRPr/>
            </a:pPr>
            <a:r>
              <a:rPr lang="en-US" sz="1600" b="1" dirty="0" smtClean="0"/>
              <a:t>CAPT Robert Warakomsky </a:t>
            </a:r>
            <a:r>
              <a:rPr lang="en-US" sz="1600" b="1" dirty="0"/>
              <a:t>USCG (Ret)</a:t>
            </a:r>
          </a:p>
          <a:p>
            <a:pPr lvl="2" eaLnBrk="1" hangingPunct="1">
              <a:lnSpc>
                <a:spcPct val="150000"/>
              </a:lnSpc>
              <a:defRPr/>
            </a:pPr>
            <a:r>
              <a:rPr lang="en-US" sz="1600" b="1" dirty="0"/>
              <a:t>LCDR </a:t>
            </a:r>
            <a:r>
              <a:rPr lang="en-US" sz="1600" b="1" dirty="0" smtClean="0"/>
              <a:t>David </a:t>
            </a:r>
            <a:r>
              <a:rPr lang="en-US" sz="1600" b="1" dirty="0"/>
              <a:t>Du Pont USCG (</a:t>
            </a:r>
            <a:r>
              <a:rPr lang="en-US" sz="1600" b="1" dirty="0" smtClean="0"/>
              <a:t>Ret)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Origin</a:t>
            </a:r>
            <a:r>
              <a:rPr lang="en-US" sz="1600" b="1" dirty="0"/>
              <a:t>:  </a:t>
            </a:r>
            <a:r>
              <a:rPr lang="en-US" sz="1600" b="1" dirty="0" smtClean="0"/>
              <a:t>Established by CACGRC in 2006.</a:t>
            </a:r>
          </a:p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1600" b="1" dirty="0" smtClean="0"/>
              <a:t>Reference:  COMDTINST 1800.5H (dtd 12 Apr 2017)</a:t>
            </a:r>
            <a:endParaRPr lang="en-US" sz="1600" b="1" dirty="0"/>
          </a:p>
          <a:p>
            <a:pPr marL="914400" lvl="2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en-US" sz="1600" b="1" dirty="0" smtClean="0"/>
          </a:p>
          <a:p>
            <a:pPr lvl="2" eaLnBrk="1" hangingPunct="1">
              <a:lnSpc>
                <a:spcPct val="150000"/>
              </a:lnSpc>
              <a:defRPr/>
            </a:pPr>
            <a:endParaRPr lang="en-US" sz="2000" b="1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89DD1B-0AF9-4BF5-9E40-012C9600AB46}"/>
              </a:ext>
            </a:extLst>
          </p:cNvPr>
          <p:cNvSpPr txBox="1"/>
          <p:nvPr/>
        </p:nvSpPr>
        <p:spPr>
          <a:xfrm>
            <a:off x="2362200" y="152400"/>
            <a:ext cx="55626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7E29C-95C6-46D1-A7EE-28B7C2553F36}" type="slidenum">
              <a:rPr lang="en-US" altLang="en-US" sz="1800" smtClean="0"/>
              <a:pPr>
                <a:defRPr/>
              </a:pPr>
              <a:t>2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588E0-1C08-4AB7-8269-4AD21AA6E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48400"/>
            <a:ext cx="6186488" cy="346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500" dirty="0"/>
              <a:t>Coast Guard National Retiree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64E92-ED94-48ED-8300-40DF0A07C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63" y="1371600"/>
            <a:ext cx="7696200" cy="45720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4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NRHD Logistics</a:t>
            </a:r>
            <a:endParaRPr lang="en-US" sz="4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b="1" dirty="0" smtClean="0"/>
              <a:t>Toll-free phone number and gmail</a:t>
            </a:r>
            <a:endParaRPr lang="en-US" sz="2700" b="1" dirty="0"/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b="1" dirty="0"/>
              <a:t>Volunteers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b="1" dirty="0"/>
              <a:t>Standard Operating Procedures (SOP)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b="1" dirty="0" smtClean="0"/>
              <a:t>Training</a:t>
            </a:r>
          </a:p>
          <a:p>
            <a:pPr lvl="1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2700" b="1" dirty="0" smtClean="0"/>
              <a:t>Phone/email statistics compiled periodically</a:t>
            </a: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4FF9FA-4FA3-461D-81A8-4DB9B18D206A}"/>
              </a:ext>
            </a:extLst>
          </p:cNvPr>
          <p:cNvSpPr txBox="1"/>
          <p:nvPr/>
        </p:nvSpPr>
        <p:spPr>
          <a:xfrm>
            <a:off x="2209800" y="152400"/>
            <a:ext cx="56388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56D51-884F-4ED6-A514-A6AADAA27968}" type="slidenum">
              <a:rPr lang="en-US" altLang="en-US" sz="1800" smtClean="0"/>
              <a:pPr>
                <a:defRPr/>
              </a:pPr>
              <a:t>3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C7DA-CDB9-4946-AD1F-99F44488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477000"/>
            <a:ext cx="7543800" cy="2397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National Retiree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9355-C408-4EBB-BB3E-B28B88E0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71600"/>
            <a:ext cx="7680325" cy="51054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700" b="1" dirty="0"/>
              <a:t>The Volunteers  (</a:t>
            </a:r>
            <a:r>
              <a:rPr lang="en-US" sz="2700" b="1" dirty="0" smtClean="0"/>
              <a:t>13 </a:t>
            </a:r>
            <a:r>
              <a:rPr lang="en-US" sz="2700" b="1" dirty="0"/>
              <a:t>current</a:t>
            </a:r>
            <a:r>
              <a:rPr lang="en-US" sz="2700" b="1" dirty="0" smtClean="0"/>
              <a:t>)</a:t>
            </a:r>
          </a:p>
          <a:p>
            <a:pPr eaLnBrk="1" hangingPunct="1">
              <a:defRPr/>
            </a:pPr>
            <a:r>
              <a:rPr lang="en-US" sz="1700" dirty="0" smtClean="0">
                <a:effectLst/>
              </a:rPr>
              <a:t>Ben Stoppe [VA] (2006) </a:t>
            </a:r>
          </a:p>
          <a:p>
            <a:pPr eaLnBrk="1" hangingPunct="1">
              <a:defRPr/>
            </a:pPr>
            <a:r>
              <a:rPr lang="en-US" sz="1700" dirty="0" smtClean="0">
                <a:effectLst/>
              </a:rPr>
              <a:t>Tracy </a:t>
            </a:r>
            <a:r>
              <a:rPr lang="en-US" sz="1700" dirty="0">
                <a:effectLst/>
              </a:rPr>
              <a:t>Royce </a:t>
            </a:r>
            <a:r>
              <a:rPr lang="en-US" sz="1700" dirty="0" smtClean="0">
                <a:effectLst/>
              </a:rPr>
              <a:t>[FL</a:t>
            </a:r>
            <a:r>
              <a:rPr lang="en-US" sz="1700" dirty="0">
                <a:effectLst/>
              </a:rPr>
              <a:t>] (2010) </a:t>
            </a:r>
          </a:p>
          <a:p>
            <a:pPr eaLnBrk="1" hangingPunct="1">
              <a:defRPr/>
            </a:pPr>
            <a:r>
              <a:rPr lang="en-US" sz="1700" dirty="0">
                <a:effectLst/>
              </a:rPr>
              <a:t>David Bernstein [</a:t>
            </a:r>
            <a:r>
              <a:rPr lang="en-US" sz="1700" dirty="0" smtClean="0">
                <a:effectLst/>
              </a:rPr>
              <a:t>DC-MD] </a:t>
            </a:r>
            <a:r>
              <a:rPr lang="en-US" sz="1700" dirty="0">
                <a:effectLst/>
              </a:rPr>
              <a:t>(2011) </a:t>
            </a:r>
          </a:p>
          <a:p>
            <a:pPr eaLnBrk="1" hangingPunct="1">
              <a:defRPr/>
            </a:pPr>
            <a:r>
              <a:rPr lang="en-US" sz="1700" dirty="0">
                <a:effectLst/>
              </a:rPr>
              <a:t>Mike Rosecrans [FL] (2016) </a:t>
            </a:r>
          </a:p>
          <a:p>
            <a:pPr eaLnBrk="1" hangingPunct="1">
              <a:defRPr/>
            </a:pPr>
            <a:r>
              <a:rPr lang="en-US" sz="1700" dirty="0">
                <a:effectLst/>
              </a:rPr>
              <a:t>Collin Lau [CA] (2016)  </a:t>
            </a:r>
          </a:p>
          <a:p>
            <a:pPr eaLnBrk="1" hangingPunct="1">
              <a:defRPr/>
            </a:pPr>
            <a:r>
              <a:rPr lang="en-US" sz="1700" dirty="0">
                <a:effectLst/>
              </a:rPr>
              <a:t>Jan Walker [MD] (2016) </a:t>
            </a:r>
          </a:p>
          <a:p>
            <a:pPr eaLnBrk="1" hangingPunct="1">
              <a:defRPr/>
            </a:pPr>
            <a:r>
              <a:rPr lang="en-US" sz="1700" dirty="0">
                <a:effectLst/>
              </a:rPr>
              <a:t>Kathy Tiongson </a:t>
            </a:r>
            <a:r>
              <a:rPr lang="en-US" sz="1700" dirty="0" smtClean="0">
                <a:effectLst/>
              </a:rPr>
              <a:t>[FL] </a:t>
            </a:r>
            <a:r>
              <a:rPr lang="en-US" sz="1700" dirty="0">
                <a:effectLst/>
              </a:rPr>
              <a:t>(2018</a:t>
            </a:r>
            <a:r>
              <a:rPr lang="en-US" sz="1700" dirty="0" smtClean="0">
                <a:effectLst/>
              </a:rPr>
              <a:t>)</a:t>
            </a:r>
            <a:endParaRPr lang="en-US" sz="1700" dirty="0">
              <a:effectLst/>
            </a:endParaRPr>
          </a:p>
          <a:p>
            <a:pPr eaLnBrk="1" hangingPunct="1">
              <a:defRPr/>
            </a:pPr>
            <a:r>
              <a:rPr lang="en-US" sz="1700" dirty="0">
                <a:effectLst/>
              </a:rPr>
              <a:t>Kevin Sheehan [NC] (2018) </a:t>
            </a:r>
          </a:p>
          <a:p>
            <a:pPr eaLnBrk="1" hangingPunct="1">
              <a:defRPr/>
            </a:pPr>
            <a:r>
              <a:rPr lang="en-US" sz="1700" dirty="0" smtClean="0">
                <a:effectLst/>
              </a:rPr>
              <a:t>Holly </a:t>
            </a:r>
            <a:r>
              <a:rPr lang="en-US" sz="1700" dirty="0">
                <a:effectLst/>
              </a:rPr>
              <a:t>Boehme [WA] (2018</a:t>
            </a:r>
            <a:r>
              <a:rPr lang="en-US" sz="1700" dirty="0" smtClean="0">
                <a:effectLst/>
              </a:rPr>
              <a:t>)</a:t>
            </a:r>
            <a:endParaRPr lang="en-US" sz="1700" dirty="0">
              <a:effectLst/>
            </a:endParaRPr>
          </a:p>
          <a:p>
            <a:pPr eaLnBrk="1" hangingPunct="1">
              <a:defRPr/>
            </a:pPr>
            <a:r>
              <a:rPr lang="en-US" sz="1700" dirty="0">
                <a:effectLst/>
              </a:rPr>
              <a:t>Al Peek [VA] (2018)</a:t>
            </a:r>
          </a:p>
          <a:p>
            <a:pPr eaLnBrk="1" hangingPunct="1">
              <a:defRPr/>
            </a:pPr>
            <a:r>
              <a:rPr lang="en-US" sz="1700" dirty="0" smtClean="0">
                <a:effectLst/>
              </a:rPr>
              <a:t>Rafael Ortiz [NV] (2019)</a:t>
            </a:r>
            <a:endParaRPr lang="en-US" sz="1700" dirty="0">
              <a:effectLst/>
            </a:endParaRPr>
          </a:p>
          <a:p>
            <a:pPr eaLnBrk="1" hangingPunct="1">
              <a:defRPr/>
            </a:pPr>
            <a:r>
              <a:rPr lang="en-US" sz="1700" dirty="0">
                <a:effectLst/>
              </a:rPr>
              <a:t>Tom Faircloth [TN] (</a:t>
            </a:r>
            <a:r>
              <a:rPr lang="en-US" sz="1700" dirty="0" smtClean="0">
                <a:effectLst/>
              </a:rPr>
              <a:t>2019)</a:t>
            </a:r>
          </a:p>
          <a:p>
            <a:pPr eaLnBrk="1" hangingPunct="1">
              <a:defRPr/>
            </a:pPr>
            <a:r>
              <a:rPr lang="en-US" sz="1700" dirty="0" smtClean="0">
                <a:effectLst/>
              </a:rPr>
              <a:t>Tina Tennyson [VA] (2020)</a:t>
            </a:r>
            <a:r>
              <a:rPr lang="en-US" sz="1600" dirty="0" smtClean="0">
                <a:effectLst/>
              </a:rPr>
              <a:t>  </a:t>
            </a:r>
            <a:endParaRPr lang="en-US" sz="1600" dirty="0">
              <a:effectLst/>
            </a:endParaRPr>
          </a:p>
          <a:p>
            <a:pPr marL="457200" lvl="1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62709-12C0-4713-8796-E061CA05ECA1}"/>
              </a:ext>
            </a:extLst>
          </p:cNvPr>
          <p:cNvSpPr txBox="1"/>
          <p:nvPr/>
        </p:nvSpPr>
        <p:spPr>
          <a:xfrm>
            <a:off x="2286000" y="76200"/>
            <a:ext cx="55626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8F958-7AC4-4EE1-91A9-3D97E9BD7049}" type="slidenum">
              <a:rPr lang="en-US" altLang="en-US" sz="1800" smtClean="0"/>
              <a:pPr>
                <a:defRPr/>
              </a:pPr>
              <a:t>4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C7DA-CDB9-4946-AD1F-99F44488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477000"/>
            <a:ext cx="7543800" cy="2397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National Retiree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9355-C408-4EBB-BB3E-B28B88E0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71600"/>
            <a:ext cx="7680325" cy="51054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700" b="1" dirty="0"/>
              <a:t>Volunteers // Items of note</a:t>
            </a:r>
          </a:p>
          <a:p>
            <a:pPr eaLnBrk="1" hangingPunct="1">
              <a:defRPr/>
            </a:pPr>
            <a:r>
              <a:rPr lang="en-US" sz="1600" dirty="0" smtClean="0">
                <a:effectLst/>
              </a:rPr>
              <a:t>38 </a:t>
            </a:r>
            <a:r>
              <a:rPr lang="en-US" sz="1600" dirty="0">
                <a:effectLst/>
              </a:rPr>
              <a:t>individuals </a:t>
            </a:r>
            <a:r>
              <a:rPr lang="en-US" sz="1600" dirty="0" smtClean="0">
                <a:effectLst/>
              </a:rPr>
              <a:t>stood </a:t>
            </a:r>
            <a:r>
              <a:rPr lang="en-US" sz="1600" dirty="0">
                <a:effectLst/>
              </a:rPr>
              <a:t>watches since inception</a:t>
            </a:r>
          </a:p>
          <a:p>
            <a:pPr eaLnBrk="1" hangingPunct="1">
              <a:defRPr/>
            </a:pPr>
            <a:r>
              <a:rPr lang="en-US" sz="1600" dirty="0" smtClean="0">
                <a:effectLst/>
              </a:rPr>
              <a:t>17 </a:t>
            </a:r>
            <a:r>
              <a:rPr lang="en-US" sz="1600" dirty="0">
                <a:effectLst/>
              </a:rPr>
              <a:t>volunteers served 20+ weeks</a:t>
            </a:r>
            <a:br>
              <a:rPr lang="en-US" sz="1600" dirty="0">
                <a:effectLst/>
              </a:rPr>
            </a:br>
            <a:endParaRPr lang="en-US" sz="1600" dirty="0">
              <a:effectLst/>
            </a:endParaRPr>
          </a:p>
          <a:p>
            <a:pPr eaLnBrk="1" hangingPunct="1">
              <a:defRPr/>
            </a:pPr>
            <a:r>
              <a:rPr lang="en-US" sz="1600" dirty="0">
                <a:effectLst/>
              </a:rPr>
              <a:t>Longest serving // Ben Stoppe [VA] // Aug 2006 w/ over </a:t>
            </a:r>
            <a:r>
              <a:rPr lang="en-US" sz="1600" dirty="0" smtClean="0">
                <a:effectLst/>
              </a:rPr>
              <a:t>45 </a:t>
            </a:r>
            <a:r>
              <a:rPr lang="en-US" sz="1600" dirty="0">
                <a:effectLst/>
              </a:rPr>
              <a:t>vol weeks</a:t>
            </a:r>
          </a:p>
          <a:p>
            <a:pPr eaLnBrk="1" hangingPunct="1">
              <a:defRPr/>
            </a:pPr>
            <a:r>
              <a:rPr lang="en-US" sz="1600" dirty="0">
                <a:effectLst/>
              </a:rPr>
              <a:t>Highest # watch weeks // Jim Kosar [VA] (last watch Apr 2015) – 83 vol wks</a:t>
            </a:r>
            <a:br>
              <a:rPr lang="en-US" sz="1600" dirty="0">
                <a:effectLst/>
              </a:rPr>
            </a:br>
            <a:endParaRPr lang="en-US" sz="1600" dirty="0">
              <a:effectLst/>
            </a:endParaRPr>
          </a:p>
          <a:p>
            <a:pPr eaLnBrk="1" hangingPunct="1">
              <a:defRPr/>
            </a:pPr>
            <a:r>
              <a:rPr lang="en-US" sz="1600" dirty="0">
                <a:effectLst/>
              </a:rPr>
              <a:t>Others of note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Tracy Royce </a:t>
            </a:r>
            <a:r>
              <a:rPr lang="en-US" sz="1600" dirty="0" smtClean="0">
                <a:effectLst/>
              </a:rPr>
              <a:t>[FL</a:t>
            </a:r>
            <a:r>
              <a:rPr lang="en-US" sz="1600" dirty="0">
                <a:effectLst/>
              </a:rPr>
              <a:t>] (active) – </a:t>
            </a:r>
            <a:r>
              <a:rPr lang="en-US" sz="1600" dirty="0" smtClean="0">
                <a:effectLst/>
              </a:rPr>
              <a:t>73 wks</a:t>
            </a:r>
            <a:r>
              <a:rPr lang="en-US" sz="1600" dirty="0">
                <a:effectLst/>
              </a:rPr>
              <a:t>  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Marc Fagenbaum &amp; Dan Rogers [FL] (last watch Jun 2016) – 65 wks 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Tim Flanagan [MD] </a:t>
            </a:r>
            <a:r>
              <a:rPr lang="en-US" sz="1600" dirty="0" smtClean="0">
                <a:effectLst/>
              </a:rPr>
              <a:t>(last watch Dec 2019) </a:t>
            </a:r>
            <a:r>
              <a:rPr lang="en-US" sz="1600" dirty="0">
                <a:effectLst/>
              </a:rPr>
              <a:t>– </a:t>
            </a:r>
            <a:r>
              <a:rPr lang="en-US" sz="1600" dirty="0" smtClean="0">
                <a:effectLst/>
              </a:rPr>
              <a:t>55 </a:t>
            </a:r>
            <a:r>
              <a:rPr lang="en-US" sz="1600" dirty="0">
                <a:effectLst/>
              </a:rPr>
              <a:t>wks 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David Bernstein [</a:t>
            </a:r>
            <a:r>
              <a:rPr lang="en-US" sz="1600" dirty="0" smtClean="0">
                <a:effectLst/>
              </a:rPr>
              <a:t>DC-MD] </a:t>
            </a:r>
            <a:r>
              <a:rPr lang="en-US" sz="1600" dirty="0">
                <a:effectLst/>
              </a:rPr>
              <a:t>(active) – </a:t>
            </a:r>
            <a:r>
              <a:rPr lang="en-US" sz="1600" dirty="0" smtClean="0">
                <a:effectLst/>
              </a:rPr>
              <a:t>42 </a:t>
            </a:r>
            <a:r>
              <a:rPr lang="en-US" sz="1600" dirty="0">
                <a:effectLst/>
              </a:rPr>
              <a:t>wks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Bob Hinds [MD] (last watch Feb 2018) – </a:t>
            </a:r>
            <a:r>
              <a:rPr lang="en-US" sz="1600" dirty="0" smtClean="0">
                <a:effectLst/>
              </a:rPr>
              <a:t>15 </a:t>
            </a:r>
            <a:r>
              <a:rPr lang="en-US" sz="1600" dirty="0">
                <a:effectLst/>
              </a:rPr>
              <a:t>wks</a:t>
            </a:r>
          </a:p>
          <a:p>
            <a:pPr lvl="1" eaLnBrk="1" hangingPunct="1">
              <a:defRPr/>
            </a:pPr>
            <a:r>
              <a:rPr lang="en-US" sz="1600" dirty="0">
                <a:effectLst/>
              </a:rPr>
              <a:t>David Du Pont [MD] (plank owner) (2006-2009) – 40 wks</a:t>
            </a:r>
            <a:br>
              <a:rPr lang="en-US" sz="1600" dirty="0">
                <a:effectLst/>
              </a:rPr>
            </a:br>
            <a:endParaRPr lang="en-US" sz="1600" dirty="0">
              <a:effectLst/>
            </a:endParaRPr>
          </a:p>
          <a:p>
            <a:pPr eaLnBrk="1" hangingPunct="1">
              <a:defRPr/>
            </a:pPr>
            <a:r>
              <a:rPr lang="en-US" sz="1600" dirty="0">
                <a:effectLst/>
              </a:rPr>
              <a:t>In TOTAL </a:t>
            </a:r>
            <a:r>
              <a:rPr lang="en-US" sz="1600" dirty="0" smtClean="0">
                <a:effectLst/>
              </a:rPr>
              <a:t>– 935 </a:t>
            </a:r>
            <a:r>
              <a:rPr lang="en-US" sz="1600" dirty="0">
                <a:effectLst/>
              </a:rPr>
              <a:t>wks of vol service 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62709-12C0-4713-8796-E061CA05ECA1}"/>
              </a:ext>
            </a:extLst>
          </p:cNvPr>
          <p:cNvSpPr txBox="1"/>
          <p:nvPr/>
        </p:nvSpPr>
        <p:spPr>
          <a:xfrm>
            <a:off x="2286000" y="76200"/>
            <a:ext cx="55626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38F1B-FD51-4CAE-B0E5-8F3FC52AA430}" type="slidenum">
              <a:rPr lang="en-US" altLang="en-US" sz="1800" smtClean="0"/>
              <a:pPr>
                <a:defRPr/>
              </a:pPr>
              <a:t>5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2C7DA-CDB9-4946-AD1F-99F444887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477000"/>
            <a:ext cx="7543800" cy="2397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National Retiree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E9355-C408-4EBB-BB3E-B28B88E0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71600"/>
            <a:ext cx="7604125" cy="51054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700" b="1" dirty="0"/>
              <a:t>The Statistics </a:t>
            </a:r>
          </a:p>
          <a:p>
            <a:pPr eaLnBrk="1" hangingPunct="1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period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09/01/2020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08/31/2021 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498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 (fm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weekly reports)</a:t>
            </a: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83% 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 phone</a:t>
            </a: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17% 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via email</a:t>
            </a:r>
          </a:p>
          <a:p>
            <a:pPr eaLnBrk="1" hangingPunct="1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 per week </a:t>
            </a:r>
          </a:p>
          <a:p>
            <a:pPr eaLnBrk="1" hangingPunct="1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Peak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 – 19 queries</a:t>
            </a:r>
          </a:p>
          <a:p>
            <a:pPr eaLnBrk="1" hangingPunct="1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week – 2 queries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categories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queries </a:t>
            </a: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Retiree Pay &amp; Benefits (referred to PPC) – 11.3%</a:t>
            </a: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 Cards – 10.9%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DD-214 – 7.7%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// General, Recruiting info, EAP – 7.7%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endParaRPr lang="en-US" sz="1200" b="1" dirty="0">
              <a:effectLst/>
            </a:endParaRPr>
          </a:p>
          <a:p>
            <a:pPr eaLnBrk="1" hangingPunct="1">
              <a:defRPr/>
            </a:pPr>
            <a:endParaRPr lang="en-US" sz="1600" dirty="0">
              <a:solidFill>
                <a:schemeClr val="accent5"/>
              </a:solidFill>
              <a:effectLst/>
            </a:endParaRPr>
          </a:p>
          <a:p>
            <a:pPr eaLnBrk="1" hangingPunct="1">
              <a:defRPr/>
            </a:pPr>
            <a:endParaRPr lang="en-US" sz="1600" dirty="0">
              <a:solidFill>
                <a:schemeClr val="accent5"/>
              </a:solidFill>
              <a:effectLst/>
            </a:endParaRPr>
          </a:p>
          <a:p>
            <a:pPr marL="457200" lvl="1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62709-12C0-4713-8796-E061CA05ECA1}"/>
              </a:ext>
            </a:extLst>
          </p:cNvPr>
          <p:cNvSpPr txBox="1"/>
          <p:nvPr/>
        </p:nvSpPr>
        <p:spPr>
          <a:xfrm>
            <a:off x="2286000" y="76200"/>
            <a:ext cx="55626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E97A8-1815-4477-8192-B6649D205878}" type="slidenum">
              <a:rPr lang="en-US" altLang="en-US" sz="1800" smtClean="0"/>
              <a:pPr>
                <a:defRPr/>
              </a:pPr>
              <a:t>6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3B71-DB76-431E-A0DF-0660A965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6172200"/>
            <a:ext cx="7561263" cy="4016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Coast Guard National Retiree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658C7-0FBD-41EE-8A73-AAC2C09D9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63" y="1219200"/>
            <a:ext cx="7716837" cy="495300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sz="2700" b="1" dirty="0"/>
              <a:t>Summary</a:t>
            </a:r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/>
              <a:t>NRHD </a:t>
            </a:r>
            <a:r>
              <a:rPr lang="en-US" sz="1700" b="1" dirty="0" smtClean="0"/>
              <a:t>Operating Successfully</a:t>
            </a:r>
            <a:endParaRPr lang="en-US" sz="1700" b="1" dirty="0"/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 smtClean="0"/>
              <a:t>Undoubtedly Fills a Need</a:t>
            </a:r>
            <a:endParaRPr lang="en-US" sz="1700" b="1" dirty="0"/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 smtClean="0"/>
              <a:t>About 500 </a:t>
            </a:r>
            <a:r>
              <a:rPr lang="en-US" sz="1700" b="1" dirty="0"/>
              <a:t>Requests for Support </a:t>
            </a:r>
            <a:r>
              <a:rPr lang="en-US" sz="1700" b="1" dirty="0" smtClean="0"/>
              <a:t>Annually</a:t>
            </a:r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 smtClean="0"/>
              <a:t>Participation </a:t>
            </a:r>
            <a:r>
              <a:rPr lang="en-US" sz="1700" b="1" dirty="0"/>
              <a:t>by Volunteers Nationwide</a:t>
            </a:r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 smtClean="0"/>
              <a:t>Sponsored by CG-13; Administered by CACGRC</a:t>
            </a:r>
            <a:endParaRPr lang="en-US" sz="1700" b="1" dirty="0"/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 smtClean="0"/>
              <a:t>New Volunteers Welcome</a:t>
            </a:r>
            <a:endParaRPr lang="en-US" sz="1700" b="1" dirty="0"/>
          </a:p>
          <a:p>
            <a:pPr lvl="1"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en-US" sz="1700" b="1" dirty="0"/>
              <a:t>Thank you to RRCs for supporting this effort and </a:t>
            </a:r>
            <a:br>
              <a:rPr lang="en-US" sz="1700" b="1" dirty="0"/>
            </a:br>
            <a:r>
              <a:rPr lang="en-US" sz="1700" b="1" dirty="0"/>
              <a:t>to all those that volunteer</a:t>
            </a:r>
          </a:p>
          <a:p>
            <a:pPr lvl="1" eaLnBrk="1" hangingPunct="1">
              <a:lnSpc>
                <a:spcPct val="200000"/>
              </a:lnSpc>
              <a:defRPr/>
            </a:pPr>
            <a:endParaRPr lang="en-US" sz="2100" b="1" dirty="0">
              <a:solidFill>
                <a:schemeClr val="accent5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1A186D-50E6-4177-ABCD-7F1311321282}"/>
              </a:ext>
            </a:extLst>
          </p:cNvPr>
          <p:cNvSpPr txBox="1"/>
          <p:nvPr/>
        </p:nvSpPr>
        <p:spPr>
          <a:xfrm>
            <a:off x="2286000" y="76200"/>
            <a:ext cx="5486400" cy="6461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b="1" i="1" u="sng" dirty="0"/>
              <a:t>National Retiree Council</a:t>
            </a:r>
            <a:endParaRPr lang="en-US" altLang="en-US" dirty="0"/>
          </a:p>
          <a:p>
            <a:pPr algn="ctr">
              <a:defRPr/>
            </a:pPr>
            <a:r>
              <a:rPr lang="en-US" altLang="en-US" b="1" i="1" u="sng" dirty="0"/>
              <a:t>Annual Meeting </a:t>
            </a:r>
            <a:r>
              <a:rPr lang="en-US" altLang="en-US" b="1" i="1" u="sng" dirty="0" smtClean="0"/>
              <a:t>2021</a:t>
            </a:r>
            <a:endParaRPr lang="en-US" altLang="en-US" b="1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97FD3-E3B4-4A46-8043-707F4C45CB2A}" type="slidenum">
              <a:rPr lang="en-US" altLang="en-US" sz="1800" smtClean="0"/>
              <a:pPr>
                <a:defRPr/>
              </a:pPr>
              <a:t>7</a:t>
            </a:fld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773F178B7A024FB2588595540D0C1E" ma:contentTypeVersion="2" ma:contentTypeDescription="Create a new document." ma:contentTypeScope="" ma:versionID="4dd6639e8fb424a086eeb166c2838a38">
  <xsd:schema xmlns:xsd="http://www.w3.org/2001/XMLSchema" xmlns:xs="http://www.w3.org/2001/XMLSchema" xmlns:p="http://schemas.microsoft.com/office/2006/metadata/properties" xmlns:ns3="ec982078-58fc-43d5-97a5-a7b933997b7d" targetNamespace="http://schemas.microsoft.com/office/2006/metadata/properties" ma:root="true" ma:fieldsID="f5428a422c02b1238fa2a5d586d4a444" ns3:_="">
    <xsd:import namespace="ec982078-58fc-43d5-97a5-a7b933997b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82078-58fc-43d5-97a5-a7b933997b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A03E1B-B14A-4614-9B65-72F101BF8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82078-58fc-43d5-97a5-a7b933997b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ACF44F-807F-4F14-AA8E-5E07DF3D874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c982078-58fc-43d5-97a5-a7b933997b7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D2E1F-6D57-4183-9EED-A72A3AEA84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3602</TotalTime>
  <Words>590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Wingdings</vt:lpstr>
      <vt:lpstr>Shimmer</vt:lpstr>
      <vt:lpstr>2021 Commandant’s National Retiree Council Meeting</vt:lpstr>
      <vt:lpstr>Coast Guard National Retiree Help Desk</vt:lpstr>
      <vt:lpstr>Coast Guard National Retiree Help Desk</vt:lpstr>
      <vt:lpstr>Coast Guard National Retiree Help Desk</vt:lpstr>
      <vt:lpstr>Coast Guard National Retiree Help Desk</vt:lpstr>
      <vt:lpstr>Coast Guard National Retiree Help Desk</vt:lpstr>
      <vt:lpstr>Coast Guard National Retiree Help Desk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Area  Coast Guard Retiree Council “Service Continues”</dc:title>
  <dc:creator>David Bernstein</dc:creator>
  <cp:lastModifiedBy>David Du Pont</cp:lastModifiedBy>
  <cp:revision>138</cp:revision>
  <cp:lastPrinted>2021-09-07T17:31:31Z</cp:lastPrinted>
  <dcterms:created xsi:type="dcterms:W3CDTF">2011-04-16T21:31:15Z</dcterms:created>
  <dcterms:modified xsi:type="dcterms:W3CDTF">2021-09-07T17:43:11Z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0x010100CF773F178B7A024FB2588595540D0C1E</vt:lpwstr>
  </property>
</Properties>
</file>