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8" Type="http://schemas.openxmlformats.org/officeDocument/2006/relationships/extended-properties" Target="docProps/app.xml"/><Relationship Id="rId7" Type="http://schemas.openxmlformats.org/package/2006/relationships/metadata/core-properties" Target="docProps/core.xml"/><Relationship Id="rId1" Type="http://schemas.openxmlformats.org/officeDocument/2006/relationships/officeDocument" Target="ppt/presentation.xml"/><Relationship Id="rId6" Type="http://schemas.openxmlformats.org/package/2006/relationships/metadata/thumbnail" Target="docProps/thumbnail.jpeg"/><Relationship Id="rId5" Type="http://schemas.microsoft.com/office/2006/relationships/ui/extensibility" Target="customUI/customUI.xml"/><Relationship Id="rId9"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8" r:id="rId3"/>
    <p:sldId id="259"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p:cViewPr varScale="1">
        <p:scale>
          <a:sx n="113" d="100"/>
          <a:sy n="113" d="100"/>
        </p:scale>
        <p:origin x="130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Text Box 23"/>
          <p:cNvSpPr txBox="1">
            <a:spLocks noChangeArrowheads="1"/>
          </p:cNvSpPr>
          <p:nvPr userDrawn="1"/>
        </p:nvSpPr>
        <p:spPr bwMode="auto">
          <a:xfrm>
            <a:off x="186091" y="3253668"/>
            <a:ext cx="7747000" cy="215444"/>
          </a:xfrm>
          <a:prstGeom prst="rect">
            <a:avLst/>
          </a:prstGeom>
          <a:noFill/>
          <a:ln>
            <a:noFill/>
          </a:ln>
          <a:effectLst/>
          <a:extLst>
            <a:ext uri="{909E8E84-426E-40DD-AFC4-6F175D3DCCD1}">
              <a14:hiddenFill xmlns:a14="http://schemas.microsoft.com/office/drawing/2010/main">
                <a:solidFill>
                  <a:srgbClr val="002D72"/>
                </a:solidFill>
              </a14:hiddenFill>
            </a:ext>
            <a:ext uri="{91240B29-F687-4F45-9708-019B960494DF}">
              <a14:hiddenLine xmlns:a14="http://schemas.microsoft.com/office/drawing/2010/main" w="9525">
                <a:solidFill>
                  <a:srgbClr val="53565A"/>
                </a:solidFill>
                <a:miter lim="800000"/>
                <a:headEnd/>
                <a:tailEnd/>
              </a14:hiddenLine>
            </a:ext>
            <a:ext uri="{AF507438-7753-43E0-B8FC-AC1667EBCBE1}">
              <a14:hiddenEffects xmlns:a14="http://schemas.microsoft.com/office/drawing/2010/main">
                <a:effectLst>
                  <a:outerShdw dist="35921" dir="2700000" algn="ctr" rotWithShape="0">
                    <a:srgbClr val="53565A"/>
                  </a:outerShdw>
                </a:effectLst>
              </a14:hiddenEffects>
            </a:ext>
          </a:extLst>
        </p:spPr>
        <p:txBody>
          <a:bodyPr lIns="0" tIns="0" rIns="0" bIns="0">
            <a:spAutoFit/>
          </a:bodyPr>
          <a:lstStyle/>
          <a:p>
            <a:r>
              <a:rPr lang="en-US" sz="1400" dirty="0" smtClean="0">
                <a:solidFill>
                  <a:srgbClr val="53565A"/>
                </a:solidFill>
                <a:latin typeface="Arial" pitchFamily="34" charset="0"/>
                <a:ea typeface="ヒラギノ角ゴ Pro W3" pitchFamily="124" charset="-128"/>
              </a:rPr>
              <a:t>A History of Achievement. A Future of Innovation. |</a:t>
            </a:r>
            <a:endParaRPr lang="en-US" sz="1400" dirty="0">
              <a:solidFill>
                <a:srgbClr val="97999B"/>
              </a:solidFill>
              <a:latin typeface="Arial" pitchFamily="34" charset="0"/>
              <a:ea typeface="ヒラギノ角ゴ Pro W3" pitchFamily="124" charset="-128"/>
            </a:endParaRPr>
          </a:p>
        </p:txBody>
      </p:sp>
      <p:sp>
        <p:nvSpPr>
          <p:cNvPr id="11" name="Rectangle 84"/>
          <p:cNvSpPr>
            <a:spLocks noGrp="1" noChangeArrowheads="1"/>
          </p:cNvSpPr>
          <p:nvPr>
            <p:ph type="subTitle" idx="1" hasCustomPrompt="1"/>
          </p:nvPr>
        </p:nvSpPr>
        <p:spPr>
          <a:xfrm>
            <a:off x="152400" y="4809478"/>
            <a:ext cx="8861425" cy="990600"/>
          </a:xfrm>
        </p:spPr>
        <p:txBody>
          <a:bodyPr/>
          <a:lstStyle>
            <a:lvl1pPr marL="0" indent="0">
              <a:buFont typeface="Symbol" pitchFamily="18" charset="2"/>
              <a:buNone/>
              <a:defRPr sz="2000" baseline="0">
                <a:solidFill>
                  <a:schemeClr val="hlink"/>
                </a:solidFill>
              </a:defRPr>
            </a:lvl1pPr>
          </a:lstStyle>
          <a:p>
            <a:pPr lvl="0"/>
            <a:r>
              <a:rPr lang="en-US" noProof="0" dirty="0" smtClean="0"/>
              <a:t>Presentation Subtitle (optional)</a:t>
            </a:r>
          </a:p>
        </p:txBody>
      </p:sp>
      <p:sp>
        <p:nvSpPr>
          <p:cNvPr id="12" name="Rectangle 5"/>
          <p:cNvSpPr>
            <a:spLocks noGrp="1" noChangeArrowheads="1"/>
          </p:cNvSpPr>
          <p:nvPr>
            <p:ph type="ctrTitle" hasCustomPrompt="1"/>
          </p:nvPr>
        </p:nvSpPr>
        <p:spPr>
          <a:xfrm>
            <a:off x="152400" y="3514078"/>
            <a:ext cx="8861425" cy="984885"/>
          </a:xfrm>
          <a:ln w="9525">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lvl1pPr>
          </a:lstStyle>
          <a:p>
            <a:pPr lvl="0"/>
            <a:r>
              <a:rPr lang="en-US" noProof="0" dirty="0" smtClean="0"/>
              <a:t/>
            </a:r>
            <a:br>
              <a:rPr lang="en-US" noProof="0" dirty="0" smtClean="0"/>
            </a:br>
            <a:r>
              <a:rPr lang="en-US" noProof="0" dirty="0" smtClean="0"/>
              <a:t>Presentation Title</a:t>
            </a:r>
          </a:p>
        </p:txBody>
      </p:sp>
      <p:sp>
        <p:nvSpPr>
          <p:cNvPr id="15" name="Text Placeholder 14"/>
          <p:cNvSpPr>
            <a:spLocks noGrp="1"/>
          </p:cNvSpPr>
          <p:nvPr>
            <p:ph type="body" sz="quarter" idx="10" hasCustomPrompt="1"/>
          </p:nvPr>
        </p:nvSpPr>
        <p:spPr>
          <a:xfrm>
            <a:off x="4196176" y="3253668"/>
            <a:ext cx="1676400" cy="228600"/>
          </a:xfrm>
        </p:spPr>
        <p:txBody>
          <a:bodyPr/>
          <a:lstStyle>
            <a:lvl1pPr algn="l">
              <a:buNone/>
              <a:defRPr lang="en-US" sz="1400" kern="1200" dirty="0">
                <a:solidFill>
                  <a:schemeClr val="tx2"/>
                </a:solidFill>
                <a:latin typeface="Arial" pitchFamily="34" charset="0"/>
                <a:ea typeface="ヒラギノ角ゴ Pro W3" pitchFamily="124" charset="-128"/>
                <a:cs typeface="+mn-cs"/>
              </a:defRPr>
            </a:lvl1pPr>
          </a:lstStyle>
          <a:p>
            <a:pPr lvl="0"/>
            <a:r>
              <a:rPr lang="en-US" dirty="0" smtClean="0"/>
              <a:t>Date of Presentation</a:t>
            </a:r>
            <a:endParaRPr lang="en-US" dirty="0"/>
          </a:p>
        </p:txBody>
      </p:sp>
    </p:spTree>
    <p:extLst>
      <p:ext uri="{BB962C8B-B14F-4D97-AF65-F5344CB8AC3E}">
        <p14:creationId xmlns:p14="http://schemas.microsoft.com/office/powerpoint/2010/main" val="1142076247"/>
      </p:ext>
    </p:extLst>
  </p:cSld>
  <p:clrMapOvr>
    <a:masterClrMapping/>
  </p:clrMapOvr>
  <p:timing>
    <p:tnLst>
      <p:par>
        <p:cTn id="1" dur="indefinite" restart="never" nodeType="tmRoot"/>
      </p:par>
    </p:tnLst>
  </p:timing>
  <p:hf hd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7" name="Picture 5" descr="citi-r_2c-blu_pos_rgb-MASTER_150"/>
          <p:cNvPicPr>
            <a:picLocks noChangeAspect="1" noChangeArrowheads="1"/>
          </p:cNvPicPr>
          <p:nvPr userDrawn="1"/>
        </p:nvPicPr>
        <p:blipFill>
          <a:blip r:embed="rId2" cstate="print"/>
          <a:srcRect/>
          <a:stretch>
            <a:fillRect/>
          </a:stretch>
        </p:blipFill>
        <p:spPr bwMode="auto">
          <a:xfrm>
            <a:off x="6680200" y="4949825"/>
            <a:ext cx="1857375" cy="1136650"/>
          </a:xfrm>
          <a:prstGeom prst="rect">
            <a:avLst/>
          </a:prstGeom>
          <a:noFill/>
        </p:spPr>
      </p:pic>
      <p:sp>
        <p:nvSpPr>
          <p:cNvPr id="8" name="Rectangle 83"/>
          <p:cNvSpPr>
            <a:spLocks noGrp="1" noChangeArrowheads="1"/>
          </p:cNvSpPr>
          <p:nvPr>
            <p:ph type="title"/>
          </p:nvPr>
        </p:nvSpPr>
        <p:spPr>
          <a:xfrm>
            <a:off x="376238" y="904875"/>
            <a:ext cx="8275637" cy="1470025"/>
          </a:xfrm>
          <a:extLst>
            <a:ext uri="{FAA26D3D-D897-4be2-8F04-BA451C77F1D7}"/>
          </a:extLst>
        </p:spPr>
        <p:txBody>
          <a:bodyPr lIns="0" tIns="0" rIns="0" bIns="0" anchor="t" anchorCtr="0"/>
          <a:lstStyle>
            <a:lvl1pPr>
              <a:defRPr sz="3200" smtClean="0">
                <a:solidFill>
                  <a:schemeClr val="tx2"/>
                </a:solidFill>
                <a:ea typeface="ヒラギノ角ゴ Pro W3"/>
                <a:cs typeface="Geneva"/>
              </a:defRPr>
            </a:lvl1pPr>
          </a:lstStyle>
          <a:p>
            <a:r>
              <a:rPr lang="en-US" smtClean="0"/>
              <a:t>Click to edit Master title style</a:t>
            </a:r>
            <a:endParaRPr lang="en-US" dirty="0" smtClean="0"/>
          </a:p>
        </p:txBody>
      </p:sp>
      <p:sp>
        <p:nvSpPr>
          <p:cNvPr id="9" name="Rectangle 84"/>
          <p:cNvSpPr>
            <a:spLocks noGrp="1" noChangeArrowheads="1"/>
          </p:cNvSpPr>
          <p:nvPr>
            <p:ph type="body" idx="1"/>
          </p:nvPr>
        </p:nvSpPr>
        <p:spPr>
          <a:xfrm>
            <a:off x="376238" y="4974336"/>
            <a:ext cx="6000750" cy="928688"/>
          </a:xfrm>
          <a:prstGeom prst="rect">
            <a:avLst/>
          </a:prstGeom>
          <a:extLst>
            <a:ext uri="{FAA26D3D-D897-4be2-8F04-BA451C77F1D7}"/>
          </a:extLst>
        </p:spPr>
        <p:txBody>
          <a:bodyPr lIns="0" tIns="0" rIns="0" bIns="0"/>
          <a:lstStyle>
            <a:lvl1pPr marL="0" indent="0">
              <a:spcBef>
                <a:spcPct val="0"/>
              </a:spcBef>
              <a:spcAft>
                <a:spcPct val="0"/>
              </a:spcAft>
              <a:buFontTx/>
              <a:buNone/>
              <a:defRPr sz="1400" smtClean="0">
                <a:solidFill>
                  <a:schemeClr val="tx1"/>
                </a:solidFill>
                <a:latin typeface="+mn-lt"/>
                <a:ea typeface="ヒラギノ角ゴ Pro W3"/>
                <a:cs typeface="Geneva"/>
              </a:defRPr>
            </a:lvl1pPr>
          </a:lstStyle>
          <a:p>
            <a:pPr lvl="0"/>
            <a:r>
              <a:rPr lang="en-US" smtClean="0"/>
              <a:t>Click to edit Master text styles</a:t>
            </a:r>
          </a:p>
        </p:txBody>
      </p:sp>
    </p:spTree>
    <p:extLst>
      <p:ext uri="{BB962C8B-B14F-4D97-AF65-F5344CB8AC3E}">
        <p14:creationId xmlns:p14="http://schemas.microsoft.com/office/powerpoint/2010/main" val="1097391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Divider">
    <p:spTree>
      <p:nvGrpSpPr>
        <p:cNvPr id="1" name=""/>
        <p:cNvGrpSpPr/>
        <p:nvPr/>
      </p:nvGrpSpPr>
      <p:grpSpPr>
        <a:xfrm>
          <a:off x="0" y="0"/>
          <a:ext cx="0" cy="0"/>
          <a:chOff x="0" y="0"/>
          <a:chExt cx="0" cy="0"/>
        </a:xfrm>
      </p:grpSpPr>
      <p:pic>
        <p:nvPicPr>
          <p:cNvPr id="4" name="Picture 19" descr="citi-r_2c-blu_pos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99488" y="6569075"/>
            <a:ext cx="4746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0" name="Rectangle 84"/>
          <p:cNvSpPr>
            <a:spLocks noGrp="1" noChangeArrowheads="1"/>
          </p:cNvSpPr>
          <p:nvPr>
            <p:ph type="subTitle" idx="1"/>
          </p:nvPr>
        </p:nvSpPr>
        <p:spPr>
          <a:xfrm>
            <a:off x="141288" y="3429000"/>
            <a:ext cx="8861425" cy="990600"/>
          </a:xfrm>
        </p:spPr>
        <p:txBody>
          <a:bodyPr/>
          <a:lstStyle>
            <a:lvl1pPr marL="0" indent="0">
              <a:buFont typeface="Symbol" pitchFamily="18" charset="2"/>
              <a:buNone/>
              <a:defRPr sz="2000">
                <a:solidFill>
                  <a:schemeClr val="hlink"/>
                </a:solidFill>
              </a:defRPr>
            </a:lvl1pPr>
          </a:lstStyle>
          <a:p>
            <a:pPr lvl="0"/>
            <a:r>
              <a:rPr lang="en-US" noProof="0" smtClean="0"/>
              <a:t>Click to edit Master subtitle style</a:t>
            </a:r>
          </a:p>
        </p:txBody>
      </p:sp>
      <p:sp>
        <p:nvSpPr>
          <p:cNvPr id="37893" name="Rectangle 5"/>
          <p:cNvSpPr>
            <a:spLocks noGrp="1" noChangeArrowheads="1"/>
          </p:cNvSpPr>
          <p:nvPr>
            <p:ph type="ctrTitle"/>
          </p:nvPr>
        </p:nvSpPr>
        <p:spPr>
          <a:xfrm>
            <a:off x="141288" y="2133600"/>
            <a:ext cx="8861425" cy="990600"/>
          </a:xfrm>
          <a:ln w="9525">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lvl1pPr>
          </a:lstStyle>
          <a:p>
            <a:pPr lvl="0"/>
            <a:r>
              <a:rPr lang="en-US" noProof="0" smtClean="0"/>
              <a:t>Click to edit Master title style</a:t>
            </a:r>
          </a:p>
        </p:txBody>
      </p:sp>
      <p:cxnSp>
        <p:nvCxnSpPr>
          <p:cNvPr id="8" name="Straight Connector 7"/>
          <p:cNvCxnSpPr/>
          <p:nvPr userDrawn="1"/>
        </p:nvCxnSpPr>
        <p:spPr bwMode="auto">
          <a:xfrm>
            <a:off x="152400" y="3124200"/>
            <a:ext cx="8839200" cy="1588"/>
          </a:xfrm>
          <a:prstGeom prst="line">
            <a:avLst/>
          </a:prstGeom>
          <a:solidFill>
            <a:schemeClr val="folHlink"/>
          </a:solidFill>
          <a:ln w="2857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4845002"/>
      </p:ext>
    </p:extLst>
  </p:cSld>
  <p:clrMapOvr>
    <a:masterClrMapping/>
  </p:clrMapOvr>
  <p:timing>
    <p:tnLst>
      <p:par>
        <p:cTn id="1" dur="indefinite" restart="never" nodeType="tmRoot"/>
      </p:par>
    </p:tnLst>
  </p:timing>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Blue Sub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AutoShape 29"/>
          <p:cNvSpPr>
            <a:spLocks noChangeArrowheads="1"/>
          </p:cNvSpPr>
          <p:nvPr userDrawn="1"/>
        </p:nvSpPr>
        <p:spPr bwMode="gray">
          <a:xfrm>
            <a:off x="152400" y="533400"/>
            <a:ext cx="8839200" cy="533400"/>
          </a:xfrm>
          <a:prstGeom prst="roundRect">
            <a:avLst>
              <a:gd name="adj" fmla="val 16171"/>
            </a:avLst>
          </a:prstGeom>
          <a:gradFill rotWithShape="1">
            <a:gsLst>
              <a:gs pos="0">
                <a:srgbClr val="0042A2"/>
              </a:gs>
              <a:gs pos="100000">
                <a:srgbClr val="002060"/>
              </a:gs>
            </a:gsLst>
            <a:lin ang="5400000" scaled="1"/>
          </a:gradFill>
          <a:ln w="12700" algn="ctr">
            <a:noFill/>
            <a:round/>
            <a:headEnd/>
            <a:tailEnd/>
          </a:ln>
        </p:spPr>
        <p:txBody>
          <a:bodyPr anchor="ctr"/>
          <a:lstStyle/>
          <a:p>
            <a:pPr algn="ctr">
              <a:buClr>
                <a:srgbClr val="DC241F"/>
              </a:buClr>
              <a:buFont typeface="Wingdings 2" pitchFamily="18" charset="2"/>
              <a:buNone/>
            </a:pPr>
            <a:endParaRPr lang="en-GB" sz="1600" b="1" dirty="0">
              <a:solidFill>
                <a:srgbClr val="FFFFFF"/>
              </a:solidFill>
              <a:latin typeface="Arial" pitchFamily="34" charset="0"/>
              <a:ea typeface="ヒラギノ角ゴ Pro W3" pitchFamily="124" charset="-128"/>
            </a:endParaRPr>
          </a:p>
        </p:txBody>
      </p:sp>
      <p:sp>
        <p:nvSpPr>
          <p:cNvPr id="5" name="Content Placeholder 4"/>
          <p:cNvSpPr>
            <a:spLocks noGrp="1"/>
          </p:cNvSpPr>
          <p:nvPr>
            <p:ph sz="quarter" idx="10"/>
          </p:nvPr>
        </p:nvSpPr>
        <p:spPr>
          <a:xfrm>
            <a:off x="152400" y="1295400"/>
            <a:ext cx="8839200" cy="4876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152400" y="533400"/>
            <a:ext cx="8839200" cy="533400"/>
          </a:xfrm>
        </p:spPr>
        <p:txBody>
          <a:bodyPr anchor="ctr"/>
          <a:lstStyle>
            <a:lvl1pPr algn="ctr">
              <a:spcBef>
                <a:spcPts val="0"/>
              </a:spcBef>
              <a:buNone/>
              <a:defRPr sz="1600" baseline="0">
                <a:solidFill>
                  <a:schemeClr val="bg1"/>
                </a:solidFill>
              </a:defRPr>
            </a:lvl1pPr>
          </a:lstStyle>
          <a:p>
            <a:pPr lvl="0"/>
            <a:r>
              <a:rPr lang="en-US" dirty="0" smtClean="0"/>
              <a:t>Click to edit Master slide header – 1 to 2 lines of text</a:t>
            </a:r>
            <a:endParaRPr lang="en-US" dirty="0"/>
          </a:p>
        </p:txBody>
      </p:sp>
      <p:sp>
        <p:nvSpPr>
          <p:cNvPr id="6" name="TextBox 5"/>
          <p:cNvSpPr txBox="1"/>
          <p:nvPr userDrawn="1"/>
        </p:nvSpPr>
        <p:spPr>
          <a:xfrm>
            <a:off x="17756" y="6368990"/>
            <a:ext cx="2440092" cy="215444"/>
          </a:xfrm>
          <a:prstGeom prst="rect">
            <a:avLst/>
          </a:prstGeom>
          <a:noFill/>
        </p:spPr>
        <p:txBody>
          <a:bodyPr wrap="none" rtlCol="0">
            <a:spAutoFit/>
          </a:bodyPr>
          <a:lstStyle/>
          <a:p>
            <a:pPr algn="ctr"/>
            <a:r>
              <a:rPr lang="en-US" sz="800" i="1" dirty="0" smtClean="0">
                <a:solidFill>
                  <a:srgbClr val="002D72"/>
                </a:solidFill>
                <a:latin typeface="Arial" pitchFamily="34" charset="0"/>
                <a:ea typeface="ヒラギノ角ゴ Pro W3" pitchFamily="124" charset="-128"/>
              </a:rPr>
              <a:t>A History of Achievement. A Future of Innovation.</a:t>
            </a:r>
            <a:endParaRPr lang="en-US" sz="800" i="1" dirty="0">
              <a:solidFill>
                <a:srgbClr val="002D72"/>
              </a:solidFill>
              <a:latin typeface="Arial" pitchFamily="34" charset="0"/>
              <a:ea typeface="ヒラギノ角ゴ Pro W3" pitchFamily="124" charset="-128"/>
            </a:endParaRPr>
          </a:p>
        </p:txBody>
      </p:sp>
    </p:spTree>
    <p:extLst>
      <p:ext uri="{BB962C8B-B14F-4D97-AF65-F5344CB8AC3E}">
        <p14:creationId xmlns:p14="http://schemas.microsoft.com/office/powerpoint/2010/main" val="1521845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without Blue Sub-header">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814" y="1295400"/>
            <a:ext cx="8850312" cy="4876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solidFill>
            <a:schemeClr val="bg1"/>
          </a:solidFill>
        </p:spPr>
        <p:txBody>
          <a:bodyPr/>
          <a:lstStyle/>
          <a:p>
            <a:r>
              <a:rPr lang="en-US" smtClean="0"/>
              <a:t>Click to edit Master title style</a:t>
            </a:r>
            <a:endParaRPr lang="en-US"/>
          </a:p>
        </p:txBody>
      </p:sp>
      <p:sp>
        <p:nvSpPr>
          <p:cNvPr id="4" name="TextBox 3"/>
          <p:cNvSpPr txBox="1"/>
          <p:nvPr userDrawn="1"/>
        </p:nvSpPr>
        <p:spPr>
          <a:xfrm>
            <a:off x="17756" y="6368990"/>
            <a:ext cx="2440092" cy="215444"/>
          </a:xfrm>
          <a:prstGeom prst="rect">
            <a:avLst/>
          </a:prstGeom>
          <a:noFill/>
        </p:spPr>
        <p:txBody>
          <a:bodyPr wrap="none" rtlCol="0">
            <a:spAutoFit/>
          </a:bodyPr>
          <a:lstStyle/>
          <a:p>
            <a:pPr algn="ctr"/>
            <a:r>
              <a:rPr lang="en-US" sz="800" i="1" dirty="0" smtClean="0">
                <a:solidFill>
                  <a:srgbClr val="002D72"/>
                </a:solidFill>
                <a:latin typeface="Arial" pitchFamily="34" charset="0"/>
                <a:ea typeface="ヒラギノ角ゴ Pro W3" pitchFamily="124" charset="-128"/>
              </a:rPr>
              <a:t>A History of Achievement. A Future of Innovation.</a:t>
            </a:r>
            <a:endParaRPr lang="en-US" sz="800" i="1" dirty="0">
              <a:solidFill>
                <a:srgbClr val="002D72"/>
              </a:solidFill>
              <a:latin typeface="Arial" pitchFamily="34" charset="0"/>
              <a:ea typeface="ヒラギノ角ゴ Pro W3" pitchFamily="124" charset="-128"/>
            </a:endParaRPr>
          </a:p>
        </p:txBody>
      </p:sp>
    </p:spTree>
    <p:extLst>
      <p:ext uri="{BB962C8B-B14F-4D97-AF65-F5344CB8AC3E}">
        <p14:creationId xmlns:p14="http://schemas.microsoft.com/office/powerpoint/2010/main" val="27438808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lit Content with Blue Sub Header">
    <p:spTree>
      <p:nvGrpSpPr>
        <p:cNvPr id="1" name=""/>
        <p:cNvGrpSpPr/>
        <p:nvPr/>
      </p:nvGrpSpPr>
      <p:grpSpPr>
        <a:xfrm>
          <a:off x="0" y="0"/>
          <a:ext cx="0" cy="0"/>
          <a:chOff x="0" y="0"/>
          <a:chExt cx="0" cy="0"/>
        </a:xfrm>
      </p:grpSpPr>
      <p:sp>
        <p:nvSpPr>
          <p:cNvPr id="10" name="AutoShape 29"/>
          <p:cNvSpPr>
            <a:spLocks noChangeArrowheads="1"/>
          </p:cNvSpPr>
          <p:nvPr userDrawn="1"/>
        </p:nvSpPr>
        <p:spPr bwMode="gray">
          <a:xfrm>
            <a:off x="152400" y="533400"/>
            <a:ext cx="8839200" cy="533400"/>
          </a:xfrm>
          <a:prstGeom prst="roundRect">
            <a:avLst>
              <a:gd name="adj" fmla="val 16171"/>
            </a:avLst>
          </a:prstGeom>
          <a:gradFill rotWithShape="1">
            <a:gsLst>
              <a:gs pos="0">
                <a:srgbClr val="0042A2"/>
              </a:gs>
              <a:gs pos="100000">
                <a:srgbClr val="002060"/>
              </a:gs>
            </a:gsLst>
            <a:lin ang="5400000" scaled="1"/>
          </a:gradFill>
          <a:ln w="12700" algn="ctr">
            <a:noFill/>
            <a:round/>
            <a:headEnd/>
            <a:tailEnd/>
          </a:ln>
        </p:spPr>
        <p:txBody>
          <a:bodyPr anchor="ctr"/>
          <a:lstStyle/>
          <a:p>
            <a:pPr algn="ctr">
              <a:buClr>
                <a:srgbClr val="DC241F"/>
              </a:buClr>
              <a:buFont typeface="Wingdings 2" pitchFamily="18" charset="2"/>
              <a:buNone/>
            </a:pPr>
            <a:endParaRPr lang="en-GB" sz="1600" b="1" dirty="0">
              <a:solidFill>
                <a:srgbClr val="FFFFFF"/>
              </a:solidFill>
              <a:latin typeface="Arial" pitchFamily="34" charset="0"/>
              <a:ea typeface="ヒラギノ角ゴ Pro W3" pitchFamily="124" charset="-128"/>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152400" y="1295400"/>
            <a:ext cx="42672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11"/>
          </p:nvPr>
        </p:nvSpPr>
        <p:spPr>
          <a:xfrm>
            <a:off x="4724400" y="1295400"/>
            <a:ext cx="42672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6"/>
          <p:cNvSpPr>
            <a:spLocks noGrp="1"/>
          </p:cNvSpPr>
          <p:nvPr>
            <p:ph type="body" sz="quarter" idx="12" hasCustomPrompt="1"/>
          </p:nvPr>
        </p:nvSpPr>
        <p:spPr>
          <a:xfrm>
            <a:off x="152400" y="533400"/>
            <a:ext cx="8839200" cy="533400"/>
          </a:xfrm>
        </p:spPr>
        <p:txBody>
          <a:bodyPr anchor="ctr"/>
          <a:lstStyle>
            <a:lvl1pPr algn="ctr">
              <a:spcBef>
                <a:spcPts val="0"/>
              </a:spcBef>
              <a:buNone/>
              <a:defRPr sz="1600" baseline="0">
                <a:solidFill>
                  <a:schemeClr val="bg1"/>
                </a:solidFill>
              </a:defRPr>
            </a:lvl1pPr>
          </a:lstStyle>
          <a:p>
            <a:pPr lvl="0"/>
            <a:r>
              <a:rPr lang="en-US" dirty="0" smtClean="0"/>
              <a:t>Click to edit Master slide header – 1 to 2 lines of text</a:t>
            </a:r>
            <a:endParaRPr lang="en-US" dirty="0"/>
          </a:p>
        </p:txBody>
      </p:sp>
      <p:sp>
        <p:nvSpPr>
          <p:cNvPr id="7" name="TextBox 6"/>
          <p:cNvSpPr txBox="1"/>
          <p:nvPr userDrawn="1"/>
        </p:nvSpPr>
        <p:spPr>
          <a:xfrm>
            <a:off x="17756" y="6368990"/>
            <a:ext cx="2440092" cy="215444"/>
          </a:xfrm>
          <a:prstGeom prst="rect">
            <a:avLst/>
          </a:prstGeom>
          <a:noFill/>
        </p:spPr>
        <p:txBody>
          <a:bodyPr wrap="none" rtlCol="0">
            <a:spAutoFit/>
          </a:bodyPr>
          <a:lstStyle/>
          <a:p>
            <a:pPr algn="ctr"/>
            <a:r>
              <a:rPr lang="en-US" sz="800" i="1" dirty="0" smtClean="0">
                <a:solidFill>
                  <a:srgbClr val="002D72"/>
                </a:solidFill>
                <a:latin typeface="Arial" pitchFamily="34" charset="0"/>
                <a:ea typeface="ヒラギノ角ゴ Pro W3" pitchFamily="124" charset="-128"/>
              </a:rPr>
              <a:t>A History of Achievement. A Future of Innovation.</a:t>
            </a:r>
            <a:endParaRPr lang="en-US" sz="800" i="1" dirty="0">
              <a:solidFill>
                <a:srgbClr val="002D72"/>
              </a:solidFill>
              <a:latin typeface="Arial" pitchFamily="34" charset="0"/>
              <a:ea typeface="ヒラギノ角ゴ Pro W3" pitchFamily="124" charset="-128"/>
            </a:endParaRPr>
          </a:p>
        </p:txBody>
      </p:sp>
    </p:spTree>
    <p:extLst>
      <p:ext uri="{BB962C8B-B14F-4D97-AF65-F5344CB8AC3E}">
        <p14:creationId xmlns:p14="http://schemas.microsoft.com/office/powerpoint/2010/main" val="42844882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plit Content without Blue Sub-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0813" y="1295400"/>
            <a:ext cx="4278312" cy="48768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399" y="1295400"/>
            <a:ext cx="4267201" cy="4876800"/>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Box 4"/>
          <p:cNvSpPr txBox="1"/>
          <p:nvPr userDrawn="1"/>
        </p:nvSpPr>
        <p:spPr>
          <a:xfrm>
            <a:off x="17756" y="6368990"/>
            <a:ext cx="2440092" cy="215444"/>
          </a:xfrm>
          <a:prstGeom prst="rect">
            <a:avLst/>
          </a:prstGeom>
          <a:noFill/>
        </p:spPr>
        <p:txBody>
          <a:bodyPr wrap="none" rtlCol="0">
            <a:spAutoFit/>
          </a:bodyPr>
          <a:lstStyle/>
          <a:p>
            <a:pPr algn="ctr"/>
            <a:r>
              <a:rPr lang="en-US" sz="800" i="1" dirty="0" smtClean="0">
                <a:solidFill>
                  <a:srgbClr val="002D72"/>
                </a:solidFill>
                <a:latin typeface="Arial" pitchFamily="34" charset="0"/>
                <a:ea typeface="ヒラギノ角ゴ Pro W3" pitchFamily="124" charset="-128"/>
              </a:rPr>
              <a:t>A History of Achievement. A Future of Innovation.</a:t>
            </a:r>
            <a:endParaRPr lang="en-US" sz="800" i="1" dirty="0">
              <a:solidFill>
                <a:srgbClr val="002D72"/>
              </a:solidFill>
              <a:latin typeface="Arial" pitchFamily="34" charset="0"/>
              <a:ea typeface="ヒラギノ角ゴ Pro W3" pitchFamily="124" charset="-128"/>
            </a:endParaRPr>
          </a:p>
        </p:txBody>
      </p:sp>
    </p:spTree>
    <p:extLst>
      <p:ext uri="{BB962C8B-B14F-4D97-AF65-F5344CB8AC3E}">
        <p14:creationId xmlns:p14="http://schemas.microsoft.com/office/powerpoint/2010/main" val="32293693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o Content Box with Blue Sub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AutoShape 29"/>
          <p:cNvSpPr>
            <a:spLocks noChangeArrowheads="1"/>
          </p:cNvSpPr>
          <p:nvPr userDrawn="1"/>
        </p:nvSpPr>
        <p:spPr bwMode="gray">
          <a:xfrm>
            <a:off x="152400" y="533400"/>
            <a:ext cx="8839200" cy="533400"/>
          </a:xfrm>
          <a:prstGeom prst="roundRect">
            <a:avLst>
              <a:gd name="adj" fmla="val 16171"/>
            </a:avLst>
          </a:prstGeom>
          <a:gradFill rotWithShape="1">
            <a:gsLst>
              <a:gs pos="0">
                <a:srgbClr val="0042A2"/>
              </a:gs>
              <a:gs pos="100000">
                <a:srgbClr val="002060"/>
              </a:gs>
            </a:gsLst>
            <a:lin ang="5400000" scaled="1"/>
          </a:gradFill>
          <a:ln w="12700" algn="ctr">
            <a:noFill/>
            <a:round/>
            <a:headEnd/>
            <a:tailEnd/>
          </a:ln>
        </p:spPr>
        <p:txBody>
          <a:bodyPr anchor="ctr"/>
          <a:lstStyle/>
          <a:p>
            <a:pPr algn="ctr">
              <a:buClr>
                <a:srgbClr val="DC241F"/>
              </a:buClr>
              <a:buFont typeface="Wingdings 2" pitchFamily="18" charset="2"/>
              <a:buNone/>
            </a:pPr>
            <a:endParaRPr lang="en-GB" sz="1600" b="1" dirty="0">
              <a:solidFill>
                <a:srgbClr val="FFFFFF"/>
              </a:solidFill>
              <a:latin typeface="Arial" pitchFamily="34" charset="0"/>
              <a:ea typeface="ヒラギノ角ゴ Pro W3" pitchFamily="124" charset="-128"/>
            </a:endParaRPr>
          </a:p>
        </p:txBody>
      </p:sp>
      <p:sp>
        <p:nvSpPr>
          <p:cNvPr id="4" name="Text Placeholder 6"/>
          <p:cNvSpPr>
            <a:spLocks noGrp="1"/>
          </p:cNvSpPr>
          <p:nvPr>
            <p:ph type="body" sz="quarter" idx="12" hasCustomPrompt="1"/>
          </p:nvPr>
        </p:nvSpPr>
        <p:spPr>
          <a:xfrm>
            <a:off x="152400" y="533400"/>
            <a:ext cx="8839200" cy="533400"/>
          </a:xfrm>
        </p:spPr>
        <p:txBody>
          <a:bodyPr anchor="ctr"/>
          <a:lstStyle>
            <a:lvl1pPr algn="ctr">
              <a:spcBef>
                <a:spcPts val="0"/>
              </a:spcBef>
              <a:buNone/>
              <a:defRPr sz="1600" baseline="0">
                <a:solidFill>
                  <a:schemeClr val="bg1"/>
                </a:solidFill>
              </a:defRPr>
            </a:lvl1pPr>
          </a:lstStyle>
          <a:p>
            <a:pPr lvl="0"/>
            <a:r>
              <a:rPr lang="en-US" dirty="0" smtClean="0"/>
              <a:t>Click to edit Master slide header – 1 to 2 lines of text</a:t>
            </a:r>
            <a:endParaRPr lang="en-US" dirty="0"/>
          </a:p>
        </p:txBody>
      </p:sp>
      <p:sp>
        <p:nvSpPr>
          <p:cNvPr id="5" name="TextBox 4"/>
          <p:cNvSpPr txBox="1"/>
          <p:nvPr userDrawn="1"/>
        </p:nvSpPr>
        <p:spPr>
          <a:xfrm>
            <a:off x="17756" y="6368990"/>
            <a:ext cx="2440092" cy="215444"/>
          </a:xfrm>
          <a:prstGeom prst="rect">
            <a:avLst/>
          </a:prstGeom>
          <a:noFill/>
        </p:spPr>
        <p:txBody>
          <a:bodyPr wrap="none" rtlCol="0">
            <a:spAutoFit/>
          </a:bodyPr>
          <a:lstStyle/>
          <a:p>
            <a:pPr algn="ctr"/>
            <a:r>
              <a:rPr lang="en-US" sz="800" i="1" dirty="0" smtClean="0">
                <a:solidFill>
                  <a:srgbClr val="002D72"/>
                </a:solidFill>
                <a:latin typeface="Arial" pitchFamily="34" charset="0"/>
                <a:ea typeface="ヒラギノ角ゴ Pro W3" pitchFamily="124" charset="-128"/>
              </a:rPr>
              <a:t>A History of Achievement. A Future of Innovation.</a:t>
            </a:r>
            <a:endParaRPr lang="en-US" sz="800" i="1" dirty="0">
              <a:solidFill>
                <a:srgbClr val="002D72"/>
              </a:solidFill>
              <a:latin typeface="Arial" pitchFamily="34" charset="0"/>
              <a:ea typeface="ヒラギノ角ゴ Pro W3" pitchFamily="124" charset="-128"/>
            </a:endParaRPr>
          </a:p>
        </p:txBody>
      </p:sp>
    </p:spTree>
    <p:extLst>
      <p:ext uri="{BB962C8B-B14F-4D97-AF65-F5344CB8AC3E}">
        <p14:creationId xmlns:p14="http://schemas.microsoft.com/office/powerpoint/2010/main" val="39826633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o Content Box without Blue Sub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Box 2"/>
          <p:cNvSpPr txBox="1"/>
          <p:nvPr userDrawn="1"/>
        </p:nvSpPr>
        <p:spPr>
          <a:xfrm>
            <a:off x="17756" y="6368990"/>
            <a:ext cx="2440092" cy="215444"/>
          </a:xfrm>
          <a:prstGeom prst="rect">
            <a:avLst/>
          </a:prstGeom>
          <a:noFill/>
        </p:spPr>
        <p:txBody>
          <a:bodyPr wrap="none" rtlCol="0">
            <a:spAutoFit/>
          </a:bodyPr>
          <a:lstStyle/>
          <a:p>
            <a:pPr algn="ctr"/>
            <a:r>
              <a:rPr lang="en-US" sz="800" i="1" dirty="0" smtClean="0">
                <a:solidFill>
                  <a:srgbClr val="002D72"/>
                </a:solidFill>
                <a:latin typeface="Arial" pitchFamily="34" charset="0"/>
                <a:ea typeface="ヒラギノ角ゴ Pro W3" pitchFamily="124" charset="-128"/>
              </a:rPr>
              <a:t>A History of Achievement. A Future of Innovation.</a:t>
            </a:r>
            <a:endParaRPr lang="en-US" sz="800" i="1" dirty="0">
              <a:solidFill>
                <a:srgbClr val="002D72"/>
              </a:solidFill>
              <a:latin typeface="Arial" pitchFamily="34" charset="0"/>
              <a:ea typeface="ヒラギノ角ゴ Pro W3" pitchFamily="124" charset="-128"/>
            </a:endParaRPr>
          </a:p>
        </p:txBody>
      </p:sp>
    </p:spTree>
    <p:extLst>
      <p:ext uri="{BB962C8B-B14F-4D97-AF65-F5344CB8AC3E}">
        <p14:creationId xmlns:p14="http://schemas.microsoft.com/office/powerpoint/2010/main" val="19495275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No Content Box without Blue Sub Header without page numb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Box 2"/>
          <p:cNvSpPr txBox="1"/>
          <p:nvPr userDrawn="1"/>
        </p:nvSpPr>
        <p:spPr>
          <a:xfrm>
            <a:off x="17756" y="6368990"/>
            <a:ext cx="2440092" cy="215444"/>
          </a:xfrm>
          <a:prstGeom prst="rect">
            <a:avLst/>
          </a:prstGeom>
          <a:noFill/>
        </p:spPr>
        <p:txBody>
          <a:bodyPr wrap="none" rtlCol="0">
            <a:spAutoFit/>
          </a:bodyPr>
          <a:lstStyle/>
          <a:p>
            <a:pPr algn="ctr"/>
            <a:r>
              <a:rPr lang="en-US" sz="800" i="1" dirty="0" smtClean="0">
                <a:solidFill>
                  <a:srgbClr val="002D72"/>
                </a:solidFill>
                <a:latin typeface="Arial" pitchFamily="34" charset="0"/>
                <a:ea typeface="ヒラギノ角ゴ Pro W3" pitchFamily="124" charset="-128"/>
              </a:rPr>
              <a:t>A History of Achievement. A Future of Innovation.</a:t>
            </a:r>
            <a:endParaRPr lang="en-US" sz="800" i="1" dirty="0">
              <a:solidFill>
                <a:srgbClr val="002D72"/>
              </a:solidFill>
              <a:latin typeface="Arial" pitchFamily="34" charset="0"/>
              <a:ea typeface="ヒラギノ角ゴ Pro W3" pitchFamily="124" charset="-128"/>
            </a:endParaRPr>
          </a:p>
        </p:txBody>
      </p:sp>
    </p:spTree>
    <p:extLst>
      <p:ext uri="{BB962C8B-B14F-4D97-AF65-F5344CB8AC3E}">
        <p14:creationId xmlns:p14="http://schemas.microsoft.com/office/powerpoint/2010/main" val="38388297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Line 14"/>
          <p:cNvSpPr>
            <a:spLocks noChangeShapeType="1"/>
          </p:cNvSpPr>
          <p:nvPr/>
        </p:nvSpPr>
        <p:spPr bwMode="auto">
          <a:xfrm>
            <a:off x="141288" y="457200"/>
            <a:ext cx="8866187" cy="0"/>
          </a:xfrm>
          <a:prstGeom prst="line">
            <a:avLst/>
          </a:prstGeom>
          <a:noFill/>
          <a:ln w="6350">
            <a:solidFill>
              <a:schemeClr val="tx2"/>
            </a:solidFill>
            <a:round/>
            <a:headEnd/>
            <a:tailEnd/>
          </a:ln>
          <a:extLst>
            <a:ext uri="{909E8E84-426E-40DD-AFC4-6F175D3DCCD1}">
              <a14:hiddenFill xmlns:a14="http://schemas.microsoft.com/office/drawing/2010/main">
                <a:noFill/>
              </a14:hiddenFill>
            </a:ext>
          </a:extLst>
        </p:spPr>
        <p:txBody>
          <a:bodyPr/>
          <a:lstStyle/>
          <a:p>
            <a:pPr algn="ctr"/>
            <a:endParaRPr lang="en-US" dirty="0">
              <a:solidFill>
                <a:srgbClr val="53565A"/>
              </a:solidFill>
              <a:latin typeface="Arial" pitchFamily="34" charset="0"/>
              <a:ea typeface="ヒラギノ角ゴ Pro W3" pitchFamily="124" charset="-128"/>
            </a:endParaRPr>
          </a:p>
        </p:txBody>
      </p:sp>
      <p:sp>
        <p:nvSpPr>
          <p:cNvPr id="1026" name="Rectangle 84"/>
          <p:cNvSpPr>
            <a:spLocks noGrp="1" noChangeArrowheads="1"/>
          </p:cNvSpPr>
          <p:nvPr>
            <p:ph type="body" idx="1"/>
          </p:nvPr>
        </p:nvSpPr>
        <p:spPr bwMode="gray">
          <a:xfrm>
            <a:off x="141288" y="1295400"/>
            <a:ext cx="886142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Line 11"/>
          <p:cNvSpPr>
            <a:spLocks noChangeShapeType="1"/>
          </p:cNvSpPr>
          <p:nvPr/>
        </p:nvSpPr>
        <p:spPr bwMode="auto">
          <a:xfrm>
            <a:off x="141288" y="6400800"/>
            <a:ext cx="8866187" cy="0"/>
          </a:xfrm>
          <a:prstGeom prst="line">
            <a:avLst/>
          </a:prstGeom>
          <a:noFill/>
          <a:ln w="6350">
            <a:solidFill>
              <a:schemeClr val="tx2"/>
            </a:solidFill>
            <a:round/>
            <a:headEnd/>
            <a:tailEnd/>
          </a:ln>
          <a:extLst>
            <a:ext uri="{909E8E84-426E-40DD-AFC4-6F175D3DCCD1}">
              <a14:hiddenFill xmlns:a14="http://schemas.microsoft.com/office/drawing/2010/main">
                <a:noFill/>
              </a14:hiddenFill>
            </a:ext>
          </a:extLst>
        </p:spPr>
        <p:txBody>
          <a:bodyPr/>
          <a:lstStyle/>
          <a:p>
            <a:pPr algn="ctr"/>
            <a:endParaRPr lang="en-US" dirty="0">
              <a:solidFill>
                <a:srgbClr val="53565A"/>
              </a:solidFill>
              <a:latin typeface="Arial" pitchFamily="34" charset="0"/>
              <a:ea typeface="ヒラギノ角ゴ Pro W3" pitchFamily="124" charset="-128"/>
            </a:endParaRPr>
          </a:p>
        </p:txBody>
      </p:sp>
      <p:pic>
        <p:nvPicPr>
          <p:cNvPr id="1030" name="Picture 10" descr="citi-r_2c-blu_pos_rgb"/>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599488" y="6569075"/>
            <a:ext cx="47466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p:cNvSpPr>
            <a:spLocks noGrp="1" noChangeArrowheads="1"/>
          </p:cNvSpPr>
          <p:nvPr>
            <p:ph type="title"/>
          </p:nvPr>
        </p:nvSpPr>
        <p:spPr bwMode="gray">
          <a:xfrm>
            <a:off x="141288" y="60325"/>
            <a:ext cx="8859837" cy="377825"/>
          </a:xfrm>
          <a:prstGeom prst="rect">
            <a:avLst/>
          </a:prstGeom>
          <a:solidFill>
            <a:schemeClr val="bg1"/>
          </a:solidFill>
          <a:ln w="12700">
            <a:solidFill>
              <a:schemeClr val="bg1"/>
            </a:solid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Tree>
    <p:extLst>
      <p:ext uri="{BB962C8B-B14F-4D97-AF65-F5344CB8AC3E}">
        <p14:creationId xmlns:p14="http://schemas.microsoft.com/office/powerpoint/2010/main" val="3189020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hdr="0"/>
  <p:txStyles>
    <p:titleStyle>
      <a:lvl1pPr algn="l" rtl="0" eaLnBrk="0" fontAlgn="base" hangingPunct="0">
        <a:spcBef>
          <a:spcPct val="0"/>
        </a:spcBef>
        <a:spcAft>
          <a:spcPct val="0"/>
        </a:spcAft>
        <a:defRPr sz="2400">
          <a:solidFill>
            <a:schemeClr val="accent1"/>
          </a:solidFill>
          <a:latin typeface="+mj-lt"/>
          <a:ea typeface="+mj-ea"/>
          <a:cs typeface="+mj-cs"/>
        </a:defRPr>
      </a:lvl1pPr>
      <a:lvl2pPr algn="l" rtl="0" eaLnBrk="0" fontAlgn="base" hangingPunct="0">
        <a:spcBef>
          <a:spcPct val="0"/>
        </a:spcBef>
        <a:spcAft>
          <a:spcPct val="0"/>
        </a:spcAft>
        <a:defRPr sz="2400">
          <a:solidFill>
            <a:schemeClr val="accent1"/>
          </a:solidFill>
          <a:latin typeface="Arial" pitchFamily="34" charset="0"/>
          <a:ea typeface="STKaiti" pitchFamily="2" charset="-122"/>
          <a:cs typeface="Geneva" pitchFamily="34" charset="0"/>
        </a:defRPr>
      </a:lvl2pPr>
      <a:lvl3pPr algn="l" rtl="0" eaLnBrk="0" fontAlgn="base" hangingPunct="0">
        <a:spcBef>
          <a:spcPct val="0"/>
        </a:spcBef>
        <a:spcAft>
          <a:spcPct val="0"/>
        </a:spcAft>
        <a:defRPr sz="2400">
          <a:solidFill>
            <a:schemeClr val="accent1"/>
          </a:solidFill>
          <a:latin typeface="Arial" pitchFamily="34" charset="0"/>
          <a:ea typeface="STKaiti" pitchFamily="2" charset="-122"/>
          <a:cs typeface="Geneva" pitchFamily="34" charset="0"/>
        </a:defRPr>
      </a:lvl3pPr>
      <a:lvl4pPr algn="l" rtl="0" eaLnBrk="0" fontAlgn="base" hangingPunct="0">
        <a:spcBef>
          <a:spcPct val="0"/>
        </a:spcBef>
        <a:spcAft>
          <a:spcPct val="0"/>
        </a:spcAft>
        <a:defRPr sz="2400">
          <a:solidFill>
            <a:schemeClr val="accent1"/>
          </a:solidFill>
          <a:latin typeface="Arial" pitchFamily="34" charset="0"/>
          <a:ea typeface="STKaiti" pitchFamily="2" charset="-122"/>
          <a:cs typeface="Geneva" pitchFamily="34" charset="0"/>
        </a:defRPr>
      </a:lvl4pPr>
      <a:lvl5pPr algn="l" rtl="0" eaLnBrk="0" fontAlgn="base" hangingPunct="0">
        <a:spcBef>
          <a:spcPct val="0"/>
        </a:spcBef>
        <a:spcAft>
          <a:spcPct val="0"/>
        </a:spcAft>
        <a:defRPr sz="2400">
          <a:solidFill>
            <a:schemeClr val="accent1"/>
          </a:solidFill>
          <a:latin typeface="Arial" pitchFamily="34" charset="0"/>
          <a:ea typeface="STKaiti" pitchFamily="2" charset="-122"/>
          <a:cs typeface="Geneva" pitchFamily="34" charset="0"/>
        </a:defRPr>
      </a:lvl5pPr>
      <a:lvl6pPr marL="457200" algn="l" rtl="0" eaLnBrk="0" fontAlgn="base" hangingPunct="0">
        <a:spcBef>
          <a:spcPct val="0"/>
        </a:spcBef>
        <a:spcAft>
          <a:spcPct val="0"/>
        </a:spcAft>
        <a:defRPr sz="2400">
          <a:solidFill>
            <a:schemeClr val="accent1"/>
          </a:solidFill>
          <a:latin typeface="Arial" pitchFamily="34" charset="0"/>
          <a:ea typeface="ヒラギノ角ゴ Pro W3" pitchFamily="124" charset="-128"/>
          <a:cs typeface="Geneva" pitchFamily="34" charset="0"/>
        </a:defRPr>
      </a:lvl6pPr>
      <a:lvl7pPr marL="914400" algn="l" rtl="0" eaLnBrk="0" fontAlgn="base" hangingPunct="0">
        <a:spcBef>
          <a:spcPct val="0"/>
        </a:spcBef>
        <a:spcAft>
          <a:spcPct val="0"/>
        </a:spcAft>
        <a:defRPr sz="2400">
          <a:solidFill>
            <a:schemeClr val="accent1"/>
          </a:solidFill>
          <a:latin typeface="Arial" pitchFamily="34" charset="0"/>
          <a:ea typeface="ヒラギノ角ゴ Pro W3" pitchFamily="124" charset="-128"/>
          <a:cs typeface="Geneva" pitchFamily="34" charset="0"/>
        </a:defRPr>
      </a:lvl7pPr>
      <a:lvl8pPr marL="1371600" algn="l" rtl="0" eaLnBrk="0" fontAlgn="base" hangingPunct="0">
        <a:spcBef>
          <a:spcPct val="0"/>
        </a:spcBef>
        <a:spcAft>
          <a:spcPct val="0"/>
        </a:spcAft>
        <a:defRPr sz="2400">
          <a:solidFill>
            <a:schemeClr val="accent1"/>
          </a:solidFill>
          <a:latin typeface="Arial" pitchFamily="34" charset="0"/>
          <a:ea typeface="ヒラギノ角ゴ Pro W3" pitchFamily="124" charset="-128"/>
          <a:cs typeface="Geneva" pitchFamily="34" charset="0"/>
        </a:defRPr>
      </a:lvl8pPr>
      <a:lvl9pPr marL="1828800" algn="l" rtl="0" eaLnBrk="0" fontAlgn="base" hangingPunct="0">
        <a:spcBef>
          <a:spcPct val="0"/>
        </a:spcBef>
        <a:spcAft>
          <a:spcPct val="0"/>
        </a:spcAft>
        <a:defRPr sz="2400">
          <a:solidFill>
            <a:schemeClr val="accent1"/>
          </a:solidFill>
          <a:latin typeface="Arial" pitchFamily="34" charset="0"/>
          <a:ea typeface="ヒラギノ角ゴ Pro W3" pitchFamily="124" charset="-128"/>
          <a:cs typeface="Geneva" pitchFamily="34" charset="0"/>
        </a:defRPr>
      </a:lvl9pPr>
    </p:titleStyle>
    <p:bodyStyle>
      <a:lvl1pPr marL="171450" indent="-171450" algn="l" defTabSz="1838325" rtl="0" eaLnBrk="0" fontAlgn="base" hangingPunct="0">
        <a:spcBef>
          <a:spcPct val="75000"/>
        </a:spcBef>
        <a:spcAft>
          <a:spcPct val="0"/>
        </a:spcAft>
        <a:buClr>
          <a:schemeClr val="tx2"/>
        </a:buClr>
        <a:buFont typeface="Symbol" pitchFamily="18" charset="2"/>
        <a:buChar char="·"/>
        <a:defRPr sz="1400">
          <a:solidFill>
            <a:srgbClr val="53565A"/>
          </a:solidFill>
          <a:latin typeface="+mn-lt"/>
          <a:ea typeface="+mn-ea"/>
          <a:cs typeface="+mn-cs"/>
        </a:defRPr>
      </a:lvl1pPr>
      <a:lvl2pPr marL="344488" indent="-171450" algn="l" defTabSz="1838325" rtl="0" eaLnBrk="0" fontAlgn="base" hangingPunct="0">
        <a:spcBef>
          <a:spcPct val="25000"/>
        </a:spcBef>
        <a:spcAft>
          <a:spcPct val="0"/>
        </a:spcAft>
        <a:buClr>
          <a:schemeClr val="tx2"/>
        </a:buClr>
        <a:buFont typeface="Arial" pitchFamily="34" charset="0"/>
        <a:buChar char="–"/>
        <a:defRPr sz="1400">
          <a:solidFill>
            <a:srgbClr val="53565A"/>
          </a:solidFill>
          <a:latin typeface="+mn-lt"/>
          <a:ea typeface="+mn-ea"/>
          <a:cs typeface="+mn-cs"/>
        </a:defRPr>
      </a:lvl2pPr>
      <a:lvl3pPr marL="517525" indent="-171450" algn="l" defTabSz="1838325" rtl="0" eaLnBrk="0" fontAlgn="base" hangingPunct="0">
        <a:spcBef>
          <a:spcPct val="25000"/>
        </a:spcBef>
        <a:spcAft>
          <a:spcPct val="0"/>
        </a:spcAft>
        <a:buClr>
          <a:schemeClr val="tx2"/>
        </a:buClr>
        <a:buFont typeface="Symbol" pitchFamily="18" charset="2"/>
        <a:buChar char="·"/>
        <a:defRPr sz="1400">
          <a:solidFill>
            <a:srgbClr val="53565A"/>
          </a:solidFill>
          <a:latin typeface="+mn-lt"/>
          <a:ea typeface="+mn-ea"/>
          <a:cs typeface="+mn-cs"/>
        </a:defRPr>
      </a:lvl3pPr>
      <a:lvl4pPr marL="685800" indent="-166688" algn="l" defTabSz="1838325" rtl="0" eaLnBrk="0" fontAlgn="base" hangingPunct="0">
        <a:spcBef>
          <a:spcPct val="25000"/>
        </a:spcBef>
        <a:spcAft>
          <a:spcPct val="0"/>
        </a:spcAft>
        <a:buClr>
          <a:schemeClr val="tx2"/>
        </a:buClr>
        <a:buFont typeface="Arial" pitchFamily="34" charset="0"/>
        <a:buChar char="–"/>
        <a:defRPr sz="1400">
          <a:solidFill>
            <a:srgbClr val="53565A"/>
          </a:solidFill>
          <a:latin typeface="+mn-lt"/>
          <a:ea typeface="+mn-ea"/>
          <a:cs typeface="+mn-cs"/>
        </a:defRPr>
      </a:lvl4pPr>
      <a:lvl5pPr marL="852488" indent="-165100" algn="l" defTabSz="1838325" rtl="0" eaLnBrk="0" fontAlgn="base" hangingPunct="0">
        <a:spcBef>
          <a:spcPct val="25000"/>
        </a:spcBef>
        <a:spcAft>
          <a:spcPct val="0"/>
        </a:spcAft>
        <a:buClr>
          <a:schemeClr val="tx2"/>
        </a:buClr>
        <a:buFont typeface="Symbol" pitchFamily="18" charset="2"/>
        <a:buChar char="·"/>
        <a:defRPr sz="1400">
          <a:solidFill>
            <a:srgbClr val="53565A"/>
          </a:solidFill>
          <a:latin typeface="+mn-lt"/>
          <a:ea typeface="+mn-ea"/>
          <a:cs typeface="+mn-cs"/>
        </a:defRPr>
      </a:lvl5pPr>
      <a:lvl6pPr marL="1309688" indent="-165100" algn="l" defTabSz="1838325" rtl="0" eaLnBrk="0" fontAlgn="base" hangingPunct="0">
        <a:spcBef>
          <a:spcPct val="25000"/>
        </a:spcBef>
        <a:spcAft>
          <a:spcPct val="0"/>
        </a:spcAft>
        <a:buClr>
          <a:schemeClr val="tx2"/>
        </a:buClr>
        <a:buFont typeface="Symbol" pitchFamily="18" charset="2"/>
        <a:buChar char="·"/>
        <a:defRPr sz="1400">
          <a:solidFill>
            <a:srgbClr val="53565A"/>
          </a:solidFill>
          <a:latin typeface="+mn-lt"/>
          <a:ea typeface="+mn-ea"/>
          <a:cs typeface="+mn-cs"/>
        </a:defRPr>
      </a:lvl6pPr>
      <a:lvl7pPr marL="1766888" indent="-165100" algn="l" defTabSz="1838325" rtl="0" eaLnBrk="0" fontAlgn="base" hangingPunct="0">
        <a:spcBef>
          <a:spcPct val="25000"/>
        </a:spcBef>
        <a:spcAft>
          <a:spcPct val="0"/>
        </a:spcAft>
        <a:buClr>
          <a:schemeClr val="tx2"/>
        </a:buClr>
        <a:buFont typeface="Symbol" pitchFamily="18" charset="2"/>
        <a:buChar char="·"/>
        <a:defRPr sz="1400">
          <a:solidFill>
            <a:srgbClr val="53565A"/>
          </a:solidFill>
          <a:latin typeface="+mn-lt"/>
          <a:ea typeface="+mn-ea"/>
          <a:cs typeface="+mn-cs"/>
        </a:defRPr>
      </a:lvl7pPr>
      <a:lvl8pPr marL="2224088" indent="-165100" algn="l" defTabSz="1838325" rtl="0" eaLnBrk="0" fontAlgn="base" hangingPunct="0">
        <a:spcBef>
          <a:spcPct val="25000"/>
        </a:spcBef>
        <a:spcAft>
          <a:spcPct val="0"/>
        </a:spcAft>
        <a:buClr>
          <a:schemeClr val="tx2"/>
        </a:buClr>
        <a:buFont typeface="Symbol" pitchFamily="18" charset="2"/>
        <a:buChar char="·"/>
        <a:defRPr sz="1400">
          <a:solidFill>
            <a:srgbClr val="53565A"/>
          </a:solidFill>
          <a:latin typeface="+mn-lt"/>
          <a:ea typeface="+mn-ea"/>
          <a:cs typeface="+mn-cs"/>
        </a:defRPr>
      </a:lvl8pPr>
      <a:lvl9pPr marL="2681288" indent="-165100" algn="l" defTabSz="1838325" rtl="0" eaLnBrk="0" fontAlgn="base" hangingPunct="0">
        <a:spcBef>
          <a:spcPct val="25000"/>
        </a:spcBef>
        <a:spcAft>
          <a:spcPct val="0"/>
        </a:spcAft>
        <a:buClr>
          <a:schemeClr val="tx2"/>
        </a:buClr>
        <a:buFont typeface="Symbol" pitchFamily="18" charset="2"/>
        <a:buChar char="·"/>
        <a:defRPr sz="1400">
          <a:solidFill>
            <a:srgbClr val="53565A"/>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0.xml"/><Relationship Id="rId1" Type="http://schemas.openxmlformats.org/officeDocument/2006/relationships/tags" Target="../tags/tag1.xml"/><Relationship Id="rId5" Type="http://schemas.openxmlformats.org/officeDocument/2006/relationships/image" Target="../media/image5.wmf"/><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slideLayout" Target="../slideLayouts/slideLayout8.xml"/><Relationship Id="rId1" Type="http://schemas.openxmlformats.org/officeDocument/2006/relationships/tags" Target="../tags/tag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8.xml"/><Relationship Id="rId1" Type="http://schemas.openxmlformats.org/officeDocument/2006/relationships/tags" Target="../tags/tag3.xml"/><Relationship Id="rId5" Type="http://schemas.openxmlformats.org/officeDocument/2006/relationships/image" Target="../media/image17.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8.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 descr="G:\CTS - (formerly GTS)\_CTS Templates\Pitchbook Covers\981531\A4_Version\Archive\981531_CTS_A4_v3.jpg"/>
          <p:cNvPicPr>
            <a:picLocks noChangeAspect="1" noChangeArrowheads="1"/>
          </p:cNvPicPr>
          <p:nvPr/>
        </p:nvPicPr>
        <p:blipFill>
          <a:blip r:embed="rId3"/>
          <a:srcRect/>
          <a:stretch>
            <a:fillRect/>
          </a:stretch>
        </p:blipFill>
        <p:spPr bwMode="auto">
          <a:xfrm>
            <a:off x="0" y="1006475"/>
            <a:ext cx="9149862" cy="2565400"/>
          </a:xfrm>
          <a:prstGeom prst="rect">
            <a:avLst/>
          </a:prstGeom>
          <a:noFill/>
        </p:spPr>
      </p:pic>
      <p:sp>
        <p:nvSpPr>
          <p:cNvPr id="114691" name="Rectangle 3"/>
          <p:cNvSpPr>
            <a:spLocks noGrp="1" noChangeArrowheads="1"/>
          </p:cNvSpPr>
          <p:nvPr>
            <p:ph type="ctrTitle"/>
          </p:nvPr>
        </p:nvSpPr>
        <p:spPr>
          <a:xfrm>
            <a:off x="140677" y="3990101"/>
            <a:ext cx="8862646" cy="430887"/>
          </a:xfrm>
          <a:ln/>
        </p:spPr>
        <p:txBody>
          <a:bodyPr/>
          <a:lstStyle/>
          <a:p>
            <a:r>
              <a:rPr lang="en-GB" sz="2800" dirty="0" smtClean="0"/>
              <a:t>Citi Commercial Cards – Fraud Early Warning</a:t>
            </a:r>
            <a:endParaRPr lang="en-GB" sz="2800" dirty="0"/>
          </a:p>
        </p:txBody>
      </p:sp>
      <p:grpSp>
        <p:nvGrpSpPr>
          <p:cNvPr id="2" name="Group 12"/>
          <p:cNvGrpSpPr/>
          <p:nvPr/>
        </p:nvGrpSpPr>
        <p:grpSpPr>
          <a:xfrm>
            <a:off x="-2931" y="1"/>
            <a:ext cx="9149862" cy="6858001"/>
            <a:chOff x="-3175" y="0"/>
            <a:chExt cx="9912350" cy="6858001"/>
          </a:xfrm>
        </p:grpSpPr>
        <p:pic>
          <p:nvPicPr>
            <p:cNvPr id="36866" name="Picture 2" descr="G:\CTS - (formerly GTS)\_CTS Templates\Pitchbook Covers\981531\A4_Version\Archive\981531_CTS_A4_wave.jpg"/>
            <p:cNvPicPr>
              <a:picLocks noChangeAspect="1" noChangeArrowheads="1"/>
            </p:cNvPicPr>
            <p:nvPr/>
          </p:nvPicPr>
          <p:blipFill>
            <a:blip r:embed="rId4"/>
            <a:srcRect/>
            <a:stretch>
              <a:fillRect/>
            </a:stretch>
          </p:blipFill>
          <p:spPr bwMode="auto">
            <a:xfrm>
              <a:off x="-3175" y="0"/>
              <a:ext cx="9912350" cy="1009650"/>
            </a:xfrm>
            <a:prstGeom prst="rect">
              <a:avLst/>
            </a:prstGeom>
            <a:noFill/>
          </p:spPr>
        </p:pic>
        <p:sp>
          <p:nvSpPr>
            <p:cNvPr id="114697" name="Rectangle 9"/>
            <p:cNvSpPr>
              <a:spLocks noChangeArrowheads="1"/>
            </p:cNvSpPr>
            <p:nvPr/>
          </p:nvSpPr>
          <p:spPr bwMode="gray">
            <a:xfrm>
              <a:off x="9228138" y="6481763"/>
              <a:ext cx="677863" cy="376238"/>
            </a:xfrm>
            <a:prstGeom prst="rect">
              <a:avLst/>
            </a:prstGeom>
            <a:solidFill>
              <a:schemeClr val="bg1"/>
            </a:soli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pic>
        <p:nvPicPr>
          <p:cNvPr id="114695" name="Picture 11" descr="citi-r_1c-red_rev_rgb"/>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48297" y="452438"/>
            <a:ext cx="7048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696" name="Text Box 8"/>
          <p:cNvSpPr txBox="1">
            <a:spLocks noChangeArrowheads="1"/>
          </p:cNvSpPr>
          <p:nvPr/>
        </p:nvSpPr>
        <p:spPr bwMode="gray">
          <a:xfrm>
            <a:off x="149470" y="538262"/>
            <a:ext cx="774748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lgn="l" eaLnBrk="0" hangingPunct="0">
              <a:defRPr sz="1400">
                <a:solidFill>
                  <a:schemeClr val="tx1"/>
                </a:solidFill>
                <a:latin typeface="Arial" pitchFamily="34" charset="0"/>
                <a:ea typeface="ヒラギノ角ゴ Pro W3" pitchFamily="124" charset="-128"/>
              </a:defRPr>
            </a:lvl1pPr>
            <a:lvl2pPr marL="742950" indent="-285750" algn="l" eaLnBrk="0" hangingPunct="0">
              <a:defRPr sz="1400">
                <a:solidFill>
                  <a:schemeClr val="tx1"/>
                </a:solidFill>
                <a:latin typeface="Arial" pitchFamily="34" charset="0"/>
                <a:ea typeface="ヒラギノ角ゴ Pro W3" pitchFamily="124" charset="-128"/>
              </a:defRPr>
            </a:lvl2pPr>
            <a:lvl3pPr marL="1143000" indent="-228600" algn="l" eaLnBrk="0" hangingPunct="0">
              <a:defRPr sz="1400">
                <a:solidFill>
                  <a:schemeClr val="tx1"/>
                </a:solidFill>
                <a:latin typeface="Arial" pitchFamily="34" charset="0"/>
                <a:ea typeface="ヒラギノ角ゴ Pro W3" pitchFamily="124" charset="-128"/>
              </a:defRPr>
            </a:lvl3pPr>
            <a:lvl4pPr marL="1600200" indent="-228600" algn="l" eaLnBrk="0" hangingPunct="0">
              <a:defRPr sz="1400">
                <a:solidFill>
                  <a:schemeClr val="tx1"/>
                </a:solidFill>
                <a:latin typeface="Arial" pitchFamily="34" charset="0"/>
                <a:ea typeface="ヒラギノ角ゴ Pro W3" pitchFamily="124" charset="-128"/>
              </a:defRPr>
            </a:lvl4pPr>
            <a:lvl5pPr marL="2057400" indent="-228600" algn="l" eaLnBrk="0" hangingPunct="0">
              <a:defRPr sz="1400">
                <a:solidFill>
                  <a:schemeClr val="tx1"/>
                </a:solidFill>
                <a:latin typeface="Arial" pitchFamily="34" charset="0"/>
                <a:ea typeface="ヒラギノ角ゴ Pro W3" pitchFamily="124" charset="-128"/>
              </a:defRPr>
            </a:lvl5pPr>
            <a:lvl6pPr marL="2514600" indent="-228600" eaLnBrk="0" fontAlgn="base" hangingPunct="0">
              <a:spcBef>
                <a:spcPct val="0"/>
              </a:spcBef>
              <a:spcAft>
                <a:spcPct val="0"/>
              </a:spcAft>
              <a:defRPr sz="1400">
                <a:solidFill>
                  <a:schemeClr val="tx1"/>
                </a:solidFill>
                <a:latin typeface="Arial" pitchFamily="34" charset="0"/>
                <a:ea typeface="ヒラギノ角ゴ Pro W3" pitchFamily="124" charset="-128"/>
              </a:defRPr>
            </a:lvl6pPr>
            <a:lvl7pPr marL="2971800" indent="-228600" eaLnBrk="0" fontAlgn="base" hangingPunct="0">
              <a:spcBef>
                <a:spcPct val="0"/>
              </a:spcBef>
              <a:spcAft>
                <a:spcPct val="0"/>
              </a:spcAft>
              <a:defRPr sz="1400">
                <a:solidFill>
                  <a:schemeClr val="tx1"/>
                </a:solidFill>
                <a:latin typeface="Arial" pitchFamily="34" charset="0"/>
                <a:ea typeface="ヒラギノ角ゴ Pro W3" pitchFamily="124" charset="-128"/>
              </a:defRPr>
            </a:lvl7pPr>
            <a:lvl8pPr marL="3429000" indent="-228600" eaLnBrk="0" fontAlgn="base" hangingPunct="0">
              <a:spcBef>
                <a:spcPct val="0"/>
              </a:spcBef>
              <a:spcAft>
                <a:spcPct val="0"/>
              </a:spcAft>
              <a:defRPr sz="1400">
                <a:solidFill>
                  <a:schemeClr val="tx1"/>
                </a:solidFill>
                <a:latin typeface="Arial" pitchFamily="34" charset="0"/>
                <a:ea typeface="ヒラギノ角ゴ Pro W3" pitchFamily="124" charset="-128"/>
              </a:defRPr>
            </a:lvl8pPr>
            <a:lvl9pPr marL="3886200" indent="-228600" eaLnBrk="0" fontAlgn="base" hangingPunct="0">
              <a:spcBef>
                <a:spcPct val="0"/>
              </a:spcBef>
              <a:spcAft>
                <a:spcPct val="0"/>
              </a:spcAft>
              <a:defRPr sz="1400">
                <a:solidFill>
                  <a:schemeClr val="tx1"/>
                </a:solidFill>
                <a:latin typeface="Arial" pitchFamily="34" charset="0"/>
                <a:ea typeface="ヒラギノ角ゴ Pro W3" pitchFamily="124" charset="-128"/>
              </a:defRPr>
            </a:lvl9pPr>
          </a:lstStyle>
          <a:p>
            <a:pPr eaLnBrk="1" hangingPunct="1">
              <a:lnSpc>
                <a:spcPts val="2400"/>
              </a:lnSpc>
            </a:pPr>
            <a:r>
              <a:rPr lang="en-GB" dirty="0" smtClean="0">
                <a:solidFill>
                  <a:schemeClr val="bg1"/>
                </a:solidFill>
              </a:rPr>
              <a:t>Transaction Services</a:t>
            </a:r>
            <a:endParaRPr lang="en-GB" dirty="0">
              <a:solidFill>
                <a:schemeClr val="bg1"/>
              </a:solidFill>
              <a:ea typeface="+mj-ea"/>
            </a:endParaRPr>
          </a:p>
        </p:txBody>
      </p:sp>
      <p:sp>
        <p:nvSpPr>
          <p:cNvPr id="3" name="TextBox 2"/>
          <p:cNvSpPr txBox="1"/>
          <p:nvPr/>
        </p:nvSpPr>
        <p:spPr>
          <a:xfrm>
            <a:off x="173118" y="4893199"/>
            <a:ext cx="3203330" cy="246221"/>
          </a:xfrm>
          <a:prstGeom prst="rect">
            <a:avLst/>
          </a:prstGeom>
          <a:noFill/>
        </p:spPr>
        <p:txBody>
          <a:bodyPr wrap="square" rtlCol="0">
            <a:spAutoFit/>
          </a:bodyPr>
          <a:lstStyle/>
          <a:p>
            <a:pPr>
              <a:spcBef>
                <a:spcPct val="75000"/>
              </a:spcBef>
              <a:spcAft>
                <a:spcPct val="0"/>
              </a:spcAft>
            </a:pPr>
            <a:r>
              <a:rPr lang="en-US" sz="1000" b="1" dirty="0" smtClean="0">
                <a:solidFill>
                  <a:srgbClr val="00BDF2"/>
                </a:solidFill>
              </a:rPr>
              <a:t>North America- US</a:t>
            </a:r>
            <a:endParaRPr lang="en-US" sz="1000" b="1" dirty="0">
              <a:solidFill>
                <a:srgbClr val="00BDF2"/>
              </a:solidFill>
            </a:endParaRPr>
          </a:p>
        </p:txBody>
      </p:sp>
      <p:sp>
        <p:nvSpPr>
          <p:cNvPr id="4" name="TextBox 3"/>
          <p:cNvSpPr txBox="1"/>
          <p:nvPr/>
        </p:nvSpPr>
        <p:spPr>
          <a:xfrm>
            <a:off x="149470" y="4572000"/>
            <a:ext cx="4041530" cy="369332"/>
          </a:xfrm>
          <a:prstGeom prst="rect">
            <a:avLst/>
          </a:prstGeom>
          <a:noFill/>
        </p:spPr>
        <p:txBody>
          <a:bodyPr wrap="square" rtlCol="0">
            <a:spAutoFit/>
          </a:bodyPr>
          <a:lstStyle/>
          <a:p>
            <a:pPr>
              <a:spcBef>
                <a:spcPct val="75000"/>
              </a:spcBef>
              <a:spcAft>
                <a:spcPct val="0"/>
              </a:spcAft>
            </a:pPr>
            <a:r>
              <a:rPr lang="en-US" b="1" dirty="0" smtClean="0">
                <a:solidFill>
                  <a:srgbClr val="002D72"/>
                </a:solidFill>
              </a:rPr>
              <a:t>Alert Methods</a:t>
            </a:r>
            <a:endParaRPr lang="en-US" b="1" dirty="0">
              <a:solidFill>
                <a:srgbClr val="002D72"/>
              </a:solidFill>
            </a:endParaRPr>
          </a:p>
        </p:txBody>
      </p:sp>
    </p:spTree>
    <p:custDataLst>
      <p:tags r:id="rId1"/>
    </p:custDataLst>
    <p:extLst>
      <p:ext uri="{BB962C8B-B14F-4D97-AF65-F5344CB8AC3E}">
        <p14:creationId xmlns:p14="http://schemas.microsoft.com/office/powerpoint/2010/main" val="4181266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ln/>
        </p:spPr>
        <p:txBody>
          <a:bodyPr/>
          <a:lstStyle/>
          <a:p>
            <a:r>
              <a:rPr lang="en-US" dirty="0" smtClean="0"/>
              <a:t>Fraud Early Warning (FEW) Alert Methods</a:t>
            </a:r>
            <a:endParaRPr lang="en-US" dirty="0"/>
          </a:p>
        </p:txBody>
      </p:sp>
      <p:sp>
        <p:nvSpPr>
          <p:cNvPr id="96261" name="Rectangle 5"/>
          <p:cNvSpPr>
            <a:spLocks noChangeArrowheads="1"/>
          </p:cNvSpPr>
          <p:nvPr/>
        </p:nvSpPr>
        <p:spPr bwMode="gray">
          <a:xfrm>
            <a:off x="152400" y="610451"/>
            <a:ext cx="796693" cy="215444"/>
          </a:xfrm>
          <a:prstGeom prst="rect">
            <a:avLst/>
          </a:prstGeom>
          <a:noFill/>
          <a:ln w="6350">
            <a:noFill/>
            <a:miter lim="800000"/>
            <a:headEnd/>
            <a:tailEnd/>
          </a:ln>
          <a:effectLst/>
        </p:spPr>
        <p:txBody>
          <a:bodyPr wrap="non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sng" strike="noStrike" kern="1200" cap="none" spc="0" normalizeH="0" baseline="0" noProof="0" dirty="0">
                <a:ln>
                  <a:noFill/>
                </a:ln>
                <a:solidFill>
                  <a:srgbClr val="002D72"/>
                </a:solidFill>
                <a:effectLst/>
                <a:uLnTx/>
                <a:uFillTx/>
                <a:latin typeface="Arial" pitchFamily="-112" charset="-52"/>
                <a:ea typeface="STKaiti"/>
                <a:cs typeface="+mn-cs"/>
              </a:rPr>
              <a:t>Overview</a:t>
            </a:r>
          </a:p>
        </p:txBody>
      </p:sp>
      <p:sp>
        <p:nvSpPr>
          <p:cNvPr id="96263" name="Rectangle 7"/>
          <p:cNvSpPr>
            <a:spLocks noChangeArrowheads="1"/>
          </p:cNvSpPr>
          <p:nvPr/>
        </p:nvSpPr>
        <p:spPr bwMode="gray">
          <a:xfrm>
            <a:off x="95250" y="836727"/>
            <a:ext cx="4284696" cy="2126929"/>
          </a:xfrm>
          <a:prstGeom prst="rect">
            <a:avLst/>
          </a:prstGeom>
          <a:noFill/>
          <a:ln w="6350">
            <a:noFill/>
            <a:miter lim="800000"/>
            <a:headEnd/>
            <a:tailEnd/>
          </a:ln>
          <a:effectLst/>
        </p:spPr>
        <p:txBody>
          <a:bodyPr wrap="square" lIns="0" tIns="0" rIns="0" bIns="0">
            <a:spAutoFit/>
          </a:bodyPr>
          <a:lstStyle/>
          <a:p>
            <a:pPr marL="115888" marR="0" lvl="0" indent="-115888" algn="l" defTabSz="914400" rtl="0" eaLnBrk="1" fontAlgn="base" latinLnBrk="0" hangingPunct="1">
              <a:lnSpc>
                <a:spcPct val="150000"/>
              </a:lnSpc>
              <a:spcBef>
                <a:spcPct val="75000"/>
              </a:spcBef>
              <a:spcAft>
                <a:spcPct val="0"/>
              </a:spcAft>
              <a:buClr>
                <a:srgbClr val="97999B"/>
              </a:buClr>
              <a:buSzPct val="100000"/>
              <a:buFont typeface="Symbol" pitchFamily="18" charset="2"/>
              <a:buChar char="·"/>
              <a:tabLst/>
              <a:defRPr/>
            </a:pPr>
            <a:r>
              <a:rPr kumimoji="0" lang="en-US" sz="1100" b="0" i="0" u="none" strike="noStrike" kern="1200" cap="none" spc="0" normalizeH="0" baseline="0" noProof="0" dirty="0">
                <a:ln>
                  <a:noFill/>
                </a:ln>
                <a:solidFill>
                  <a:srgbClr val="53565A"/>
                </a:solidFill>
                <a:effectLst/>
                <a:uLnTx/>
                <a:uFillTx/>
                <a:latin typeface="Arial" pitchFamily="-112" charset="-52"/>
                <a:ea typeface="STKaiti"/>
                <a:cs typeface="+mn-cs"/>
              </a:rPr>
              <a:t>Citi Commercial Card continues innovating our overall communication strategy by implementing advanced technology to create a single source solution to contact cardholders via text message, e-mail and voice</a:t>
            </a:r>
          </a:p>
          <a:p>
            <a:pPr marL="115888" marR="0" lvl="0" indent="-115888" algn="l" defTabSz="914400" rtl="0" eaLnBrk="1" fontAlgn="base" latinLnBrk="0" hangingPunct="1">
              <a:lnSpc>
                <a:spcPct val="150000"/>
              </a:lnSpc>
              <a:spcBef>
                <a:spcPct val="75000"/>
              </a:spcBef>
              <a:spcAft>
                <a:spcPct val="0"/>
              </a:spcAft>
              <a:buClr>
                <a:srgbClr val="97999B"/>
              </a:buClr>
              <a:buSzPct val="100000"/>
              <a:buFont typeface="Symbol" pitchFamily="18" charset="2"/>
              <a:buChar char="·"/>
              <a:tabLst/>
              <a:defRPr/>
            </a:pPr>
            <a:r>
              <a:rPr kumimoji="0" lang="en-US" sz="1100" b="0" i="0" u="none" strike="noStrike" kern="1200" cap="none" spc="0" normalizeH="0" baseline="0" noProof="0" dirty="0">
                <a:ln>
                  <a:noFill/>
                </a:ln>
                <a:solidFill>
                  <a:srgbClr val="53565A"/>
                </a:solidFill>
                <a:effectLst/>
                <a:uLnTx/>
                <a:uFillTx/>
                <a:latin typeface="Arial" pitchFamily="-112" charset="-52"/>
                <a:ea typeface="STKaiti"/>
                <a:cs typeface="+mn-cs"/>
              </a:rPr>
              <a:t>Cardholders are contacted when fraud is suspected on the cardholder’s account. Immediate communication with the cardholder will limit losses related to fraud and minimize cardholder impacts</a:t>
            </a:r>
          </a:p>
        </p:txBody>
      </p:sp>
      <p:sp>
        <p:nvSpPr>
          <p:cNvPr id="96265" name="Rectangle 9"/>
          <p:cNvSpPr>
            <a:spLocks noChangeArrowheads="1"/>
          </p:cNvSpPr>
          <p:nvPr/>
        </p:nvSpPr>
        <p:spPr bwMode="gray">
          <a:xfrm>
            <a:off x="4712463" y="640857"/>
            <a:ext cx="1251946" cy="215444"/>
          </a:xfrm>
          <a:prstGeom prst="rect">
            <a:avLst/>
          </a:prstGeom>
          <a:noFill/>
          <a:ln w="6350">
            <a:noFill/>
            <a:miter lim="800000"/>
            <a:headEnd/>
            <a:tailEnd/>
          </a:ln>
          <a:effectLst/>
        </p:spPr>
        <p:txBody>
          <a:bodyPr wrap="non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sng" strike="noStrike" kern="1200" cap="none" spc="0" normalizeH="0" baseline="0" noProof="0" dirty="0" smtClean="0">
                <a:ln>
                  <a:noFill/>
                </a:ln>
                <a:solidFill>
                  <a:srgbClr val="002D72"/>
                </a:solidFill>
                <a:effectLst/>
                <a:uLnTx/>
                <a:uFillTx/>
                <a:latin typeface="Arial" pitchFamily="-112" charset="-52"/>
                <a:ea typeface="STKaiti"/>
                <a:cs typeface="+mn-cs"/>
              </a:rPr>
              <a:t>Client Benefits</a:t>
            </a:r>
            <a:endParaRPr kumimoji="0" lang="en-US" sz="1400" b="1" i="0" u="sng" strike="noStrike" kern="1200" cap="none" spc="0" normalizeH="0" baseline="0" noProof="0" dirty="0">
              <a:ln>
                <a:noFill/>
              </a:ln>
              <a:solidFill>
                <a:srgbClr val="002D72"/>
              </a:solidFill>
              <a:effectLst/>
              <a:uLnTx/>
              <a:uFillTx/>
              <a:latin typeface="Arial" pitchFamily="-112" charset="-52"/>
              <a:ea typeface="STKaiti"/>
              <a:cs typeface="+mn-cs"/>
            </a:endParaRPr>
          </a:p>
        </p:txBody>
      </p:sp>
      <p:sp>
        <p:nvSpPr>
          <p:cNvPr id="96266" name="Rectangle 10"/>
          <p:cNvSpPr>
            <a:spLocks noChangeArrowheads="1"/>
          </p:cNvSpPr>
          <p:nvPr/>
        </p:nvSpPr>
        <p:spPr bwMode="gray">
          <a:xfrm>
            <a:off x="4593498" y="879005"/>
            <a:ext cx="4276495" cy="1838388"/>
          </a:xfrm>
          <a:prstGeom prst="rect">
            <a:avLst/>
          </a:prstGeom>
          <a:noFill/>
          <a:ln w="6350">
            <a:noFill/>
            <a:miter lim="800000"/>
            <a:headEnd/>
            <a:tailEnd/>
          </a:ln>
          <a:effectLst/>
        </p:spPr>
        <p:txBody>
          <a:bodyPr wrap="square" lIns="0" tIns="0" rIns="0" bIns="0">
            <a:spAutoFit/>
          </a:bodyPr>
          <a:lstStyle/>
          <a:p>
            <a:pPr marL="115888" marR="0" lvl="0" indent="-115888" algn="l" defTabSz="914400" rtl="0" eaLnBrk="1" fontAlgn="base" latinLnBrk="0" hangingPunct="1">
              <a:lnSpc>
                <a:spcPct val="150000"/>
              </a:lnSpc>
              <a:spcBef>
                <a:spcPct val="75000"/>
              </a:spcBef>
              <a:spcAft>
                <a:spcPct val="0"/>
              </a:spcAft>
              <a:buClr>
                <a:srgbClr val="97999B"/>
              </a:buClr>
              <a:buSzPct val="100000"/>
              <a:buFont typeface="Symbol" pitchFamily="18" charset="2"/>
              <a:buChar char="·"/>
              <a:tabLst/>
              <a:defRPr/>
            </a:pPr>
            <a:r>
              <a:rPr kumimoji="0" lang="en-US" sz="1200" b="1" i="0" u="none" strike="noStrike" kern="1200" cap="none" spc="0" normalizeH="0" baseline="0" noProof="0" dirty="0" smtClean="0">
                <a:ln>
                  <a:noFill/>
                </a:ln>
                <a:solidFill>
                  <a:srgbClr val="CB6015"/>
                </a:solidFill>
                <a:effectLst/>
                <a:uLnTx/>
                <a:uFillTx/>
                <a:latin typeface="Arial" pitchFamily="-112" charset="-52"/>
                <a:ea typeface="STKaiti"/>
                <a:cs typeface="+mn-cs"/>
              </a:rPr>
              <a:t>Security:</a:t>
            </a:r>
            <a:r>
              <a:rPr kumimoji="0" lang="en-US" sz="1200" b="1" i="0" u="none" strike="noStrike" kern="1200" cap="none" spc="0" normalizeH="0" baseline="0" noProof="0" dirty="0" smtClean="0">
                <a:ln>
                  <a:noFill/>
                </a:ln>
                <a:solidFill>
                  <a:srgbClr val="53565A"/>
                </a:solidFill>
                <a:effectLst/>
                <a:uLnTx/>
                <a:uFillTx/>
                <a:latin typeface="Arial" pitchFamily="-112" charset="-52"/>
                <a:ea typeface="STKaiti"/>
                <a:cs typeface="+mn-cs"/>
              </a:rPr>
              <a:t> </a:t>
            </a:r>
            <a:r>
              <a:rPr kumimoji="0" lang="en-US" sz="1100" b="0" i="0" u="none" strike="noStrike" kern="1200" cap="none" spc="0" normalizeH="0" baseline="0" noProof="0" dirty="0" smtClean="0">
                <a:ln>
                  <a:noFill/>
                </a:ln>
                <a:solidFill>
                  <a:srgbClr val="53565A"/>
                </a:solidFill>
                <a:effectLst/>
                <a:uLnTx/>
                <a:uFillTx/>
                <a:latin typeface="Arial" pitchFamily="-112" charset="-52"/>
                <a:ea typeface="STKaiti"/>
                <a:cs typeface="+mn-cs"/>
              </a:rPr>
              <a:t>Verify charges by replying to Citi’s text message—free </a:t>
            </a:r>
            <a:br>
              <a:rPr kumimoji="0" lang="en-US" sz="1100" b="0" i="0" u="none" strike="noStrike" kern="1200" cap="none" spc="0" normalizeH="0" baseline="0" noProof="0" dirty="0" smtClean="0">
                <a:ln>
                  <a:noFill/>
                </a:ln>
                <a:solidFill>
                  <a:srgbClr val="53565A"/>
                </a:solidFill>
                <a:effectLst/>
                <a:uLnTx/>
                <a:uFillTx/>
                <a:latin typeface="Arial" pitchFamily="-112" charset="-52"/>
                <a:ea typeface="STKaiti"/>
                <a:cs typeface="+mn-cs"/>
              </a:rPr>
            </a:br>
            <a:r>
              <a:rPr kumimoji="0" lang="en-US" sz="1100" b="0" i="0" u="none" strike="noStrike" kern="1200" cap="none" spc="0" normalizeH="0" baseline="0" noProof="0" dirty="0" smtClean="0">
                <a:ln>
                  <a:noFill/>
                </a:ln>
                <a:solidFill>
                  <a:srgbClr val="53565A"/>
                </a:solidFill>
                <a:effectLst/>
                <a:uLnTx/>
                <a:uFillTx/>
                <a:latin typeface="Arial" pitchFamily="-112" charset="-52"/>
                <a:ea typeface="STKaiti"/>
                <a:cs typeface="+mn-cs"/>
              </a:rPr>
              <a:t>of charge </a:t>
            </a:r>
          </a:p>
          <a:p>
            <a:pPr marL="115888" marR="0" lvl="0" indent="-115888" algn="l" defTabSz="914400" rtl="0" eaLnBrk="1" fontAlgn="base" latinLnBrk="0" hangingPunct="1">
              <a:lnSpc>
                <a:spcPct val="150000"/>
              </a:lnSpc>
              <a:spcBef>
                <a:spcPct val="75000"/>
              </a:spcBef>
              <a:spcAft>
                <a:spcPct val="0"/>
              </a:spcAft>
              <a:buClr>
                <a:srgbClr val="97999B"/>
              </a:buClr>
              <a:buSzPct val="100000"/>
              <a:buFont typeface="Symbol" pitchFamily="18" charset="2"/>
              <a:buChar char="·"/>
              <a:tabLst/>
              <a:defRPr/>
            </a:pPr>
            <a:r>
              <a:rPr kumimoji="0" lang="en-US" sz="1200" b="1" i="0" u="none" strike="noStrike" kern="1200" cap="none" spc="0" normalizeH="0" baseline="0" noProof="0" dirty="0" smtClean="0">
                <a:ln>
                  <a:noFill/>
                </a:ln>
                <a:solidFill>
                  <a:srgbClr val="CB6015"/>
                </a:solidFill>
                <a:effectLst/>
                <a:uLnTx/>
                <a:uFillTx/>
                <a:latin typeface="Arial" pitchFamily="-112" charset="-52"/>
                <a:ea typeface="STKaiti"/>
                <a:cs typeface="+mn-cs"/>
              </a:rPr>
              <a:t>Timeliness:</a:t>
            </a:r>
            <a:r>
              <a:rPr kumimoji="0" lang="en-US" sz="1200" b="1" i="0" u="none" strike="noStrike" kern="1200" cap="none" spc="0" normalizeH="0" baseline="0" noProof="0" dirty="0" smtClean="0">
                <a:ln>
                  <a:noFill/>
                </a:ln>
                <a:solidFill>
                  <a:srgbClr val="53565A"/>
                </a:solidFill>
                <a:effectLst/>
                <a:uLnTx/>
                <a:uFillTx/>
                <a:latin typeface="Arial" pitchFamily="-112" charset="-52"/>
                <a:ea typeface="STKaiti"/>
                <a:cs typeface="+mn-cs"/>
              </a:rPr>
              <a:t> </a:t>
            </a:r>
            <a:r>
              <a:rPr kumimoji="0" lang="en-US" sz="1100" b="0" i="0" u="none" strike="noStrike" kern="1200" cap="none" spc="0" normalizeH="0" baseline="0" noProof="0" dirty="0" smtClean="0">
                <a:ln>
                  <a:noFill/>
                </a:ln>
                <a:solidFill>
                  <a:srgbClr val="53565A"/>
                </a:solidFill>
                <a:effectLst/>
                <a:uLnTx/>
                <a:uFillTx/>
                <a:latin typeface="Arial" pitchFamily="-112" charset="-52"/>
                <a:ea typeface="STKaiti"/>
                <a:cs typeface="+mn-cs"/>
              </a:rPr>
              <a:t>Receive immediate notification of suspect transactions for immediate action and self resolution</a:t>
            </a:r>
          </a:p>
          <a:p>
            <a:pPr marL="115888" marR="0" lvl="0" indent="-115888" algn="l" defTabSz="914400" rtl="0" eaLnBrk="1" fontAlgn="base" latinLnBrk="0" hangingPunct="1">
              <a:lnSpc>
                <a:spcPct val="150000"/>
              </a:lnSpc>
              <a:spcBef>
                <a:spcPct val="75000"/>
              </a:spcBef>
              <a:spcAft>
                <a:spcPct val="0"/>
              </a:spcAft>
              <a:buClr>
                <a:srgbClr val="97999B"/>
              </a:buClr>
              <a:buSzPct val="100000"/>
              <a:buFont typeface="Symbol" pitchFamily="18" charset="2"/>
              <a:buChar char="·"/>
              <a:tabLst/>
              <a:defRPr/>
            </a:pPr>
            <a:r>
              <a:rPr kumimoji="0" lang="en-US" sz="1200" b="1" i="0" u="none" strike="noStrike" kern="1200" cap="none" spc="0" normalizeH="0" baseline="0" noProof="0" dirty="0" smtClean="0">
                <a:ln>
                  <a:noFill/>
                </a:ln>
                <a:solidFill>
                  <a:srgbClr val="CB6015"/>
                </a:solidFill>
                <a:effectLst/>
                <a:uLnTx/>
                <a:uFillTx/>
                <a:latin typeface="Arial" pitchFamily="-112" charset="-52"/>
                <a:ea typeface="STKaiti"/>
                <a:cs typeface="+mn-cs"/>
              </a:rPr>
              <a:t>Convenience:</a:t>
            </a:r>
            <a:r>
              <a:rPr kumimoji="0" lang="en-US" sz="1200" b="1" i="0" u="none" strike="noStrike" kern="1200" cap="none" spc="0" normalizeH="0" baseline="0" noProof="0" dirty="0" smtClean="0">
                <a:ln>
                  <a:noFill/>
                </a:ln>
                <a:solidFill>
                  <a:srgbClr val="53565A"/>
                </a:solidFill>
                <a:effectLst/>
                <a:uLnTx/>
                <a:uFillTx/>
                <a:latin typeface="Arial" pitchFamily="-112" charset="-52"/>
                <a:ea typeface="STKaiti"/>
                <a:cs typeface="+mn-cs"/>
              </a:rPr>
              <a:t> </a:t>
            </a:r>
            <a:r>
              <a:rPr kumimoji="0" lang="en-US" sz="1100" b="0" i="0" u="none" strike="noStrike" kern="1200" cap="none" spc="0" normalizeH="0" baseline="0" noProof="0" dirty="0" smtClean="0">
                <a:ln>
                  <a:noFill/>
                </a:ln>
                <a:solidFill>
                  <a:srgbClr val="53565A"/>
                </a:solidFill>
                <a:effectLst/>
                <a:uLnTx/>
                <a:uFillTx/>
                <a:latin typeface="Arial" pitchFamily="-112" charset="-52"/>
                <a:ea typeface="STKaiti"/>
                <a:cs typeface="+mn-cs"/>
              </a:rPr>
              <a:t>Confirm or refute suspicious activity immediately, even when traveling</a:t>
            </a:r>
          </a:p>
        </p:txBody>
      </p:sp>
      <p:sp>
        <p:nvSpPr>
          <p:cNvPr id="96268" name="Line 12"/>
          <p:cNvSpPr>
            <a:spLocks noChangeShapeType="1"/>
          </p:cNvSpPr>
          <p:nvPr/>
        </p:nvSpPr>
        <p:spPr bwMode="gray">
          <a:xfrm>
            <a:off x="4492622" y="655327"/>
            <a:ext cx="0" cy="2344656"/>
          </a:xfrm>
          <a:prstGeom prst="line">
            <a:avLst/>
          </a:prstGeom>
          <a:noFill/>
          <a:ln w="9525" cap="rnd">
            <a:solidFill>
              <a:schemeClr val="tx2"/>
            </a:solidFill>
            <a:prstDash val="sysDot"/>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53565A"/>
              </a:solidFill>
              <a:effectLst/>
              <a:uLnTx/>
              <a:uFillTx/>
              <a:latin typeface="Arial" pitchFamily="-112" charset="-52"/>
              <a:ea typeface="STKaiti"/>
              <a:cs typeface="+mn-cs"/>
            </a:endParaRPr>
          </a:p>
        </p:txBody>
      </p:sp>
      <p:sp>
        <p:nvSpPr>
          <p:cNvPr id="96269" name="Line 13"/>
          <p:cNvSpPr>
            <a:spLocks noChangeShapeType="1"/>
          </p:cNvSpPr>
          <p:nvPr/>
        </p:nvSpPr>
        <p:spPr bwMode="gray">
          <a:xfrm>
            <a:off x="141288" y="2985321"/>
            <a:ext cx="4267200" cy="0"/>
          </a:xfrm>
          <a:prstGeom prst="line">
            <a:avLst/>
          </a:prstGeom>
          <a:noFill/>
          <a:ln w="9525" cap="rnd">
            <a:solidFill>
              <a:schemeClr val="tx2"/>
            </a:solidFill>
            <a:prstDash val="sysDot"/>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53565A"/>
              </a:solidFill>
              <a:effectLst/>
              <a:uLnTx/>
              <a:uFillTx/>
              <a:latin typeface="Arial" pitchFamily="-112" charset="-52"/>
              <a:ea typeface="STKaiti"/>
              <a:cs typeface="+mn-cs"/>
            </a:endParaRPr>
          </a:p>
        </p:txBody>
      </p:sp>
      <p:sp>
        <p:nvSpPr>
          <p:cNvPr id="38" name="Rounded Rectangle 37"/>
          <p:cNvSpPr>
            <a:spLocks noChangeArrowheads="1"/>
          </p:cNvSpPr>
          <p:nvPr/>
        </p:nvSpPr>
        <p:spPr bwMode="gray">
          <a:xfrm>
            <a:off x="1677239" y="3729302"/>
            <a:ext cx="7315819" cy="1634796"/>
          </a:xfrm>
          <a:prstGeom prst="roundRect">
            <a:avLst>
              <a:gd name="adj" fmla="val 16667"/>
            </a:avLst>
          </a:prstGeom>
          <a:gradFill rotWithShape="1">
            <a:gsLst>
              <a:gs pos="0">
                <a:srgbClr val="959595"/>
              </a:gs>
              <a:gs pos="50000">
                <a:srgbClr val="D6D6D6"/>
              </a:gs>
              <a:gs pos="100000">
                <a:srgbClr val="FFFFFF"/>
              </a:gs>
            </a:gsLst>
            <a:lin ang="16200000" scaled="1"/>
          </a:gradFill>
          <a:ln w="9525" algn="ctr">
            <a:solidFill>
              <a:schemeClr val="accent1"/>
            </a:solidFill>
            <a:round/>
            <a:headEnd/>
            <a:tailEnd/>
          </a:ln>
        </p:spPr>
        <p:txBody>
          <a:bodyPr anchor="b"/>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a:ea typeface="STKaiti"/>
              <a:cs typeface="+mn-cs"/>
            </a:endParaRPr>
          </a:p>
        </p:txBody>
      </p:sp>
      <p:grpSp>
        <p:nvGrpSpPr>
          <p:cNvPr id="2" name="Rounded Rectangle 38"/>
          <p:cNvGrpSpPr>
            <a:grpSpLocks/>
          </p:cNvGrpSpPr>
          <p:nvPr/>
        </p:nvGrpSpPr>
        <p:grpSpPr bwMode="auto">
          <a:xfrm>
            <a:off x="31454" y="4099888"/>
            <a:ext cx="1538288" cy="1014412"/>
            <a:chOff x="548640" y="4462272"/>
            <a:chExt cx="1341120" cy="883920"/>
          </a:xfrm>
        </p:grpSpPr>
        <p:pic>
          <p:nvPicPr>
            <p:cNvPr id="96275" name="Rounded Rectangle 38"/>
            <p:cNvPicPr>
              <a:picLocks noChangeArrowheads="1"/>
            </p:cNvPicPr>
            <p:nvPr/>
          </p:nvPicPr>
          <p:blipFill>
            <a:blip r:embed="rId3"/>
            <a:srcRect/>
            <a:stretch>
              <a:fillRect/>
            </a:stretch>
          </p:blipFill>
          <p:spPr bwMode="gray">
            <a:xfrm>
              <a:off x="548640" y="4462272"/>
              <a:ext cx="1341120" cy="883920"/>
            </a:xfrm>
            <a:prstGeom prst="rect">
              <a:avLst/>
            </a:prstGeom>
            <a:noFill/>
          </p:spPr>
        </p:pic>
        <p:sp>
          <p:nvSpPr>
            <p:cNvPr id="96276" name="Text Box 20"/>
            <p:cNvSpPr txBox="1">
              <a:spLocks noChangeArrowheads="1"/>
            </p:cNvSpPr>
            <p:nvPr/>
          </p:nvSpPr>
          <p:spPr bwMode="gray">
            <a:xfrm>
              <a:off x="632464" y="4519493"/>
              <a:ext cx="1149572" cy="689482"/>
            </a:xfrm>
            <a:prstGeom prst="rect">
              <a:avLst/>
            </a:prstGeom>
            <a:noFill/>
            <a:ln w="9525">
              <a:noFill/>
              <a:miter lim="800000"/>
              <a:headEnd/>
              <a:tailEnd/>
            </a:ln>
          </p:spPr>
          <p:txBody>
            <a:bodyPr lIns="45720" rIns="4572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Arial" pitchFamily="-112" charset="-52"/>
                  <a:ea typeface="ヒラギノ角ゴ Pro W3" pitchFamily="124" charset="-128"/>
                  <a:cs typeface="Arial" pitchFamily="34" charset="0"/>
                </a:rPr>
                <a:t>Citi Fraud Early Warning Determines that the Cardholder Should </a:t>
              </a:r>
              <a:br>
                <a:rPr kumimoji="0" lang="en-US" sz="800" b="0" i="0" u="none" strike="noStrike" kern="1200" cap="none" spc="0" normalizeH="0" baseline="0" noProof="0" dirty="0">
                  <a:ln>
                    <a:noFill/>
                  </a:ln>
                  <a:solidFill>
                    <a:srgbClr val="FFFFFF"/>
                  </a:solidFill>
                  <a:effectLst/>
                  <a:uLnTx/>
                  <a:uFillTx/>
                  <a:latin typeface="Arial" pitchFamily="-112" charset="-52"/>
                  <a:ea typeface="ヒラギノ角ゴ Pro W3" pitchFamily="124" charset="-128"/>
                  <a:cs typeface="Arial" pitchFamily="34" charset="0"/>
                </a:rPr>
              </a:br>
              <a:r>
                <a:rPr kumimoji="0" lang="en-US" sz="800" b="0" i="0" u="none" strike="noStrike" kern="1200" cap="none" spc="0" normalizeH="0" baseline="0" noProof="0" dirty="0">
                  <a:ln>
                    <a:noFill/>
                  </a:ln>
                  <a:solidFill>
                    <a:srgbClr val="FFFFFF"/>
                  </a:solidFill>
                  <a:effectLst/>
                  <a:uLnTx/>
                  <a:uFillTx/>
                  <a:latin typeface="Arial" pitchFamily="-112" charset="-52"/>
                  <a:ea typeface="ヒラギノ角ゴ Pro W3" pitchFamily="124" charset="-128"/>
                  <a:cs typeface="Arial" pitchFamily="34" charset="0"/>
                </a:rPr>
                <a:t>be Contacted</a:t>
              </a:r>
            </a:p>
          </p:txBody>
        </p:sp>
      </p:grpSp>
      <p:grpSp>
        <p:nvGrpSpPr>
          <p:cNvPr id="3" name="Group 12"/>
          <p:cNvGrpSpPr>
            <a:grpSpLocks/>
          </p:cNvGrpSpPr>
          <p:nvPr/>
        </p:nvGrpSpPr>
        <p:grpSpPr bwMode="auto">
          <a:xfrm>
            <a:off x="1375112" y="4457396"/>
            <a:ext cx="753256" cy="395288"/>
            <a:chOff x="1590582" y="1293388"/>
            <a:chExt cx="443049" cy="343222"/>
          </a:xfrm>
        </p:grpSpPr>
        <p:grpSp>
          <p:nvGrpSpPr>
            <p:cNvPr id="4" name="Right Arrow 40"/>
            <p:cNvGrpSpPr>
              <a:grpSpLocks/>
            </p:cNvGrpSpPr>
            <p:nvPr/>
          </p:nvGrpSpPr>
          <p:grpSpPr bwMode="auto">
            <a:xfrm>
              <a:off x="1517700" y="1256946"/>
              <a:ext cx="581280" cy="455520"/>
              <a:chOff x="1542288" y="4230624"/>
              <a:chExt cx="499872" cy="457200"/>
            </a:xfrm>
          </p:grpSpPr>
          <p:pic>
            <p:nvPicPr>
              <p:cNvPr id="96279" name="Right Arrow 40"/>
              <p:cNvPicPr>
                <a:picLocks noChangeArrowheads="1"/>
              </p:cNvPicPr>
              <p:nvPr/>
            </p:nvPicPr>
            <p:blipFill>
              <a:blip r:embed="rId4"/>
              <a:srcRect/>
              <a:stretch>
                <a:fillRect/>
              </a:stretch>
            </p:blipFill>
            <p:spPr bwMode="gray">
              <a:xfrm>
                <a:off x="1542288" y="4230624"/>
                <a:ext cx="499872" cy="457200"/>
              </a:xfrm>
              <a:prstGeom prst="rect">
                <a:avLst/>
              </a:prstGeom>
              <a:noFill/>
            </p:spPr>
          </p:pic>
          <p:sp>
            <p:nvSpPr>
              <p:cNvPr id="96280" name="Text Box 24"/>
              <p:cNvSpPr txBox="1">
                <a:spLocks noChangeArrowheads="1"/>
              </p:cNvSpPr>
              <p:nvPr/>
            </p:nvSpPr>
            <p:spPr bwMode="gray">
              <a:xfrm>
                <a:off x="1604963" y="4336098"/>
                <a:ext cx="277654" cy="206692"/>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53565A"/>
                  </a:solidFill>
                  <a:effectLst/>
                  <a:uLnTx/>
                  <a:uFillTx/>
                  <a:latin typeface="Arial" pitchFamily="-112" charset="-52"/>
                  <a:ea typeface="STKaiti"/>
                  <a:cs typeface="+mn-cs"/>
                </a:endParaRPr>
              </a:p>
            </p:txBody>
          </p:sp>
        </p:grpSp>
        <p:sp>
          <p:nvSpPr>
            <p:cNvPr id="42" name="Right Arrow 4"/>
            <p:cNvSpPr>
              <a:spLocks noChangeArrowheads="1"/>
            </p:cNvSpPr>
            <p:nvPr/>
          </p:nvSpPr>
          <p:spPr bwMode="gray">
            <a:xfrm>
              <a:off x="1590582" y="1361400"/>
              <a:ext cx="339671" cy="207198"/>
            </a:xfrm>
            <a:prstGeom prst="rect">
              <a:avLst/>
            </a:prstGeom>
            <a:noFill/>
            <a:ln w="9525">
              <a:noFill/>
              <a:miter lim="800000"/>
              <a:headEnd/>
              <a:tailEnd/>
            </a:ln>
          </p:spPr>
          <p:txBody>
            <a:bodyPr lIns="0" tIns="0" rIns="0" bIns="0" anchor="ctr"/>
            <a:lstStyle/>
            <a:p>
              <a:pPr marL="0" marR="0" lvl="0" indent="0" algn="l" defTabSz="533400" rtl="0" eaLnBrk="1" fontAlgn="base" latinLnBrk="0" hangingPunct="1">
                <a:lnSpc>
                  <a:spcPct val="90000"/>
                </a:lnSpc>
                <a:spcBef>
                  <a:spcPct val="0"/>
                </a:spcBef>
                <a:spcAft>
                  <a:spcPct val="35000"/>
                </a:spcAft>
                <a:buClrTx/>
                <a:buSzTx/>
                <a:buFontTx/>
                <a:buNone/>
                <a:tabLst/>
                <a:defRPr/>
              </a:pPr>
              <a:endParaRPr kumimoji="0" lang="en-US" sz="1200" b="0" i="0" u="none" strike="noStrike" kern="1200" cap="none" spc="0" normalizeH="0" baseline="0" noProof="0" dirty="0">
                <a:ln>
                  <a:noFill/>
                </a:ln>
                <a:solidFill>
                  <a:srgbClr val="FFFFFF"/>
                </a:solidFill>
                <a:effectLst/>
                <a:uLnTx/>
                <a:uFillTx/>
                <a:latin typeface="Arial"/>
                <a:ea typeface="STKaiti"/>
                <a:cs typeface="+mn-cs"/>
              </a:endParaRPr>
            </a:p>
          </p:txBody>
        </p:sp>
      </p:grpSp>
      <p:grpSp>
        <p:nvGrpSpPr>
          <p:cNvPr id="5" name="Group 18"/>
          <p:cNvGrpSpPr>
            <a:grpSpLocks/>
          </p:cNvGrpSpPr>
          <p:nvPr/>
        </p:nvGrpSpPr>
        <p:grpSpPr bwMode="auto">
          <a:xfrm>
            <a:off x="1871406" y="3854980"/>
            <a:ext cx="6776233" cy="1174181"/>
            <a:chOff x="1999488" y="4794504"/>
            <a:chExt cx="5905772" cy="1023684"/>
          </a:xfrm>
        </p:grpSpPr>
        <p:grpSp>
          <p:nvGrpSpPr>
            <p:cNvPr id="6" name="Freeform 19"/>
            <p:cNvGrpSpPr>
              <a:grpSpLocks/>
            </p:cNvGrpSpPr>
            <p:nvPr/>
          </p:nvGrpSpPr>
          <p:grpSpPr bwMode="auto">
            <a:xfrm>
              <a:off x="1999488" y="4837176"/>
              <a:ext cx="1694688" cy="579120"/>
              <a:chOff x="1999488" y="4303776"/>
              <a:chExt cx="1694688" cy="579120"/>
            </a:xfrm>
          </p:grpSpPr>
          <p:pic>
            <p:nvPicPr>
              <p:cNvPr id="96284" name="Freeform 19"/>
              <p:cNvPicPr>
                <a:picLocks noChangeArrowheads="1"/>
              </p:cNvPicPr>
              <p:nvPr/>
            </p:nvPicPr>
            <p:blipFill>
              <a:blip r:embed="rId5"/>
              <a:srcRect/>
              <a:stretch>
                <a:fillRect/>
              </a:stretch>
            </p:blipFill>
            <p:spPr bwMode="gray">
              <a:xfrm>
                <a:off x="1999488" y="4303776"/>
                <a:ext cx="1694688" cy="579120"/>
              </a:xfrm>
              <a:prstGeom prst="rect">
                <a:avLst/>
              </a:prstGeom>
              <a:noFill/>
            </p:spPr>
          </p:pic>
          <p:sp>
            <p:nvSpPr>
              <p:cNvPr id="96285" name="Text Box 29"/>
              <p:cNvSpPr txBox="1">
                <a:spLocks noChangeArrowheads="1"/>
              </p:cNvSpPr>
              <p:nvPr/>
            </p:nvSpPr>
            <p:spPr bwMode="gray">
              <a:xfrm>
                <a:off x="2065022" y="4343396"/>
                <a:ext cx="1572879" cy="463332"/>
              </a:xfrm>
              <a:prstGeom prst="rect">
                <a:avLst/>
              </a:prstGeom>
              <a:noFill/>
              <a:ln w="9525">
                <a:noFill/>
                <a:miter lim="800000"/>
                <a:headEnd/>
                <a:tailEnd/>
              </a:ln>
            </p:spPr>
            <p:txBody>
              <a:bodyPr lIns="78232" tIns="78232" rIns="78232" bIns="196354"/>
              <a:lstStyle/>
              <a:p>
                <a:pPr marL="0" marR="0" lvl="0" indent="0" algn="l" defTabSz="488950" rtl="0" eaLnBrk="1" fontAlgn="base"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CB6015"/>
                    </a:solidFill>
                    <a:effectLst/>
                    <a:uLnTx/>
                    <a:uFillTx/>
                    <a:latin typeface="Arial" pitchFamily="-112" charset="-52"/>
                    <a:ea typeface="ヒラギノ角ゴ Pro W3" pitchFamily="124" charset="-128"/>
                    <a:cs typeface="Arial" pitchFamily="34" charset="0"/>
                  </a:rPr>
                  <a:t>E-mail</a:t>
                </a:r>
              </a:p>
            </p:txBody>
          </p:sp>
        </p:grpSp>
        <p:sp>
          <p:nvSpPr>
            <p:cNvPr id="21" name="Freeform 20"/>
            <p:cNvSpPr>
              <a:spLocks noChangeArrowheads="1"/>
            </p:cNvSpPr>
            <p:nvPr/>
          </p:nvSpPr>
          <p:spPr bwMode="gray">
            <a:xfrm>
              <a:off x="2377065" y="5065713"/>
              <a:ext cx="1428674" cy="752475"/>
            </a:xfrm>
            <a:custGeom>
              <a:avLst/>
              <a:gdLst>
                <a:gd name="T0" fmla="*/ 0 w 1242417"/>
                <a:gd name="T1" fmla="*/ 75248 h 752947"/>
                <a:gd name="T2" fmla="*/ 22064 w 1242417"/>
                <a:gd name="T3" fmla="*/ 22039 h 752947"/>
                <a:gd name="T4" fmla="*/ 75331 w 1242417"/>
                <a:gd name="T5" fmla="*/ 0 h 752947"/>
                <a:gd name="T6" fmla="*/ 1167681 w 1242417"/>
                <a:gd name="T7" fmla="*/ 0 h 752947"/>
                <a:gd name="T8" fmla="*/ 1220948 w 1242417"/>
                <a:gd name="T9" fmla="*/ 22039 h 752947"/>
                <a:gd name="T10" fmla="*/ 1243012 w 1242417"/>
                <a:gd name="T11" fmla="*/ 75248 h 752947"/>
                <a:gd name="T12" fmla="*/ 1243012 w 1242417"/>
                <a:gd name="T13" fmla="*/ 677227 h 752947"/>
                <a:gd name="T14" fmla="*/ 1220948 w 1242417"/>
                <a:gd name="T15" fmla="*/ 730436 h 752947"/>
                <a:gd name="T16" fmla="*/ 1167681 w 1242417"/>
                <a:gd name="T17" fmla="*/ 752475 h 752947"/>
                <a:gd name="T18" fmla="*/ 75331 w 1242417"/>
                <a:gd name="T19" fmla="*/ 752475 h 752947"/>
                <a:gd name="T20" fmla="*/ 22064 w 1242417"/>
                <a:gd name="T21" fmla="*/ 730436 h 752947"/>
                <a:gd name="T22" fmla="*/ 0 w 1242417"/>
                <a:gd name="T23" fmla="*/ 677227 h 752947"/>
                <a:gd name="T24" fmla="*/ 0 w 1242417"/>
                <a:gd name="T25" fmla="*/ 75248 h 7529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42417"/>
                <a:gd name="T40" fmla="*/ 0 h 752947"/>
                <a:gd name="T41" fmla="*/ 1242417 w 1242417"/>
                <a:gd name="T42" fmla="*/ 752947 h 7529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42417" h="752947">
                  <a:moveTo>
                    <a:pt x="0" y="75295"/>
                  </a:moveTo>
                  <a:cubicBezTo>
                    <a:pt x="0" y="55326"/>
                    <a:pt x="7933" y="36174"/>
                    <a:pt x="22053" y="22053"/>
                  </a:cubicBezTo>
                  <a:cubicBezTo>
                    <a:pt x="36174" y="7932"/>
                    <a:pt x="55325" y="0"/>
                    <a:pt x="75295" y="0"/>
                  </a:cubicBezTo>
                  <a:lnTo>
                    <a:pt x="1167122" y="0"/>
                  </a:lnTo>
                  <a:cubicBezTo>
                    <a:pt x="1187091" y="0"/>
                    <a:pt x="1206243" y="7933"/>
                    <a:pt x="1220364" y="22053"/>
                  </a:cubicBezTo>
                  <a:cubicBezTo>
                    <a:pt x="1234485" y="36174"/>
                    <a:pt x="1242417" y="55325"/>
                    <a:pt x="1242417" y="75295"/>
                  </a:cubicBezTo>
                  <a:lnTo>
                    <a:pt x="1242417" y="677652"/>
                  </a:lnTo>
                  <a:cubicBezTo>
                    <a:pt x="1242417" y="697621"/>
                    <a:pt x="1234484" y="716773"/>
                    <a:pt x="1220364" y="730894"/>
                  </a:cubicBezTo>
                  <a:cubicBezTo>
                    <a:pt x="1206243" y="745015"/>
                    <a:pt x="1187092" y="752947"/>
                    <a:pt x="1167122" y="752947"/>
                  </a:cubicBezTo>
                  <a:lnTo>
                    <a:pt x="75295" y="752947"/>
                  </a:lnTo>
                  <a:cubicBezTo>
                    <a:pt x="55326" y="752947"/>
                    <a:pt x="36174" y="745014"/>
                    <a:pt x="22053" y="730894"/>
                  </a:cubicBezTo>
                  <a:cubicBezTo>
                    <a:pt x="7932" y="716773"/>
                    <a:pt x="0" y="697622"/>
                    <a:pt x="0" y="677652"/>
                  </a:cubicBezTo>
                  <a:lnTo>
                    <a:pt x="0" y="75295"/>
                  </a:lnTo>
                  <a:close/>
                </a:path>
              </a:pathLst>
            </a:custGeom>
            <a:solidFill>
              <a:srgbClr val="FFFFFF">
                <a:alpha val="90195"/>
              </a:srgbClr>
            </a:solidFill>
            <a:ln w="9525" algn="ctr">
              <a:solidFill>
                <a:srgbClr val="B9D3E8"/>
              </a:solidFill>
              <a:miter lim="800000"/>
              <a:headEnd/>
              <a:tailEnd/>
            </a:ln>
            <a:effectLst>
              <a:outerShdw dist="23000" dir="5400000" rotWithShape="0">
                <a:srgbClr val="000000">
                  <a:alpha val="34999"/>
                </a:srgbClr>
              </a:outerShdw>
            </a:effectLst>
          </p:spPr>
          <p:txBody>
            <a:bodyPr lIns="78949" tIns="78949" rIns="78949" bIns="78949"/>
            <a:lstStyle/>
            <a:p>
              <a:pPr marL="117475" marR="0" lvl="0" indent="-117475" algn="l" defTabSz="117475" rtl="0" eaLnBrk="1" fontAlgn="base" latinLnBrk="0" hangingPunct="1">
                <a:lnSpc>
                  <a:spcPct val="100000"/>
                </a:lnSpc>
                <a:spcBef>
                  <a:spcPct val="75000"/>
                </a:spcBef>
                <a:spcAft>
                  <a:spcPct val="0"/>
                </a:spcAft>
                <a:buClr>
                  <a:srgbClr val="97999B"/>
                </a:buClr>
                <a:buSzPct val="100000"/>
                <a:buFont typeface="Symbol" pitchFamily="18" charset="2"/>
                <a:buChar char="·"/>
                <a:tabLst/>
                <a:defRPr/>
              </a:pP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Sends e-mail to </a:t>
              </a:r>
              <a:b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b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the </a:t>
              </a:r>
              <a:r>
                <a:rPr kumimoji="0" lang="en-US" sz="800" b="0" i="0" u="none" strike="noStrike" kern="1200" cap="none" spc="0" normalizeH="0" baseline="0" noProof="0" dirty="0" smtClean="0">
                  <a:ln>
                    <a:noFill/>
                  </a:ln>
                  <a:solidFill>
                    <a:srgbClr val="53565A"/>
                  </a:solidFill>
                  <a:effectLst/>
                  <a:uLnTx/>
                  <a:uFillTx/>
                  <a:latin typeface="Arial" pitchFamily="-112" charset="-52"/>
                  <a:ea typeface="ヒラギノ角ゴ Pro W3" pitchFamily="124" charset="-128"/>
                  <a:cs typeface="Arial" pitchFamily="34" charset="0"/>
                </a:rPr>
                <a:t>cardholder</a:t>
              </a:r>
              <a:endPar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endParaRPr>
            </a:p>
            <a:p>
              <a:pPr marL="117475" marR="0" lvl="0" indent="-117475" algn="l" defTabSz="117475" rtl="0" eaLnBrk="1" fontAlgn="base" latinLnBrk="0" hangingPunct="1">
                <a:lnSpc>
                  <a:spcPct val="100000"/>
                </a:lnSpc>
                <a:spcBef>
                  <a:spcPct val="75000"/>
                </a:spcBef>
                <a:spcAft>
                  <a:spcPct val="0"/>
                </a:spcAft>
                <a:buClr>
                  <a:srgbClr val="97999B"/>
                </a:buClr>
                <a:buSzPct val="100000"/>
                <a:buFont typeface="Symbol" pitchFamily="18" charset="2"/>
                <a:buChar char="·"/>
                <a:tabLst/>
                <a:defRPr/>
              </a:pP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Cardholder confirms </a:t>
              </a:r>
              <a:b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b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or denies charge by </a:t>
              </a:r>
              <a:r>
                <a:rPr kumimoji="0" lang="en-US" sz="800" b="0" i="0" u="none" strike="noStrike" kern="1200" cap="none" spc="0" normalizeH="0" baseline="0" noProof="0" dirty="0" smtClean="0">
                  <a:ln>
                    <a:noFill/>
                  </a:ln>
                  <a:solidFill>
                    <a:srgbClr val="53565A"/>
                  </a:solidFill>
                  <a:effectLst/>
                  <a:uLnTx/>
                  <a:uFillTx/>
                  <a:latin typeface="Arial" pitchFamily="-112" charset="-52"/>
                  <a:ea typeface="ヒラギノ角ゴ Pro W3" pitchFamily="124" charset="-128"/>
                  <a:cs typeface="Arial" pitchFamily="34" charset="0"/>
                </a:rPr>
                <a:t>replying to the email or by calling Citi</a:t>
              </a:r>
              <a:endPar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endParaRPr>
            </a:p>
          </p:txBody>
        </p:sp>
        <p:grpSp>
          <p:nvGrpSpPr>
            <p:cNvPr id="7" name="Freeform 21"/>
            <p:cNvGrpSpPr>
              <a:grpSpLocks/>
            </p:cNvGrpSpPr>
            <p:nvPr/>
          </p:nvGrpSpPr>
          <p:grpSpPr bwMode="auto">
            <a:xfrm>
              <a:off x="3700272" y="4794504"/>
              <a:ext cx="365760" cy="505968"/>
              <a:chOff x="3700272" y="4261104"/>
              <a:chExt cx="365760" cy="505968"/>
            </a:xfrm>
          </p:grpSpPr>
          <p:pic>
            <p:nvPicPr>
              <p:cNvPr id="96288" name="Freeform 21"/>
              <p:cNvPicPr>
                <a:picLocks noChangeArrowheads="1"/>
              </p:cNvPicPr>
              <p:nvPr/>
            </p:nvPicPr>
            <p:blipFill>
              <a:blip r:embed="rId6"/>
              <a:srcRect/>
              <a:stretch>
                <a:fillRect/>
              </a:stretch>
            </p:blipFill>
            <p:spPr bwMode="gray">
              <a:xfrm>
                <a:off x="3700272" y="4261104"/>
                <a:ext cx="365760" cy="505968"/>
              </a:xfrm>
              <a:prstGeom prst="rect">
                <a:avLst/>
              </a:prstGeom>
              <a:noFill/>
            </p:spPr>
          </p:pic>
          <p:sp>
            <p:nvSpPr>
              <p:cNvPr id="96289" name="Text Box 33"/>
              <p:cNvSpPr txBox="1">
                <a:spLocks noChangeArrowheads="1"/>
              </p:cNvSpPr>
              <p:nvPr/>
            </p:nvSpPr>
            <p:spPr bwMode="gray">
              <a:xfrm rot="21589746">
                <a:off x="3758370" y="4298954"/>
                <a:ext cx="255395" cy="391601"/>
              </a:xfrm>
              <a:prstGeom prst="rect">
                <a:avLst/>
              </a:prstGeom>
              <a:noFill/>
              <a:ln w="9525">
                <a:noFill/>
                <a:miter lim="800000"/>
                <a:headEnd/>
                <a:tailEnd/>
              </a:ln>
            </p:spPr>
            <p:txBody>
              <a:bodyPr lIns="-1" tIns="78319" rIns="76618" bIns="78320" anchor="ctr"/>
              <a:lstStyle/>
              <a:p>
                <a:pPr marL="0" marR="0" lvl="0" indent="0" algn="l" defTabSz="755650" rtl="0" eaLnBrk="1" fontAlgn="base" latinLnBrk="0" hangingPunct="1">
                  <a:lnSpc>
                    <a:spcPct val="90000"/>
                  </a:lnSpc>
                  <a:spcBef>
                    <a:spcPct val="0"/>
                  </a:spcBef>
                  <a:spcAft>
                    <a:spcPct val="35000"/>
                  </a:spcAft>
                  <a:buClrTx/>
                  <a:buSzTx/>
                  <a:buFontTx/>
                  <a:buNone/>
                  <a:tabLst/>
                  <a:defRPr/>
                </a:pPr>
                <a:endParaRPr kumimoji="0" lang="en-US" sz="1700" b="0" i="0" u="none" strike="noStrike" kern="1200" cap="none" spc="0" normalizeH="0" baseline="0" noProof="0" dirty="0">
                  <a:ln>
                    <a:noFill/>
                  </a:ln>
                  <a:solidFill>
                    <a:srgbClr val="FFFFFF"/>
                  </a:solidFill>
                  <a:effectLst/>
                  <a:uLnTx/>
                  <a:uFillTx/>
                  <a:latin typeface="Arial" pitchFamily="-112" charset="-52"/>
                  <a:ea typeface="ヒラギノ角ゴ Pro W3" pitchFamily="124" charset="-128"/>
                  <a:cs typeface="Arial" pitchFamily="34" charset="0"/>
                </a:endParaRPr>
              </a:p>
            </p:txBody>
          </p:sp>
        </p:grpSp>
        <p:grpSp>
          <p:nvGrpSpPr>
            <p:cNvPr id="8" name="Freeform 22"/>
            <p:cNvGrpSpPr>
              <a:grpSpLocks/>
            </p:cNvGrpSpPr>
            <p:nvPr/>
          </p:nvGrpSpPr>
          <p:grpSpPr bwMode="auto">
            <a:xfrm>
              <a:off x="4053840" y="4831080"/>
              <a:ext cx="1694688" cy="579120"/>
              <a:chOff x="4053840" y="4297680"/>
              <a:chExt cx="1694688" cy="579120"/>
            </a:xfrm>
          </p:grpSpPr>
          <p:pic>
            <p:nvPicPr>
              <p:cNvPr id="96291" name="Freeform 22"/>
              <p:cNvPicPr>
                <a:picLocks noChangeArrowheads="1"/>
              </p:cNvPicPr>
              <p:nvPr/>
            </p:nvPicPr>
            <p:blipFill>
              <a:blip r:embed="rId7"/>
              <a:srcRect/>
              <a:stretch>
                <a:fillRect/>
              </a:stretch>
            </p:blipFill>
            <p:spPr bwMode="gray">
              <a:xfrm>
                <a:off x="4053840" y="4297680"/>
                <a:ext cx="1694688" cy="579120"/>
              </a:xfrm>
              <a:prstGeom prst="rect">
                <a:avLst/>
              </a:prstGeom>
              <a:noFill/>
            </p:spPr>
          </p:pic>
          <p:sp>
            <p:nvSpPr>
              <p:cNvPr id="96292" name="Text Box 36"/>
              <p:cNvSpPr txBox="1">
                <a:spLocks noChangeArrowheads="1"/>
              </p:cNvSpPr>
              <p:nvPr/>
            </p:nvSpPr>
            <p:spPr bwMode="gray">
              <a:xfrm>
                <a:off x="4119778" y="4337268"/>
                <a:ext cx="1572879" cy="463332"/>
              </a:xfrm>
              <a:prstGeom prst="rect">
                <a:avLst/>
              </a:prstGeom>
              <a:noFill/>
              <a:ln w="9525">
                <a:noFill/>
                <a:miter lim="800000"/>
                <a:headEnd/>
                <a:tailEnd/>
              </a:ln>
            </p:spPr>
            <p:txBody>
              <a:bodyPr lIns="78232" tIns="78232" rIns="78232" bIns="196354"/>
              <a:lstStyle/>
              <a:p>
                <a:pPr marL="0" marR="0" lvl="0" indent="0" algn="l" defTabSz="488950" rtl="0" eaLnBrk="1" fontAlgn="base"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CB6015"/>
                    </a:solidFill>
                    <a:effectLst/>
                    <a:uLnTx/>
                    <a:uFillTx/>
                    <a:latin typeface="Arial" pitchFamily="-112" charset="-52"/>
                    <a:ea typeface="ヒラギノ角ゴ Pro W3" pitchFamily="124" charset="-128"/>
                    <a:cs typeface="Arial" pitchFamily="34" charset="0"/>
                  </a:rPr>
                  <a:t>SMS</a:t>
                </a:r>
              </a:p>
            </p:txBody>
          </p:sp>
        </p:grpSp>
        <p:sp>
          <p:nvSpPr>
            <p:cNvPr id="24" name="Freeform 23"/>
            <p:cNvSpPr>
              <a:spLocks noChangeArrowheads="1"/>
            </p:cNvSpPr>
            <p:nvPr/>
          </p:nvSpPr>
          <p:spPr bwMode="gray">
            <a:xfrm>
              <a:off x="4395788" y="5078413"/>
              <a:ext cx="1505801" cy="735012"/>
            </a:xfrm>
            <a:custGeom>
              <a:avLst/>
              <a:gdLst>
                <a:gd name="T0" fmla="*/ 0 w 1380767"/>
                <a:gd name="T1" fmla="*/ 73501 h 735031"/>
                <a:gd name="T2" fmla="*/ 21510 w 1380767"/>
                <a:gd name="T3" fmla="*/ 21528 h 735031"/>
                <a:gd name="T4" fmla="*/ 73439 w 1380767"/>
                <a:gd name="T5" fmla="*/ 1 h 735031"/>
                <a:gd name="T6" fmla="*/ 1306100 w 1380767"/>
                <a:gd name="T7" fmla="*/ 0 h 735031"/>
                <a:gd name="T8" fmla="*/ 1358027 w 1380767"/>
                <a:gd name="T9" fmla="*/ 21528 h 735031"/>
                <a:gd name="T10" fmla="*/ 1379536 w 1380767"/>
                <a:gd name="T11" fmla="*/ 73502 h 735031"/>
                <a:gd name="T12" fmla="*/ 1379537 w 1380767"/>
                <a:gd name="T13" fmla="*/ 661511 h 735031"/>
                <a:gd name="T14" fmla="*/ 1358027 w 1380767"/>
                <a:gd name="T15" fmla="*/ 713484 h 735031"/>
                <a:gd name="T16" fmla="*/ 1306100 w 1380767"/>
                <a:gd name="T17" fmla="*/ 735012 h 735031"/>
                <a:gd name="T18" fmla="*/ 73438 w 1380767"/>
                <a:gd name="T19" fmla="*/ 735012 h 735031"/>
                <a:gd name="T20" fmla="*/ 21510 w 1380767"/>
                <a:gd name="T21" fmla="*/ 713484 h 735031"/>
                <a:gd name="T22" fmla="*/ 1 w 1380767"/>
                <a:gd name="T23" fmla="*/ 661510 h 735031"/>
                <a:gd name="T24" fmla="*/ 0 w 1380767"/>
                <a:gd name="T25" fmla="*/ 73501 h 7350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80767"/>
                <a:gd name="T40" fmla="*/ 0 h 735031"/>
                <a:gd name="T41" fmla="*/ 1380767 w 1380767"/>
                <a:gd name="T42" fmla="*/ 735031 h 7350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80767" h="735031">
                  <a:moveTo>
                    <a:pt x="0" y="73503"/>
                  </a:moveTo>
                  <a:cubicBezTo>
                    <a:pt x="0" y="54009"/>
                    <a:pt x="7744" y="35313"/>
                    <a:pt x="21529" y="21529"/>
                  </a:cubicBezTo>
                  <a:cubicBezTo>
                    <a:pt x="35314" y="7745"/>
                    <a:pt x="54009" y="1"/>
                    <a:pt x="73504" y="1"/>
                  </a:cubicBezTo>
                  <a:lnTo>
                    <a:pt x="1307264" y="0"/>
                  </a:lnTo>
                  <a:cubicBezTo>
                    <a:pt x="1326758" y="0"/>
                    <a:pt x="1345454" y="7744"/>
                    <a:pt x="1359238" y="21529"/>
                  </a:cubicBezTo>
                  <a:cubicBezTo>
                    <a:pt x="1373022" y="35314"/>
                    <a:pt x="1380766" y="54009"/>
                    <a:pt x="1380766" y="73504"/>
                  </a:cubicBezTo>
                  <a:cubicBezTo>
                    <a:pt x="1380766" y="269512"/>
                    <a:pt x="1380767" y="465520"/>
                    <a:pt x="1380767" y="661528"/>
                  </a:cubicBezTo>
                  <a:cubicBezTo>
                    <a:pt x="1380767" y="681022"/>
                    <a:pt x="1373023" y="699718"/>
                    <a:pt x="1359238" y="713502"/>
                  </a:cubicBezTo>
                  <a:cubicBezTo>
                    <a:pt x="1345454" y="727286"/>
                    <a:pt x="1326758" y="735031"/>
                    <a:pt x="1307264" y="735031"/>
                  </a:cubicBezTo>
                  <a:lnTo>
                    <a:pt x="73503" y="735031"/>
                  </a:lnTo>
                  <a:cubicBezTo>
                    <a:pt x="54009" y="735031"/>
                    <a:pt x="35313" y="727287"/>
                    <a:pt x="21529" y="713502"/>
                  </a:cubicBezTo>
                  <a:cubicBezTo>
                    <a:pt x="7745" y="699717"/>
                    <a:pt x="0" y="681022"/>
                    <a:pt x="1" y="661527"/>
                  </a:cubicBezTo>
                  <a:cubicBezTo>
                    <a:pt x="1" y="465519"/>
                    <a:pt x="0" y="269511"/>
                    <a:pt x="0" y="73503"/>
                  </a:cubicBezTo>
                  <a:close/>
                </a:path>
              </a:pathLst>
            </a:custGeom>
            <a:solidFill>
              <a:srgbClr val="FFFFFF">
                <a:alpha val="90195"/>
              </a:srgbClr>
            </a:solidFill>
            <a:ln w="9525" algn="ctr">
              <a:solidFill>
                <a:srgbClr val="B9D3E8"/>
              </a:solidFill>
              <a:miter lim="800000"/>
              <a:headEnd/>
              <a:tailEnd/>
            </a:ln>
            <a:effectLst>
              <a:outerShdw dist="23000" dir="5400000" rotWithShape="0">
                <a:srgbClr val="000000">
                  <a:alpha val="34999"/>
                </a:srgbClr>
              </a:outerShdw>
            </a:effectLst>
          </p:spPr>
          <p:txBody>
            <a:bodyPr lIns="78949" tIns="78949" rIns="78949" bIns="78949"/>
            <a:lstStyle/>
            <a:p>
              <a:pPr marL="117475" marR="0" lvl="0" indent="-117475" algn="l" defTabSz="117475" rtl="0" eaLnBrk="1" fontAlgn="base" latinLnBrk="0" hangingPunct="1">
                <a:lnSpc>
                  <a:spcPct val="100000"/>
                </a:lnSpc>
                <a:spcBef>
                  <a:spcPct val="75000"/>
                </a:spcBef>
                <a:spcAft>
                  <a:spcPct val="0"/>
                </a:spcAft>
                <a:buClr>
                  <a:srgbClr val="97999B"/>
                </a:buClr>
                <a:buSzPct val="100000"/>
                <a:buFont typeface="Symbol" pitchFamily="18" charset="2"/>
                <a:buChar char="·"/>
                <a:tabLst/>
                <a:defRPr/>
              </a:pP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Citi sends Text Message (SMS) to the </a:t>
              </a:r>
              <a:r>
                <a:rPr kumimoji="0" lang="en-US" sz="800" b="0" i="0" u="none" strike="noStrike" kern="1200" cap="none" spc="0" normalizeH="0" baseline="0" noProof="0" dirty="0" smtClean="0">
                  <a:ln>
                    <a:noFill/>
                  </a:ln>
                  <a:solidFill>
                    <a:srgbClr val="53565A"/>
                  </a:solidFill>
                  <a:effectLst/>
                  <a:uLnTx/>
                  <a:uFillTx/>
                  <a:latin typeface="Arial" pitchFamily="-112" charset="-52"/>
                  <a:ea typeface="ヒラギノ角ゴ Pro W3" pitchFamily="124" charset="-128"/>
                  <a:cs typeface="Arial" pitchFamily="34" charset="0"/>
                </a:rPr>
                <a:t>cardholder</a:t>
              </a:r>
              <a:endPar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endParaRPr>
            </a:p>
            <a:p>
              <a:pPr marL="117475" marR="0" lvl="0" indent="-117475" algn="l" defTabSz="117475" rtl="0" eaLnBrk="1" fontAlgn="base" latinLnBrk="0" hangingPunct="1">
                <a:lnSpc>
                  <a:spcPct val="100000"/>
                </a:lnSpc>
                <a:spcBef>
                  <a:spcPct val="75000"/>
                </a:spcBef>
                <a:spcAft>
                  <a:spcPct val="0"/>
                </a:spcAft>
                <a:buClr>
                  <a:srgbClr val="97999B"/>
                </a:buClr>
                <a:buSzPct val="100000"/>
                <a:buFont typeface="Symbol" pitchFamily="18" charset="2"/>
                <a:buChar char="·"/>
                <a:tabLst/>
                <a:defRPr/>
              </a:pP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Cardholder confirms or denies charge thru SMS </a:t>
              </a:r>
              <a:b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b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or by calling Citi</a:t>
              </a:r>
            </a:p>
          </p:txBody>
        </p:sp>
        <p:grpSp>
          <p:nvGrpSpPr>
            <p:cNvPr id="9" name="Freeform 24"/>
            <p:cNvGrpSpPr>
              <a:grpSpLocks/>
            </p:cNvGrpSpPr>
            <p:nvPr/>
          </p:nvGrpSpPr>
          <p:grpSpPr bwMode="auto">
            <a:xfrm>
              <a:off x="5805814" y="4818888"/>
              <a:ext cx="702708" cy="499872"/>
              <a:chOff x="5805814" y="4285488"/>
              <a:chExt cx="702708" cy="499872"/>
            </a:xfrm>
          </p:grpSpPr>
          <p:pic>
            <p:nvPicPr>
              <p:cNvPr id="96295" name="Freeform 24"/>
              <p:cNvPicPr>
                <a:picLocks noChangeArrowheads="1"/>
              </p:cNvPicPr>
              <p:nvPr/>
            </p:nvPicPr>
            <p:blipFill>
              <a:blip r:embed="rId8"/>
              <a:srcRect/>
              <a:stretch>
                <a:fillRect/>
              </a:stretch>
            </p:blipFill>
            <p:spPr bwMode="gray">
              <a:xfrm>
                <a:off x="5805814" y="4285488"/>
                <a:ext cx="359664" cy="499872"/>
              </a:xfrm>
              <a:prstGeom prst="rect">
                <a:avLst/>
              </a:prstGeom>
              <a:noFill/>
            </p:spPr>
          </p:pic>
          <p:sp>
            <p:nvSpPr>
              <p:cNvPr id="96296" name="Text Box 40"/>
              <p:cNvSpPr txBox="1">
                <a:spLocks noChangeArrowheads="1"/>
              </p:cNvSpPr>
              <p:nvPr/>
            </p:nvSpPr>
            <p:spPr bwMode="gray">
              <a:xfrm rot="9384">
                <a:off x="6262976" y="4319782"/>
                <a:ext cx="245546" cy="391601"/>
              </a:xfrm>
              <a:prstGeom prst="rect">
                <a:avLst/>
              </a:prstGeom>
              <a:noFill/>
              <a:ln w="9525">
                <a:noFill/>
                <a:miter lim="800000"/>
                <a:headEnd/>
                <a:tailEnd/>
              </a:ln>
            </p:spPr>
            <p:txBody>
              <a:bodyPr lIns="-1" tIns="78319" rIns="73664" bIns="78320" anchor="ctr"/>
              <a:lstStyle/>
              <a:p>
                <a:pPr marL="0" marR="0" lvl="0" indent="0" algn="l" defTabSz="755650" rtl="0" eaLnBrk="1" fontAlgn="base" latinLnBrk="0" hangingPunct="1">
                  <a:lnSpc>
                    <a:spcPct val="90000"/>
                  </a:lnSpc>
                  <a:spcBef>
                    <a:spcPct val="0"/>
                  </a:spcBef>
                  <a:spcAft>
                    <a:spcPct val="35000"/>
                  </a:spcAft>
                  <a:buClrTx/>
                  <a:buSzTx/>
                  <a:buFontTx/>
                  <a:buNone/>
                  <a:tabLst/>
                  <a:defRPr/>
                </a:pPr>
                <a:endParaRPr kumimoji="0" lang="en-US" sz="1700" b="0" i="0" u="none" strike="noStrike" kern="1200" cap="none" spc="0" normalizeH="0" baseline="0" noProof="0" dirty="0">
                  <a:ln>
                    <a:noFill/>
                  </a:ln>
                  <a:solidFill>
                    <a:srgbClr val="FFFFFF"/>
                  </a:solidFill>
                  <a:effectLst/>
                  <a:uLnTx/>
                  <a:uFillTx/>
                  <a:latin typeface="Arial" pitchFamily="-112" charset="-52"/>
                  <a:ea typeface="ヒラギノ角ゴ Pro W3" pitchFamily="124" charset="-128"/>
                  <a:cs typeface="Arial" pitchFamily="34" charset="0"/>
                </a:endParaRPr>
              </a:p>
            </p:txBody>
          </p:sp>
        </p:grpSp>
        <p:grpSp>
          <p:nvGrpSpPr>
            <p:cNvPr id="10" name="Freeform 25"/>
            <p:cNvGrpSpPr>
              <a:grpSpLocks/>
            </p:cNvGrpSpPr>
            <p:nvPr/>
          </p:nvGrpSpPr>
          <p:grpSpPr bwMode="auto">
            <a:xfrm>
              <a:off x="6185075" y="4843272"/>
              <a:ext cx="1463040" cy="573024"/>
              <a:chOff x="6185075" y="4309872"/>
              <a:chExt cx="1463040" cy="573024"/>
            </a:xfrm>
          </p:grpSpPr>
          <p:pic>
            <p:nvPicPr>
              <p:cNvPr id="96298" name="Freeform 25"/>
              <p:cNvPicPr>
                <a:picLocks noChangeArrowheads="1"/>
              </p:cNvPicPr>
              <p:nvPr/>
            </p:nvPicPr>
            <p:blipFill>
              <a:blip r:embed="rId9"/>
              <a:srcRect/>
              <a:stretch>
                <a:fillRect/>
              </a:stretch>
            </p:blipFill>
            <p:spPr bwMode="gray">
              <a:xfrm>
                <a:off x="6185075" y="4309872"/>
                <a:ext cx="1463040" cy="573024"/>
              </a:xfrm>
              <a:prstGeom prst="rect">
                <a:avLst/>
              </a:prstGeom>
              <a:noFill/>
            </p:spPr>
          </p:pic>
          <p:sp>
            <p:nvSpPr>
              <p:cNvPr id="96299" name="Text Box 43"/>
              <p:cNvSpPr txBox="1">
                <a:spLocks noChangeArrowheads="1"/>
              </p:cNvSpPr>
              <p:nvPr/>
            </p:nvSpPr>
            <p:spPr bwMode="gray">
              <a:xfrm>
                <a:off x="6239127" y="4343402"/>
                <a:ext cx="1342578" cy="463332"/>
              </a:xfrm>
              <a:prstGeom prst="rect">
                <a:avLst/>
              </a:prstGeom>
              <a:noFill/>
              <a:ln w="9525">
                <a:noFill/>
                <a:miter lim="800000"/>
                <a:headEnd/>
                <a:tailEnd/>
              </a:ln>
            </p:spPr>
            <p:txBody>
              <a:bodyPr lIns="78232" tIns="78232" rIns="78232" bIns="196354"/>
              <a:lstStyle/>
              <a:p>
                <a:pPr marL="0" marR="0" lvl="0" indent="0" algn="l" defTabSz="488950" rtl="0" eaLnBrk="1" fontAlgn="base" latinLnBrk="0" hangingPunct="1">
                  <a:lnSpc>
                    <a:spcPct val="90000"/>
                  </a:lnSpc>
                  <a:spcBef>
                    <a:spcPct val="0"/>
                  </a:spcBef>
                  <a:spcAft>
                    <a:spcPct val="35000"/>
                  </a:spcAft>
                  <a:buClrTx/>
                  <a:buSzTx/>
                  <a:buFontTx/>
                  <a:buNone/>
                  <a:tabLst/>
                  <a:defRPr/>
                </a:pPr>
                <a:r>
                  <a:rPr kumimoji="0" lang="en-US" sz="1100" b="0" i="0" u="none" strike="noStrike" kern="1200" cap="none" spc="0" normalizeH="0" baseline="0" noProof="0" dirty="0">
                    <a:ln>
                      <a:noFill/>
                    </a:ln>
                    <a:solidFill>
                      <a:srgbClr val="CB6015"/>
                    </a:solidFill>
                    <a:effectLst/>
                    <a:uLnTx/>
                    <a:uFillTx/>
                    <a:latin typeface="Arial" pitchFamily="-112" charset="-52"/>
                    <a:ea typeface="ヒラギノ角ゴ Pro W3" pitchFamily="124" charset="-128"/>
                    <a:cs typeface="Arial" pitchFamily="34" charset="0"/>
                  </a:rPr>
                  <a:t>Voice</a:t>
                </a:r>
              </a:p>
            </p:txBody>
          </p:sp>
        </p:grpSp>
        <p:sp>
          <p:nvSpPr>
            <p:cNvPr id="27" name="Freeform 26"/>
            <p:cNvSpPr>
              <a:spLocks noChangeArrowheads="1"/>
            </p:cNvSpPr>
            <p:nvPr/>
          </p:nvSpPr>
          <p:spPr bwMode="gray">
            <a:xfrm>
              <a:off x="6561386" y="5072292"/>
              <a:ext cx="1343874" cy="735012"/>
            </a:xfrm>
            <a:custGeom>
              <a:avLst/>
              <a:gdLst>
                <a:gd name="T0" fmla="*/ 0 w 1252420"/>
                <a:gd name="T1" fmla="*/ 73501 h 735031"/>
                <a:gd name="T2" fmla="*/ 21531 w 1252420"/>
                <a:gd name="T3" fmla="*/ 21528 h 735031"/>
                <a:gd name="T4" fmla="*/ 73511 w 1252420"/>
                <a:gd name="T5" fmla="*/ 1 h 735031"/>
                <a:gd name="T6" fmla="*/ 1179027 w 1252420"/>
                <a:gd name="T7" fmla="*/ 0 h 735031"/>
                <a:gd name="T8" fmla="*/ 1231006 w 1252420"/>
                <a:gd name="T9" fmla="*/ 21528 h 735031"/>
                <a:gd name="T10" fmla="*/ 1252536 w 1252420"/>
                <a:gd name="T11" fmla="*/ 73502 h 735031"/>
                <a:gd name="T12" fmla="*/ 1252537 w 1252420"/>
                <a:gd name="T13" fmla="*/ 661511 h 735031"/>
                <a:gd name="T14" fmla="*/ 1231006 w 1252420"/>
                <a:gd name="T15" fmla="*/ 713484 h 735031"/>
                <a:gd name="T16" fmla="*/ 1179027 w 1252420"/>
                <a:gd name="T17" fmla="*/ 735012 h 735031"/>
                <a:gd name="T18" fmla="*/ 73510 w 1252420"/>
                <a:gd name="T19" fmla="*/ 735012 h 735031"/>
                <a:gd name="T20" fmla="*/ 21531 w 1252420"/>
                <a:gd name="T21" fmla="*/ 713484 h 735031"/>
                <a:gd name="T22" fmla="*/ 1 w 1252420"/>
                <a:gd name="T23" fmla="*/ 661510 h 735031"/>
                <a:gd name="T24" fmla="*/ 0 w 1252420"/>
                <a:gd name="T25" fmla="*/ 73501 h 7350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2420"/>
                <a:gd name="T40" fmla="*/ 0 h 735031"/>
                <a:gd name="T41" fmla="*/ 1252420 w 1252420"/>
                <a:gd name="T42" fmla="*/ 735031 h 7350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2420" h="735031">
                  <a:moveTo>
                    <a:pt x="0" y="73503"/>
                  </a:moveTo>
                  <a:cubicBezTo>
                    <a:pt x="0" y="54009"/>
                    <a:pt x="7744" y="35313"/>
                    <a:pt x="21529" y="21529"/>
                  </a:cubicBezTo>
                  <a:cubicBezTo>
                    <a:pt x="35314" y="7745"/>
                    <a:pt x="54009" y="1"/>
                    <a:pt x="73504" y="1"/>
                  </a:cubicBezTo>
                  <a:lnTo>
                    <a:pt x="1178917" y="0"/>
                  </a:lnTo>
                  <a:cubicBezTo>
                    <a:pt x="1198411" y="0"/>
                    <a:pt x="1217107" y="7744"/>
                    <a:pt x="1230891" y="21529"/>
                  </a:cubicBezTo>
                  <a:cubicBezTo>
                    <a:pt x="1244675" y="35314"/>
                    <a:pt x="1252419" y="54009"/>
                    <a:pt x="1252419" y="73504"/>
                  </a:cubicBezTo>
                  <a:cubicBezTo>
                    <a:pt x="1252419" y="269512"/>
                    <a:pt x="1252420" y="465520"/>
                    <a:pt x="1252420" y="661528"/>
                  </a:cubicBezTo>
                  <a:cubicBezTo>
                    <a:pt x="1252420" y="681022"/>
                    <a:pt x="1244676" y="699718"/>
                    <a:pt x="1230891" y="713502"/>
                  </a:cubicBezTo>
                  <a:cubicBezTo>
                    <a:pt x="1217107" y="727286"/>
                    <a:pt x="1198411" y="735031"/>
                    <a:pt x="1178917" y="735031"/>
                  </a:cubicBezTo>
                  <a:lnTo>
                    <a:pt x="73503" y="735031"/>
                  </a:lnTo>
                  <a:cubicBezTo>
                    <a:pt x="54009" y="735031"/>
                    <a:pt x="35313" y="727287"/>
                    <a:pt x="21529" y="713502"/>
                  </a:cubicBezTo>
                  <a:cubicBezTo>
                    <a:pt x="7745" y="699717"/>
                    <a:pt x="0" y="681022"/>
                    <a:pt x="1" y="661527"/>
                  </a:cubicBezTo>
                  <a:cubicBezTo>
                    <a:pt x="1" y="465519"/>
                    <a:pt x="0" y="269511"/>
                    <a:pt x="0" y="73503"/>
                  </a:cubicBezTo>
                  <a:close/>
                </a:path>
              </a:pathLst>
            </a:custGeom>
            <a:solidFill>
              <a:srgbClr val="FFFFFF">
                <a:alpha val="90195"/>
              </a:srgbClr>
            </a:solidFill>
            <a:ln w="9525" algn="ctr">
              <a:solidFill>
                <a:srgbClr val="B9D3E8"/>
              </a:solidFill>
              <a:miter lim="800000"/>
              <a:headEnd/>
              <a:tailEnd/>
            </a:ln>
            <a:effectLst>
              <a:outerShdw dist="23000" dir="5400000" rotWithShape="0">
                <a:srgbClr val="000000">
                  <a:alpha val="34999"/>
                </a:srgbClr>
              </a:outerShdw>
            </a:effectLst>
          </p:spPr>
          <p:txBody>
            <a:bodyPr lIns="78424" tIns="78424" rIns="78424" bIns="78424"/>
            <a:lstStyle/>
            <a:p>
              <a:pPr marL="117475" marR="0" lvl="0" indent="-117475" algn="l" defTabSz="355600" rtl="0" eaLnBrk="1" fontAlgn="base" latinLnBrk="0" hangingPunct="1">
                <a:lnSpc>
                  <a:spcPct val="100000"/>
                </a:lnSpc>
                <a:spcBef>
                  <a:spcPct val="75000"/>
                </a:spcBef>
                <a:spcAft>
                  <a:spcPct val="0"/>
                </a:spcAft>
                <a:buClr>
                  <a:srgbClr val="97999B"/>
                </a:buClr>
                <a:buSzPct val="100000"/>
                <a:buFont typeface="Symbol" pitchFamily="18" charset="2"/>
                <a:buChar char="·"/>
                <a:tabLst/>
                <a:defRPr/>
              </a:pPr>
              <a:r>
                <a:rPr kumimoji="0" lang="en-US" sz="800" b="0" i="0" u="none" strike="noStrike" kern="1200" cap="none" spc="0" normalizeH="0" baseline="0" noProof="0" dirty="0" smtClean="0">
                  <a:ln>
                    <a:noFill/>
                  </a:ln>
                  <a:solidFill>
                    <a:srgbClr val="53565A"/>
                  </a:solidFill>
                  <a:effectLst/>
                  <a:uLnTx/>
                  <a:uFillTx/>
                  <a:latin typeface="Arial" pitchFamily="-112" charset="-52"/>
                  <a:ea typeface="ヒラギノ角ゴ Pro W3" pitchFamily="124" charset="-128"/>
                  <a:cs typeface="Arial" pitchFamily="34" charset="0"/>
                </a:rPr>
                <a:t>Recorded system places </a:t>
              </a: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call to </a:t>
              </a:r>
              <a:r>
                <a:rPr kumimoji="0" lang="en-US" sz="800" b="0" i="0" u="none" strike="noStrike" kern="1200" cap="none" spc="0" normalizeH="0" baseline="0" noProof="0" dirty="0" smtClean="0">
                  <a:ln>
                    <a:noFill/>
                  </a:ln>
                  <a:solidFill>
                    <a:srgbClr val="53565A"/>
                  </a:solidFill>
                  <a:effectLst/>
                  <a:uLnTx/>
                  <a:uFillTx/>
                  <a:latin typeface="Arial" pitchFamily="-112" charset="-52"/>
                  <a:ea typeface="ヒラギノ角ゴ Pro W3" pitchFamily="124" charset="-128"/>
                  <a:cs typeface="Arial" pitchFamily="34" charset="0"/>
                </a:rPr>
                <a:t>the cardholder</a:t>
              </a:r>
              <a:endPar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endParaRPr>
            </a:p>
            <a:p>
              <a:pPr marL="117475" marR="0" lvl="0" indent="-117475" algn="l" defTabSz="355600" rtl="0" eaLnBrk="1" fontAlgn="base" latinLnBrk="0" hangingPunct="1">
                <a:lnSpc>
                  <a:spcPct val="100000"/>
                </a:lnSpc>
                <a:spcBef>
                  <a:spcPct val="75000"/>
                </a:spcBef>
                <a:spcAft>
                  <a:spcPct val="0"/>
                </a:spcAft>
                <a:buClr>
                  <a:srgbClr val="97999B"/>
                </a:buClr>
                <a:buSzPct val="100000"/>
                <a:buFont typeface="Symbol" pitchFamily="18" charset="2"/>
                <a:buChar char="·"/>
                <a:tabLst/>
                <a:defRPr/>
              </a:pPr>
              <a:r>
                <a:rPr kumimoji="0" lang="en-US" sz="800" b="0" i="0" u="none" strike="noStrike" kern="1200" cap="none" spc="0" normalizeH="0" baseline="0" noProof="0" dirty="0">
                  <a:ln>
                    <a:noFill/>
                  </a:ln>
                  <a:solidFill>
                    <a:srgbClr val="53565A"/>
                  </a:solidFill>
                  <a:effectLst/>
                  <a:uLnTx/>
                  <a:uFillTx/>
                  <a:latin typeface="Arial" pitchFamily="-112" charset="-52"/>
                  <a:ea typeface="ヒラギノ角ゴ Pro W3" pitchFamily="124" charset="-128"/>
                  <a:cs typeface="Arial" pitchFamily="34" charset="0"/>
                </a:rPr>
                <a:t>Cardholder confirms or denies charge during call with Citi</a:t>
              </a:r>
            </a:p>
          </p:txBody>
        </p:sp>
      </p:grpSp>
      <p:pic>
        <p:nvPicPr>
          <p:cNvPr id="96301" name="Picture 4" descr="C:\Documents and Settings\FL07487\Local Settings\Temporary Internet Files\Content.IE5\OSV00DJ1\MC900442135[1].png"/>
          <p:cNvPicPr>
            <a:picLocks noChangeAspect="1" noChangeArrowheads="1"/>
          </p:cNvPicPr>
          <p:nvPr/>
        </p:nvPicPr>
        <p:blipFill>
          <a:blip r:embed="rId10"/>
          <a:srcRect/>
          <a:stretch>
            <a:fillRect/>
          </a:stretch>
        </p:blipFill>
        <p:spPr bwMode="gray">
          <a:xfrm>
            <a:off x="8323133" y="4742723"/>
            <a:ext cx="669925" cy="671513"/>
          </a:xfrm>
          <a:prstGeom prst="rect">
            <a:avLst/>
          </a:prstGeom>
          <a:noFill/>
          <a:ln w="9525">
            <a:noFill/>
            <a:miter lim="800000"/>
            <a:headEnd/>
            <a:tailEnd/>
          </a:ln>
        </p:spPr>
      </p:pic>
      <p:pic>
        <p:nvPicPr>
          <p:cNvPr id="96302" name="Picture 5" descr="C:\Documents and Settings\FL07487\Local Settings\Temporary Internet Files\Content.IE5\WJ2HGX0O\MP910216413[1].png"/>
          <p:cNvPicPr>
            <a:picLocks noChangeAspect="1" noChangeArrowheads="1"/>
          </p:cNvPicPr>
          <p:nvPr/>
        </p:nvPicPr>
        <p:blipFill>
          <a:blip r:embed="rId11"/>
          <a:srcRect/>
          <a:stretch>
            <a:fillRect/>
          </a:stretch>
        </p:blipFill>
        <p:spPr bwMode="gray">
          <a:xfrm>
            <a:off x="5894730" y="4765934"/>
            <a:ext cx="874713" cy="762000"/>
          </a:xfrm>
          <a:prstGeom prst="rect">
            <a:avLst/>
          </a:prstGeom>
          <a:noFill/>
          <a:ln w="9525">
            <a:noFill/>
            <a:miter lim="800000"/>
            <a:headEnd/>
            <a:tailEnd/>
          </a:ln>
        </p:spPr>
      </p:pic>
      <p:pic>
        <p:nvPicPr>
          <p:cNvPr id="96303" name="Picture 6" descr="C:\Documents and Settings\FL07487\Local Settings\Temporary Internet Files\Content.IE5\OSV00DJ1\MC900431505[1].png"/>
          <p:cNvPicPr>
            <a:picLocks noChangeAspect="1" noChangeArrowheads="1"/>
          </p:cNvPicPr>
          <p:nvPr/>
        </p:nvPicPr>
        <p:blipFill>
          <a:blip r:embed="rId12"/>
          <a:srcRect/>
          <a:stretch>
            <a:fillRect/>
          </a:stretch>
        </p:blipFill>
        <p:spPr bwMode="gray">
          <a:xfrm>
            <a:off x="3745829" y="4752335"/>
            <a:ext cx="698500" cy="700088"/>
          </a:xfrm>
          <a:prstGeom prst="rect">
            <a:avLst/>
          </a:prstGeom>
          <a:noFill/>
          <a:ln w="9525">
            <a:noFill/>
            <a:miter lim="800000"/>
            <a:headEnd/>
            <a:tailEnd/>
          </a:ln>
        </p:spPr>
      </p:pic>
      <p:sp>
        <p:nvSpPr>
          <p:cNvPr id="13" name="Rectangle 12"/>
          <p:cNvSpPr/>
          <p:nvPr/>
        </p:nvSpPr>
        <p:spPr>
          <a:xfrm>
            <a:off x="85716" y="5704429"/>
            <a:ext cx="8236397" cy="854080"/>
          </a:xfrm>
          <a:prstGeom prst="rect">
            <a:avLst/>
          </a:prstGeom>
        </p:spPr>
        <p:txBody>
          <a:bodyPr wrap="square">
            <a:spAutoFit/>
          </a:bodyPr>
          <a:lstStyle/>
          <a:p>
            <a:pPr marL="628650" lvl="1" indent="-171450" fontAlgn="base">
              <a:spcBef>
                <a:spcPct val="75000"/>
              </a:spcBef>
              <a:spcAft>
                <a:spcPct val="0"/>
              </a:spcAft>
              <a:buClr>
                <a:srgbClr val="97999B"/>
              </a:buClr>
              <a:buSzPct val="100000"/>
              <a:buFont typeface="Courier New" panose="02070309020205020404" pitchFamily="49" charset="0"/>
              <a:buChar char="o"/>
              <a:defRPr/>
            </a:pPr>
            <a:endParaRPr lang="en-US" sz="1100" b="1" dirty="0" smtClean="0">
              <a:solidFill>
                <a:srgbClr val="CB6015"/>
              </a:solidFill>
              <a:latin typeface="Arial" pitchFamily="-112" charset="-52"/>
            </a:endParaRPr>
          </a:p>
          <a:p>
            <a:pPr marL="628650" lvl="1" indent="-171450" fontAlgn="base">
              <a:spcBef>
                <a:spcPct val="75000"/>
              </a:spcBef>
              <a:spcAft>
                <a:spcPct val="0"/>
              </a:spcAft>
              <a:buClr>
                <a:srgbClr val="97999B"/>
              </a:buClr>
              <a:buSzPct val="100000"/>
              <a:buFont typeface="Courier New" panose="02070309020205020404" pitchFamily="49" charset="0"/>
              <a:buChar char="o"/>
              <a:defRPr/>
            </a:pPr>
            <a:r>
              <a:rPr lang="en-US" sz="1100" b="1" dirty="0" smtClean="0">
                <a:solidFill>
                  <a:srgbClr val="CB6015"/>
                </a:solidFill>
                <a:latin typeface="Arial" pitchFamily="-112" charset="-52"/>
              </a:rPr>
              <a:t>Interactive Email &amp; SMS - </a:t>
            </a:r>
            <a:r>
              <a:rPr lang="en-US" sz="1100" dirty="0" smtClean="0">
                <a:solidFill>
                  <a:srgbClr val="53565A"/>
                </a:solidFill>
                <a:latin typeface="Arial" pitchFamily="-112" charset="-52"/>
              </a:rPr>
              <a:t>Clients </a:t>
            </a:r>
            <a:r>
              <a:rPr lang="en-US" sz="1100" dirty="0">
                <a:solidFill>
                  <a:srgbClr val="53565A"/>
                </a:solidFill>
                <a:latin typeface="Arial" pitchFamily="-112" charset="-52"/>
              </a:rPr>
              <a:t>can </a:t>
            </a:r>
            <a:r>
              <a:rPr lang="en-US" sz="1100" dirty="0" smtClean="0">
                <a:solidFill>
                  <a:srgbClr val="53565A"/>
                </a:solidFill>
                <a:latin typeface="Arial" pitchFamily="-112" charset="-52"/>
              </a:rPr>
              <a:t>validate </a:t>
            </a:r>
            <a:r>
              <a:rPr lang="en-US" sz="1100" dirty="0">
                <a:solidFill>
                  <a:srgbClr val="53565A"/>
                </a:solidFill>
                <a:latin typeface="Arial" pitchFamily="-112" charset="-52"/>
              </a:rPr>
              <a:t>transactions electronically</a:t>
            </a:r>
          </a:p>
          <a:p>
            <a:pPr lvl="1" fontAlgn="base">
              <a:spcBef>
                <a:spcPct val="75000"/>
              </a:spcBef>
              <a:spcAft>
                <a:spcPct val="0"/>
              </a:spcAft>
              <a:buClr>
                <a:srgbClr val="97999B"/>
              </a:buClr>
              <a:buSzPct val="100000"/>
              <a:defRPr/>
            </a:pPr>
            <a:endParaRPr lang="en-US" sz="1100" b="1" dirty="0">
              <a:solidFill>
                <a:srgbClr val="53565A"/>
              </a:solidFill>
              <a:latin typeface="Arial" pitchFamily="-112" charset="-52"/>
            </a:endParaRPr>
          </a:p>
        </p:txBody>
      </p:sp>
      <p:sp>
        <p:nvSpPr>
          <p:cNvPr id="49" name="Rectangle 9"/>
          <p:cNvSpPr>
            <a:spLocks noChangeArrowheads="1"/>
          </p:cNvSpPr>
          <p:nvPr/>
        </p:nvSpPr>
        <p:spPr bwMode="gray">
          <a:xfrm>
            <a:off x="95250" y="3107660"/>
            <a:ext cx="1449115" cy="215444"/>
          </a:xfrm>
          <a:prstGeom prst="rect">
            <a:avLst/>
          </a:prstGeom>
          <a:noFill/>
          <a:ln w="6350">
            <a:noFill/>
            <a:miter lim="800000"/>
            <a:headEnd/>
            <a:tailEnd/>
          </a:ln>
          <a:effectLst/>
        </p:spPr>
        <p:txBody>
          <a:bodyPr wrap="non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sng" strike="noStrike" kern="1200" cap="none" spc="0" normalizeH="0" baseline="0" noProof="0" dirty="0" smtClean="0">
                <a:ln>
                  <a:noFill/>
                </a:ln>
                <a:solidFill>
                  <a:srgbClr val="002D72"/>
                </a:solidFill>
                <a:effectLst/>
                <a:uLnTx/>
                <a:uFillTx/>
                <a:latin typeface="Arial" pitchFamily="-112" charset="-52"/>
                <a:ea typeface="STKaiti"/>
                <a:cs typeface="+mn-cs"/>
              </a:rPr>
              <a:t>Contact</a:t>
            </a:r>
            <a:r>
              <a:rPr kumimoji="0" lang="en-US" sz="1400" b="1" i="0" u="sng" strike="noStrike" kern="1200" cap="none" spc="0" normalizeH="0" noProof="0" dirty="0" smtClean="0">
                <a:ln>
                  <a:noFill/>
                </a:ln>
                <a:solidFill>
                  <a:srgbClr val="002D72"/>
                </a:solidFill>
                <a:effectLst/>
                <a:uLnTx/>
                <a:uFillTx/>
                <a:latin typeface="Arial" pitchFamily="-112" charset="-52"/>
                <a:ea typeface="STKaiti"/>
                <a:cs typeface="+mn-cs"/>
              </a:rPr>
              <a:t> Methods</a:t>
            </a:r>
            <a:endParaRPr kumimoji="0" lang="en-US" sz="1400" b="1" i="0" u="sng" strike="noStrike" kern="1200" cap="none" spc="0" normalizeH="0" baseline="0" noProof="0" dirty="0">
              <a:ln>
                <a:noFill/>
              </a:ln>
              <a:solidFill>
                <a:srgbClr val="002D72"/>
              </a:solidFill>
              <a:effectLst/>
              <a:uLnTx/>
              <a:uFillTx/>
              <a:latin typeface="Arial" pitchFamily="-112" charset="-52"/>
              <a:ea typeface="STKaiti"/>
              <a:cs typeface="+mn-cs"/>
            </a:endParaRPr>
          </a:p>
        </p:txBody>
      </p:sp>
      <p:sp>
        <p:nvSpPr>
          <p:cNvPr id="51" name="Rectangle 10"/>
          <p:cNvSpPr>
            <a:spLocks noChangeArrowheads="1"/>
          </p:cNvSpPr>
          <p:nvPr/>
        </p:nvSpPr>
        <p:spPr bwMode="gray">
          <a:xfrm>
            <a:off x="1824551" y="3429185"/>
            <a:ext cx="4414201" cy="184666"/>
          </a:xfrm>
          <a:prstGeom prst="rect">
            <a:avLst/>
          </a:prstGeom>
          <a:noFill/>
          <a:ln w="6350">
            <a:noFill/>
            <a:miter lim="800000"/>
            <a:headEnd/>
            <a:tailEnd/>
          </a:ln>
          <a:effectLst/>
        </p:spPr>
        <p:txBody>
          <a:bodyPr wrap="square" lIns="0" tIns="0" rIns="0" bIns="0">
            <a:spAutoFit/>
          </a:bodyPr>
          <a:lstStyle/>
          <a:p>
            <a:pPr marR="0" lvl="0" algn="l" defTabSz="914400" rtl="0" eaLnBrk="1" fontAlgn="base" latinLnBrk="0" hangingPunct="1">
              <a:lnSpc>
                <a:spcPct val="100000"/>
              </a:lnSpc>
              <a:spcBef>
                <a:spcPct val="75000"/>
              </a:spcBef>
              <a:spcAft>
                <a:spcPct val="0"/>
              </a:spcAft>
              <a:buClr>
                <a:srgbClr val="97999B"/>
              </a:buClr>
              <a:buSzPct val="100000"/>
              <a:tabLst/>
              <a:defRPr/>
            </a:pPr>
            <a:r>
              <a:rPr lang="en-US" sz="1200" b="1" dirty="0" smtClean="0">
                <a:solidFill>
                  <a:srgbClr val="CB6015"/>
                </a:solidFill>
                <a:latin typeface="Arial" pitchFamily="-112" charset="-52"/>
                <a:ea typeface="STKaiti"/>
              </a:rPr>
              <a:t>SMS Alerts, E-mail Notification and Voice</a:t>
            </a:r>
            <a:endParaRPr kumimoji="0" lang="en-US" sz="1100" b="0" i="0" u="none" strike="noStrike" kern="1200" cap="none" spc="0" normalizeH="0" baseline="0" noProof="0" dirty="0" smtClean="0">
              <a:ln>
                <a:noFill/>
              </a:ln>
              <a:solidFill>
                <a:srgbClr val="53565A"/>
              </a:solidFill>
              <a:effectLst/>
              <a:uLnTx/>
              <a:uFillTx/>
              <a:latin typeface="Arial" pitchFamily="-112" charset="-52"/>
              <a:ea typeface="STKaiti"/>
              <a:cs typeface="+mn-cs"/>
            </a:endParaRPr>
          </a:p>
        </p:txBody>
      </p:sp>
      <p:sp>
        <p:nvSpPr>
          <p:cNvPr id="53" name="Rectangle 9"/>
          <p:cNvSpPr>
            <a:spLocks noChangeArrowheads="1"/>
          </p:cNvSpPr>
          <p:nvPr/>
        </p:nvSpPr>
        <p:spPr bwMode="gray">
          <a:xfrm>
            <a:off x="166378" y="5441911"/>
            <a:ext cx="1578958" cy="215444"/>
          </a:xfrm>
          <a:prstGeom prst="rect">
            <a:avLst/>
          </a:prstGeom>
          <a:noFill/>
          <a:ln w="6350">
            <a:noFill/>
            <a:miter lim="800000"/>
            <a:headEnd/>
            <a:tailEnd/>
          </a:ln>
          <a:effectLst/>
        </p:spPr>
        <p:txBody>
          <a:bodyPr wrap="non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1" u="sng" dirty="0" smtClean="0">
                <a:solidFill>
                  <a:srgbClr val="002D72"/>
                </a:solidFill>
                <a:latin typeface="Arial" pitchFamily="-112" charset="-52"/>
                <a:ea typeface="STKaiti"/>
              </a:rPr>
              <a:t>Enhanced Options</a:t>
            </a:r>
            <a:endParaRPr kumimoji="0" lang="en-US" sz="1400" b="1" i="0" u="sng" strike="noStrike" kern="1200" cap="none" spc="0" normalizeH="0" baseline="0" noProof="0" dirty="0">
              <a:ln>
                <a:noFill/>
              </a:ln>
              <a:solidFill>
                <a:srgbClr val="002D72"/>
              </a:solidFill>
              <a:effectLst/>
              <a:uLnTx/>
              <a:uFillTx/>
              <a:latin typeface="Arial" pitchFamily="-112" charset="-52"/>
              <a:ea typeface="STKaiti"/>
            </a:endParaRPr>
          </a:p>
        </p:txBody>
      </p:sp>
      <p:pic>
        <p:nvPicPr>
          <p:cNvPr id="14" name="Picture 13"/>
          <p:cNvPicPr>
            <a:picLocks noChangeAspect="1"/>
          </p:cNvPicPr>
          <p:nvPr/>
        </p:nvPicPr>
        <p:blipFill>
          <a:blip r:embed="rId13"/>
          <a:stretch>
            <a:fillRect/>
          </a:stretch>
        </p:blipFill>
        <p:spPr>
          <a:xfrm>
            <a:off x="4620482" y="2987790"/>
            <a:ext cx="4279763" cy="12193"/>
          </a:xfrm>
          <a:prstGeom prst="rect">
            <a:avLst/>
          </a:prstGeom>
        </p:spPr>
      </p:pic>
      <p:sp>
        <p:nvSpPr>
          <p:cNvPr id="16" name="Rectangle 15"/>
          <p:cNvSpPr/>
          <p:nvPr/>
        </p:nvSpPr>
        <p:spPr>
          <a:xfrm>
            <a:off x="85715" y="5742616"/>
            <a:ext cx="8561923" cy="261610"/>
          </a:xfrm>
          <a:prstGeom prst="rect">
            <a:avLst/>
          </a:prstGeom>
        </p:spPr>
        <p:txBody>
          <a:bodyPr wrap="square">
            <a:spAutoFit/>
          </a:bodyPr>
          <a:lstStyle/>
          <a:p>
            <a:pPr marL="628650" lvl="1" indent="-171450" fontAlgn="base">
              <a:spcBef>
                <a:spcPct val="75000"/>
              </a:spcBef>
              <a:spcAft>
                <a:spcPct val="0"/>
              </a:spcAft>
              <a:buClr>
                <a:srgbClr val="97999B"/>
              </a:buClr>
              <a:buSzPct val="100000"/>
              <a:buFont typeface="Courier New" panose="02070309020205020404" pitchFamily="49" charset="0"/>
              <a:buChar char="o"/>
              <a:defRPr/>
            </a:pPr>
            <a:r>
              <a:rPr lang="en-US" sz="1100" b="1" dirty="0">
                <a:solidFill>
                  <a:srgbClr val="CB6015"/>
                </a:solidFill>
                <a:latin typeface="Arial" pitchFamily="-112" charset="-52"/>
              </a:rPr>
              <a:t>Real Time Alerts - </a:t>
            </a:r>
            <a:r>
              <a:rPr lang="en-US" sz="1100" dirty="0">
                <a:solidFill>
                  <a:srgbClr val="53565A"/>
                </a:solidFill>
                <a:latin typeface="Arial" pitchFamily="-112" charset="-52"/>
              </a:rPr>
              <a:t>Accounts with </a:t>
            </a:r>
            <a:r>
              <a:rPr lang="en-US" sz="1100" b="1" u="sng" dirty="0">
                <a:solidFill>
                  <a:srgbClr val="53565A"/>
                </a:solidFill>
                <a:latin typeface="Arial" pitchFamily="-112" charset="-52"/>
              </a:rPr>
              <a:t>current </a:t>
            </a:r>
            <a:r>
              <a:rPr lang="en-US" sz="1100" dirty="0">
                <a:solidFill>
                  <a:srgbClr val="53565A"/>
                </a:solidFill>
                <a:latin typeface="Arial" pitchFamily="-112" charset="-52"/>
              </a:rPr>
              <a:t>contact information will be permitted to self </a:t>
            </a:r>
            <a:r>
              <a:rPr lang="en-US" sz="1100" dirty="0" smtClean="0">
                <a:solidFill>
                  <a:srgbClr val="53565A"/>
                </a:solidFill>
                <a:latin typeface="Arial" pitchFamily="-112" charset="-52"/>
              </a:rPr>
              <a:t>resolve </a:t>
            </a:r>
            <a:r>
              <a:rPr lang="en-US" sz="1100" b="1" dirty="0" smtClean="0">
                <a:solidFill>
                  <a:srgbClr val="53565A"/>
                </a:solidFill>
                <a:latin typeface="Arial" pitchFamily="-112" charset="-52"/>
              </a:rPr>
              <a:t>low risk </a:t>
            </a:r>
            <a:r>
              <a:rPr lang="en-US" sz="1100" dirty="0" smtClean="0">
                <a:solidFill>
                  <a:srgbClr val="53565A"/>
                </a:solidFill>
                <a:latin typeface="Arial" pitchFamily="-112" charset="-52"/>
              </a:rPr>
              <a:t>fraud alerts!</a:t>
            </a:r>
            <a:endParaRPr lang="en-US" sz="1100" dirty="0">
              <a:solidFill>
                <a:srgbClr val="53565A"/>
              </a:solidFill>
              <a:latin typeface="Arial" pitchFamily="-112" charset="-52"/>
            </a:endParaRPr>
          </a:p>
        </p:txBody>
      </p:sp>
    </p:spTree>
    <p:custDataLst>
      <p:tags r:id="rId1"/>
    </p:custDataLst>
    <p:extLst>
      <p:ext uri="{BB962C8B-B14F-4D97-AF65-F5344CB8AC3E}">
        <p14:creationId xmlns:p14="http://schemas.microsoft.com/office/powerpoint/2010/main" val="2811091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ln/>
        </p:spPr>
        <p:txBody>
          <a:bodyPr/>
          <a:lstStyle/>
          <a:p>
            <a:r>
              <a:rPr lang="en-US" dirty="0" smtClean="0"/>
              <a:t>Fraud Early Warning (FEW) Alert Methods</a:t>
            </a:r>
            <a:endParaRPr lang="en-US" dirty="0"/>
          </a:p>
        </p:txBody>
      </p:sp>
      <p:pic>
        <p:nvPicPr>
          <p:cNvPr id="96302" name="Picture 5" descr="C:\Documents and Settings\FL07487\Local Settings\Temporary Internet Files\Content.IE5\WJ2HGX0O\MP910216413[1].png"/>
          <p:cNvPicPr>
            <a:picLocks noChangeAspect="1" noChangeArrowheads="1"/>
          </p:cNvPicPr>
          <p:nvPr/>
        </p:nvPicPr>
        <p:blipFill>
          <a:blip r:embed="rId3"/>
          <a:srcRect/>
          <a:stretch>
            <a:fillRect/>
          </a:stretch>
        </p:blipFill>
        <p:spPr bwMode="gray">
          <a:xfrm>
            <a:off x="4800600" y="1514034"/>
            <a:ext cx="646444" cy="563145"/>
          </a:xfrm>
          <a:prstGeom prst="rect">
            <a:avLst/>
          </a:prstGeom>
          <a:noFill/>
          <a:ln w="9525">
            <a:noFill/>
            <a:miter lim="800000"/>
            <a:headEnd/>
            <a:tailEnd/>
          </a:ln>
        </p:spPr>
      </p:pic>
      <p:pic>
        <p:nvPicPr>
          <p:cNvPr id="96303" name="Picture 6" descr="C:\Documents and Settings\FL07487\Local Settings\Temporary Internet Files\Content.IE5\OSV00DJ1\MC900431505[1].png"/>
          <p:cNvPicPr>
            <a:picLocks noChangeAspect="1" noChangeArrowheads="1"/>
          </p:cNvPicPr>
          <p:nvPr/>
        </p:nvPicPr>
        <p:blipFill>
          <a:blip r:embed="rId4"/>
          <a:srcRect/>
          <a:stretch>
            <a:fillRect/>
          </a:stretch>
        </p:blipFill>
        <p:spPr bwMode="gray">
          <a:xfrm>
            <a:off x="6629103" y="4755367"/>
            <a:ext cx="401012" cy="401923"/>
          </a:xfrm>
          <a:prstGeom prst="rect">
            <a:avLst/>
          </a:prstGeom>
          <a:noFill/>
          <a:ln w="9525">
            <a:noFill/>
            <a:miter lim="800000"/>
            <a:headEnd/>
            <a:tailEnd/>
          </a:ln>
        </p:spPr>
      </p:pic>
      <p:sp>
        <p:nvSpPr>
          <p:cNvPr id="12" name="Rectangle 11"/>
          <p:cNvSpPr/>
          <p:nvPr/>
        </p:nvSpPr>
        <p:spPr bwMode="auto">
          <a:xfrm>
            <a:off x="0" y="6233174"/>
            <a:ext cx="9001125" cy="320026"/>
          </a:xfrm>
          <a:prstGeom prst="rect">
            <a:avLst/>
          </a:prstGeom>
          <a:solidFill>
            <a:schemeClr val="bg1"/>
          </a:solidFill>
          <a:ln w="6350"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smtClean="0">
              <a:ln>
                <a:noFill/>
              </a:ln>
              <a:solidFill>
                <a:srgbClr val="53565A"/>
              </a:solidFill>
              <a:effectLst/>
              <a:uLnTx/>
              <a:uFillTx/>
              <a:latin typeface="Arial" pitchFamily="34" charset="0"/>
              <a:ea typeface="ヒラギノ角ゴ Pro W3" pitchFamily="124" charset="-128"/>
              <a:cs typeface="+mn-cs"/>
            </a:endParaRPr>
          </a:p>
        </p:txBody>
      </p:sp>
      <p:sp>
        <p:nvSpPr>
          <p:cNvPr id="13" name="Rectangle 12"/>
          <p:cNvSpPr/>
          <p:nvPr/>
        </p:nvSpPr>
        <p:spPr>
          <a:xfrm>
            <a:off x="161130" y="2670878"/>
            <a:ext cx="8387336" cy="1031051"/>
          </a:xfrm>
          <a:prstGeom prst="rect">
            <a:avLst/>
          </a:prstGeom>
        </p:spPr>
        <p:txBody>
          <a:bodyPr wrap="square">
            <a:spAutoFit/>
          </a:bodyPr>
          <a:lstStyle/>
          <a:p>
            <a:pPr marL="115888" lvl="0" indent="-115888" fontAlgn="base">
              <a:spcBef>
                <a:spcPct val="75000"/>
              </a:spcBef>
              <a:spcAft>
                <a:spcPct val="0"/>
              </a:spcAft>
              <a:buClr>
                <a:srgbClr val="97999B"/>
              </a:buClr>
              <a:buSzPct val="100000"/>
              <a:defRPr/>
            </a:pPr>
            <a:r>
              <a:rPr lang="en-US" sz="1600" b="1" u="sng" dirty="0">
                <a:solidFill>
                  <a:srgbClr val="CB6015"/>
                </a:solidFill>
                <a:latin typeface="Arial" pitchFamily="-112" charset="-52"/>
              </a:rPr>
              <a:t>E-mail Notice </a:t>
            </a:r>
          </a:p>
          <a:p>
            <a:pPr marL="115888" lvl="0" indent="-115888" fontAlgn="base">
              <a:spcBef>
                <a:spcPct val="75000"/>
              </a:spcBef>
              <a:spcAft>
                <a:spcPct val="0"/>
              </a:spcAft>
              <a:buClr>
                <a:srgbClr val="97999B"/>
              </a:buClr>
              <a:buSzPct val="100000"/>
              <a:buFont typeface="Symbol" pitchFamily="18" charset="2"/>
              <a:buChar char="·"/>
              <a:defRPr/>
            </a:pPr>
            <a:r>
              <a:rPr lang="en-US" sz="1200" dirty="0">
                <a:solidFill>
                  <a:srgbClr val="53565A"/>
                </a:solidFill>
                <a:latin typeface="Arial" pitchFamily="-112" charset="-52"/>
              </a:rPr>
              <a:t>Our e-mail notifications are another way for you to stay in touch - whether you’re at your desk, out of the office or even traveling abroad. To verify your card activity, just reply to Citi’s e-mail message and connect to one of our fraud specialists.</a:t>
            </a:r>
          </a:p>
        </p:txBody>
      </p:sp>
      <p:sp>
        <p:nvSpPr>
          <p:cNvPr id="14" name="Rectangle 13"/>
          <p:cNvSpPr/>
          <p:nvPr/>
        </p:nvSpPr>
        <p:spPr>
          <a:xfrm>
            <a:off x="71947" y="529623"/>
            <a:ext cx="8448030" cy="1031051"/>
          </a:xfrm>
          <a:prstGeom prst="rect">
            <a:avLst/>
          </a:prstGeom>
        </p:spPr>
        <p:txBody>
          <a:bodyPr wrap="square">
            <a:spAutoFit/>
          </a:bodyPr>
          <a:lstStyle/>
          <a:p>
            <a:pPr marL="115888" lvl="0" indent="-115888" fontAlgn="base">
              <a:spcBef>
                <a:spcPct val="75000"/>
              </a:spcBef>
              <a:spcAft>
                <a:spcPct val="0"/>
              </a:spcAft>
              <a:buClr>
                <a:srgbClr val="97999B"/>
              </a:buClr>
              <a:buSzPct val="100000"/>
              <a:defRPr/>
            </a:pPr>
            <a:r>
              <a:rPr lang="en-US" sz="1600" b="1" u="sng" dirty="0" smtClean="0">
                <a:solidFill>
                  <a:srgbClr val="CB6015"/>
                </a:solidFill>
                <a:latin typeface="Arial" pitchFamily="-112" charset="-52"/>
              </a:rPr>
              <a:t>SMS Alerts </a:t>
            </a:r>
            <a:endParaRPr lang="en-US" sz="1600" b="1" u="sng" dirty="0">
              <a:solidFill>
                <a:srgbClr val="CB6015"/>
              </a:solidFill>
              <a:latin typeface="Arial" pitchFamily="-112" charset="-52"/>
            </a:endParaRPr>
          </a:p>
          <a:p>
            <a:pPr marL="115888" lvl="0" indent="-115888" fontAlgn="base">
              <a:spcBef>
                <a:spcPct val="75000"/>
              </a:spcBef>
              <a:spcAft>
                <a:spcPct val="0"/>
              </a:spcAft>
              <a:buClr>
                <a:srgbClr val="97999B"/>
              </a:buClr>
              <a:buSzPct val="100000"/>
              <a:buFont typeface="Symbol" pitchFamily="18" charset="2"/>
              <a:buChar char="·"/>
              <a:defRPr/>
            </a:pPr>
            <a:r>
              <a:rPr lang="en-US" sz="1200" dirty="0">
                <a:solidFill>
                  <a:srgbClr val="53565A"/>
                </a:solidFill>
                <a:latin typeface="Arial" pitchFamily="-112" charset="-52"/>
              </a:rPr>
              <a:t>Receive and send free text message alerts regarding potentially fraudulent activity on your account(s). If the charge is yours, reply back as directed - no further action is required. If the charge is not familiar, respond back as directed and Citi will send you a follow-up text with a toll-free number to call for further resolution</a:t>
            </a:r>
          </a:p>
        </p:txBody>
      </p:sp>
      <p:pic>
        <p:nvPicPr>
          <p:cNvPr id="18" name="Picture 17" descr="Clipart - Padlock Icon (Rounded)"/>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75788" y="3524374"/>
            <a:ext cx="322528" cy="469417"/>
          </a:xfrm>
          <a:prstGeom prst="rect">
            <a:avLst/>
          </a:prstGeom>
        </p:spPr>
      </p:pic>
      <p:sp>
        <p:nvSpPr>
          <p:cNvPr id="20" name="Rectangle 19"/>
          <p:cNvSpPr/>
          <p:nvPr/>
        </p:nvSpPr>
        <p:spPr>
          <a:xfrm>
            <a:off x="3498316" y="3519148"/>
            <a:ext cx="5436994" cy="461665"/>
          </a:xfrm>
          <a:prstGeom prst="rect">
            <a:avLst/>
          </a:prstGeom>
        </p:spPr>
        <p:txBody>
          <a:bodyPr wrap="square">
            <a:spAutoFit/>
          </a:bodyPr>
          <a:lstStyle/>
          <a:p>
            <a:r>
              <a:rPr lang="en-US" sz="1200" b="1" dirty="0">
                <a:solidFill>
                  <a:schemeClr val="accent1">
                    <a:lumMod val="75000"/>
                  </a:schemeClr>
                </a:solidFill>
              </a:rPr>
              <a:t>Alert Return Address for verification and email spam white-listing: </a:t>
            </a:r>
            <a:r>
              <a:rPr lang="en-US" sz="1200" u="sng" dirty="0" smtClean="0">
                <a:solidFill>
                  <a:schemeClr val="accent3">
                    <a:lumMod val="75000"/>
                  </a:schemeClr>
                </a:solidFill>
              </a:rPr>
              <a:t>Commercialcards.FraudEarlyWarning@Info3.Citibank.com</a:t>
            </a:r>
            <a:endParaRPr lang="en-US" sz="1200" u="sng" dirty="0">
              <a:solidFill>
                <a:schemeClr val="accent3">
                  <a:lumMod val="75000"/>
                </a:schemeClr>
              </a:solidFill>
            </a:endParaRPr>
          </a:p>
        </p:txBody>
      </p:sp>
      <p:sp>
        <p:nvSpPr>
          <p:cNvPr id="22" name="Rectangle 21"/>
          <p:cNvSpPr/>
          <p:nvPr/>
        </p:nvSpPr>
        <p:spPr>
          <a:xfrm>
            <a:off x="353803" y="3839902"/>
            <a:ext cx="2306785" cy="307777"/>
          </a:xfrm>
          <a:prstGeom prst="rect">
            <a:avLst/>
          </a:prstGeom>
        </p:spPr>
        <p:txBody>
          <a:bodyPr wrap="none">
            <a:spAutoFit/>
          </a:bodyPr>
          <a:lstStyle/>
          <a:p>
            <a:pPr marL="115888" lvl="0" indent="-115888" algn="ctr" fontAlgn="base">
              <a:spcBef>
                <a:spcPct val="75000"/>
              </a:spcBef>
              <a:spcAft>
                <a:spcPct val="0"/>
              </a:spcAft>
              <a:buClr>
                <a:srgbClr val="97999B"/>
              </a:buClr>
              <a:buSzPct val="100000"/>
              <a:defRPr/>
            </a:pPr>
            <a:r>
              <a:rPr lang="en-US" sz="1400" b="1" dirty="0" smtClean="0">
                <a:solidFill>
                  <a:schemeClr val="accent1">
                    <a:lumMod val="75000"/>
                  </a:schemeClr>
                </a:solidFill>
                <a:latin typeface="Arial" pitchFamily="-112" charset="-52"/>
              </a:rPr>
              <a:t>E-mail Verbiage Example</a:t>
            </a:r>
            <a:endParaRPr lang="en-US" sz="1400" b="1" dirty="0">
              <a:solidFill>
                <a:schemeClr val="accent1">
                  <a:lumMod val="75000"/>
                </a:schemeClr>
              </a:solidFill>
              <a:latin typeface="Arial" pitchFamily="-112" charset="-52"/>
            </a:endParaRPr>
          </a:p>
        </p:txBody>
      </p:sp>
      <p:sp>
        <p:nvSpPr>
          <p:cNvPr id="23" name="Rectangle 22"/>
          <p:cNvSpPr/>
          <p:nvPr/>
        </p:nvSpPr>
        <p:spPr>
          <a:xfrm>
            <a:off x="387865" y="4147679"/>
            <a:ext cx="8132112" cy="21236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1100" dirty="0"/>
              <a:t>Re: Account ending in </a:t>
            </a:r>
            <a:r>
              <a:rPr lang="en-US" sz="1100" b="1" dirty="0"/>
              <a:t>XXXX  </a:t>
            </a:r>
            <a:r>
              <a:rPr lang="en-US" sz="1100" dirty="0"/>
              <a:t/>
            </a:r>
            <a:br>
              <a:rPr lang="en-US" sz="1100" dirty="0"/>
            </a:br>
            <a:r>
              <a:rPr lang="en-US" sz="1100" b="1" dirty="0"/>
              <a:t> &lt;FNAME LNAME&gt;</a:t>
            </a:r>
            <a:r>
              <a:rPr lang="en-US" sz="1100" dirty="0"/>
              <a:t/>
            </a:r>
            <a:br>
              <a:rPr lang="en-US" sz="1100" dirty="0"/>
            </a:br>
            <a:r>
              <a:rPr lang="en-US" sz="1100" dirty="0"/>
              <a:t>Dear Valued Citi Commercial Card Client:</a:t>
            </a:r>
            <a:br>
              <a:rPr lang="en-US" sz="1100" dirty="0"/>
            </a:br>
            <a:r>
              <a:rPr lang="en-US" sz="1100" dirty="0"/>
              <a:t>Citi needs to verify recent activity on your &lt;Corporate/Government&gt; </a:t>
            </a:r>
            <a:r>
              <a:rPr lang="en-US" sz="1100" dirty="0" smtClean="0"/>
              <a:t>account </a:t>
            </a:r>
            <a:r>
              <a:rPr lang="en-US" sz="1100" dirty="0"/>
              <a:t>ending in XXXX. Please call Citi Fraud Early Warning as soon as possible </a:t>
            </a:r>
            <a:r>
              <a:rPr lang="en-US" sz="1100" dirty="0" smtClean="0"/>
              <a:t>at </a:t>
            </a:r>
            <a:r>
              <a:rPr lang="en-US" sz="1100" b="1" dirty="0" smtClean="0"/>
              <a:t>800-945-3114</a:t>
            </a:r>
            <a:r>
              <a:rPr lang="en-US" sz="1100" dirty="0" smtClean="0"/>
              <a:t>(collect at </a:t>
            </a:r>
            <a:r>
              <a:rPr lang="en-US" sz="1100" dirty="0"/>
              <a:t>904-954-7314) or at the customer service number listed on the back of your card. We appreciate your immediate attention to this request.</a:t>
            </a:r>
            <a:br>
              <a:rPr lang="en-US" sz="1100" dirty="0"/>
            </a:br>
            <a:r>
              <a:rPr lang="en-US" sz="1100" dirty="0"/>
              <a:t>Sincerely,</a:t>
            </a:r>
            <a:br>
              <a:rPr lang="en-US" sz="1100" dirty="0"/>
            </a:br>
            <a:r>
              <a:rPr lang="en-US" sz="1100" b="1" dirty="0"/>
              <a:t>Citi Commercial Cards</a:t>
            </a:r>
            <a:br>
              <a:rPr lang="en-US" sz="1100" b="1" dirty="0"/>
            </a:br>
            <a:r>
              <a:rPr lang="en-US" sz="1100" b="1" dirty="0"/>
              <a:t>Fraud Early Warning Department</a:t>
            </a:r>
            <a:r>
              <a:rPr lang="en-US" sz="1100" dirty="0"/>
              <a:t>  </a:t>
            </a:r>
          </a:p>
          <a:p>
            <a:r>
              <a:rPr lang="en-US" sz="1100" dirty="0"/>
              <a:t>This email laws system-generated. To unsubscribe from email notifications please click here.  If you have any questions about this message, please call the number on the back of your card or our Commercial Cards Fraud Warning Department at </a:t>
            </a:r>
            <a:r>
              <a:rPr lang="en-US" sz="1100" b="1" dirty="0"/>
              <a:t>1-800-945-3114</a:t>
            </a:r>
            <a:r>
              <a:rPr lang="en-US" sz="1100" dirty="0"/>
              <a:t>. For international calls, please call us collect at </a:t>
            </a:r>
            <a:r>
              <a:rPr lang="en-US" sz="1100" b="1" dirty="0"/>
              <a:t>1-904-954-7314</a:t>
            </a:r>
            <a:endParaRPr lang="en-US" sz="1100" b="1" dirty="0">
              <a:effectLst/>
            </a:endParaRPr>
          </a:p>
        </p:txBody>
      </p:sp>
      <p:sp>
        <p:nvSpPr>
          <p:cNvPr id="60" name="Rectangle 59"/>
          <p:cNvSpPr/>
          <p:nvPr/>
        </p:nvSpPr>
        <p:spPr>
          <a:xfrm>
            <a:off x="5323754" y="1542243"/>
            <a:ext cx="4572000" cy="461665"/>
          </a:xfrm>
          <a:prstGeom prst="rect">
            <a:avLst/>
          </a:prstGeom>
        </p:spPr>
        <p:txBody>
          <a:bodyPr>
            <a:spAutoFit/>
          </a:bodyPr>
          <a:lstStyle/>
          <a:p>
            <a:r>
              <a:rPr lang="en-US" sz="1200" b="1" dirty="0" smtClean="0">
                <a:solidFill>
                  <a:schemeClr val="accent1">
                    <a:lumMod val="75000"/>
                  </a:schemeClr>
                </a:solidFill>
              </a:rPr>
              <a:t>SMS message code for verification: 95686</a:t>
            </a:r>
          </a:p>
          <a:p>
            <a:r>
              <a:rPr lang="en-US" sz="1200" dirty="0" smtClean="0">
                <a:solidFill>
                  <a:schemeClr val="accent3">
                    <a:lumMod val="75000"/>
                  </a:schemeClr>
                </a:solidFill>
              </a:rPr>
              <a:t>Text message limited to 160 characters</a:t>
            </a:r>
            <a:endParaRPr lang="en-US" sz="1200" dirty="0">
              <a:solidFill>
                <a:schemeClr val="accent3">
                  <a:lumMod val="75000"/>
                </a:schemeClr>
              </a:solidFill>
            </a:endParaRPr>
          </a:p>
        </p:txBody>
      </p:sp>
      <p:sp>
        <p:nvSpPr>
          <p:cNvPr id="21" name="Rectangle 20"/>
          <p:cNvSpPr/>
          <p:nvPr/>
        </p:nvSpPr>
        <p:spPr>
          <a:xfrm>
            <a:off x="291820" y="1742193"/>
            <a:ext cx="2618602" cy="307777"/>
          </a:xfrm>
          <a:prstGeom prst="rect">
            <a:avLst/>
          </a:prstGeom>
        </p:spPr>
        <p:txBody>
          <a:bodyPr wrap="none">
            <a:spAutoFit/>
          </a:bodyPr>
          <a:lstStyle/>
          <a:p>
            <a:pPr marL="115888" lvl="0" indent="-115888" algn="ctr" fontAlgn="base">
              <a:spcBef>
                <a:spcPct val="75000"/>
              </a:spcBef>
              <a:spcAft>
                <a:spcPct val="0"/>
              </a:spcAft>
              <a:buClr>
                <a:srgbClr val="97999B"/>
              </a:buClr>
              <a:buSzPct val="100000"/>
              <a:defRPr/>
            </a:pPr>
            <a:r>
              <a:rPr lang="en-US" sz="1400" b="1" dirty="0" smtClean="0">
                <a:solidFill>
                  <a:schemeClr val="accent1">
                    <a:lumMod val="75000"/>
                  </a:schemeClr>
                </a:solidFill>
                <a:latin typeface="Arial" pitchFamily="-112" charset="-52"/>
              </a:rPr>
              <a:t>Two Way SMS Alert Example</a:t>
            </a:r>
            <a:endParaRPr lang="en-US" sz="1400" b="1" dirty="0">
              <a:solidFill>
                <a:schemeClr val="accent1">
                  <a:lumMod val="75000"/>
                </a:schemeClr>
              </a:solidFill>
              <a:latin typeface="Arial" pitchFamily="-112" charset="-52"/>
            </a:endParaRPr>
          </a:p>
        </p:txBody>
      </p:sp>
      <p:sp>
        <p:nvSpPr>
          <p:cNvPr id="24" name="Rectangle 23"/>
          <p:cNvSpPr/>
          <p:nvPr/>
        </p:nvSpPr>
        <p:spPr>
          <a:xfrm>
            <a:off x="387865" y="2072979"/>
            <a:ext cx="8132112" cy="43088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1100" b="1" dirty="0"/>
              <a:t>Free Text </a:t>
            </a:r>
            <a:r>
              <a:rPr lang="en-US" sz="1100" b="1" dirty="0" err="1"/>
              <a:t>Msg</a:t>
            </a:r>
            <a:r>
              <a:rPr lang="en-US" sz="1100" b="1" dirty="0"/>
              <a:t>: </a:t>
            </a:r>
            <a:r>
              <a:rPr lang="en-US" sz="1100" dirty="0"/>
              <a:t>Citi Commercial Cards Fraud </a:t>
            </a:r>
            <a:r>
              <a:rPr lang="en-US" sz="1100" dirty="0" err="1"/>
              <a:t>Dept</a:t>
            </a:r>
            <a:r>
              <a:rPr lang="en-US" sz="1100" dirty="0"/>
              <a:t>; did you attempt to use your Corporate card for $257.38 at Target on 01/01/14?</a:t>
            </a:r>
            <a:r>
              <a:rPr lang="en-US" sz="1100" b="1" dirty="0"/>
              <a:t>  If yes</a:t>
            </a:r>
            <a:r>
              <a:rPr lang="en-US" sz="1100" dirty="0"/>
              <a:t> reply </a:t>
            </a:r>
            <a:r>
              <a:rPr lang="en-US" sz="1100" b="1" dirty="0"/>
              <a:t>1,</a:t>
            </a:r>
            <a:r>
              <a:rPr lang="en-US" sz="1100" dirty="0"/>
              <a:t> if </a:t>
            </a:r>
            <a:r>
              <a:rPr lang="en-US" sz="1100" b="1" dirty="0"/>
              <a:t>not</a:t>
            </a:r>
            <a:r>
              <a:rPr lang="en-US" sz="1100" dirty="0"/>
              <a:t> reply </a:t>
            </a:r>
            <a:r>
              <a:rPr lang="en-US" sz="1100" b="1" dirty="0"/>
              <a:t>2. To Opt Out reply STOP</a:t>
            </a:r>
            <a:endParaRPr lang="en-US" sz="1100" b="1" dirty="0">
              <a:effectLst/>
            </a:endParaRPr>
          </a:p>
        </p:txBody>
      </p:sp>
      <p:cxnSp>
        <p:nvCxnSpPr>
          <p:cNvPr id="3" name="Straight Connector 2"/>
          <p:cNvCxnSpPr/>
          <p:nvPr/>
        </p:nvCxnSpPr>
        <p:spPr bwMode="auto">
          <a:xfrm>
            <a:off x="218331" y="2667000"/>
            <a:ext cx="8471180" cy="0"/>
          </a:xfrm>
          <a:prstGeom prst="line">
            <a:avLst/>
          </a:prstGeom>
          <a:ln w="9525" cap="flat" cmpd="sng" algn="ctr">
            <a:solidFill>
              <a:schemeClr val="accent6"/>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cxnSp>
    </p:spTree>
    <p:custDataLst>
      <p:tags r:id="rId1"/>
    </p:custDataLst>
    <p:extLst>
      <p:ext uri="{BB962C8B-B14F-4D97-AF65-F5344CB8AC3E}">
        <p14:creationId xmlns:p14="http://schemas.microsoft.com/office/powerpoint/2010/main" val="438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828" y="814877"/>
            <a:ext cx="4317297" cy="2200602"/>
          </a:xfrm>
          <a:prstGeom prst="rect">
            <a:avLst/>
          </a:prstGeom>
        </p:spPr>
        <p:txBody>
          <a:bodyPr wrap="square">
            <a:spAutoFit/>
          </a:bodyPr>
          <a:lstStyle/>
          <a:p>
            <a:pPr marL="115888" lvl="0" indent="-115888" fontAlgn="base">
              <a:spcBef>
                <a:spcPct val="75000"/>
              </a:spcBef>
              <a:spcAft>
                <a:spcPct val="0"/>
              </a:spcAft>
              <a:buClr>
                <a:srgbClr val="97999B"/>
              </a:buClr>
              <a:buSzPct val="100000"/>
              <a:defRPr/>
            </a:pPr>
            <a:r>
              <a:rPr lang="en-US" sz="1400" b="1" u="sng" dirty="0">
                <a:solidFill>
                  <a:srgbClr val="CB6015"/>
                </a:solidFill>
                <a:latin typeface="Arial" pitchFamily="-112" charset="-52"/>
              </a:rPr>
              <a:t>Voice</a:t>
            </a:r>
          </a:p>
          <a:p>
            <a:pPr marL="115888" lvl="0" indent="-115888" fontAlgn="base">
              <a:spcBef>
                <a:spcPct val="75000"/>
              </a:spcBef>
              <a:spcAft>
                <a:spcPct val="0"/>
              </a:spcAft>
              <a:buClr>
                <a:srgbClr val="97999B"/>
              </a:buClr>
              <a:buSzPct val="100000"/>
              <a:buFont typeface="Symbol" pitchFamily="18" charset="2"/>
              <a:buChar char="·"/>
              <a:defRPr/>
            </a:pPr>
            <a:r>
              <a:rPr lang="en-US" sz="1200" dirty="0">
                <a:solidFill>
                  <a:srgbClr val="53565A"/>
                </a:solidFill>
                <a:latin typeface="Arial" pitchFamily="-112" charset="-52"/>
              </a:rPr>
              <a:t>When suspect transactions occur, an automated system allows you to listen to the recent activity on your account and verify this using the prompts on your phone. Did you miss our call? No problem! The 24x7 automated system allows you to call and resolve whenever it’s most convenient for you</a:t>
            </a:r>
            <a:r>
              <a:rPr lang="en-US" sz="1200" dirty="0" smtClean="0">
                <a:solidFill>
                  <a:srgbClr val="53565A"/>
                </a:solidFill>
                <a:latin typeface="Arial" pitchFamily="-112" charset="-52"/>
              </a:rPr>
              <a:t>.</a:t>
            </a:r>
          </a:p>
          <a:p>
            <a:pPr marL="115888" lvl="0" indent="-115888" fontAlgn="base">
              <a:spcBef>
                <a:spcPct val="75000"/>
              </a:spcBef>
              <a:spcAft>
                <a:spcPct val="0"/>
              </a:spcAft>
              <a:buClr>
                <a:srgbClr val="97999B"/>
              </a:buClr>
              <a:buSzPct val="100000"/>
              <a:buFont typeface="Symbol" pitchFamily="18" charset="2"/>
              <a:buChar char="·"/>
              <a:defRPr/>
            </a:pPr>
            <a:endParaRPr lang="en-US" sz="1200" dirty="0">
              <a:solidFill>
                <a:srgbClr val="53565A"/>
              </a:solidFill>
              <a:latin typeface="Arial" pitchFamily="-112" charset="-52"/>
            </a:endParaRPr>
          </a:p>
          <a:p>
            <a:pPr lvl="0" fontAlgn="base">
              <a:spcBef>
                <a:spcPct val="75000"/>
              </a:spcBef>
              <a:spcAft>
                <a:spcPct val="0"/>
              </a:spcAft>
              <a:buClr>
                <a:srgbClr val="97999B"/>
              </a:buClr>
              <a:buSzPct val="100000"/>
              <a:defRPr/>
            </a:pPr>
            <a:r>
              <a:rPr lang="en-US" sz="1200" dirty="0" smtClean="0">
                <a:solidFill>
                  <a:srgbClr val="53565A"/>
                </a:solidFill>
                <a:latin typeface="Arial" pitchFamily="-112" charset="-52"/>
              </a:rPr>
              <a:t>Incoming calls from FICO will display </a:t>
            </a:r>
            <a:r>
              <a:rPr lang="en-US" sz="1200" b="1" dirty="0" smtClean="0">
                <a:solidFill>
                  <a:srgbClr val="53565A"/>
                </a:solidFill>
                <a:latin typeface="Arial" pitchFamily="-112" charset="-52"/>
              </a:rPr>
              <a:t>1-800-315-6215</a:t>
            </a:r>
            <a:r>
              <a:rPr lang="en-US" sz="1200" dirty="0" smtClean="0">
                <a:solidFill>
                  <a:srgbClr val="53565A"/>
                </a:solidFill>
                <a:latin typeface="Arial" pitchFamily="-112" charset="-52"/>
              </a:rPr>
              <a:t>.</a:t>
            </a:r>
            <a:endParaRPr lang="en-US" sz="1200" dirty="0">
              <a:solidFill>
                <a:srgbClr val="53565A"/>
              </a:solidFill>
              <a:latin typeface="Arial" pitchFamily="-112" charset="-52"/>
            </a:endParaRPr>
          </a:p>
        </p:txBody>
      </p:sp>
      <p:sp>
        <p:nvSpPr>
          <p:cNvPr id="5" name="Rectangle 4"/>
          <p:cNvSpPr/>
          <p:nvPr/>
        </p:nvSpPr>
        <p:spPr>
          <a:xfrm>
            <a:off x="228600" y="1072691"/>
            <a:ext cx="4167661" cy="50167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rPr>
              <a:t>Dear </a:t>
            </a:r>
            <a:r>
              <a:rPr kumimoji="0" lang="en-US" sz="800" b="1" i="0" u="none" strike="noStrike" kern="0" cap="none" spc="0" normalizeH="0" baseline="0" noProof="0" dirty="0" err="1" smtClean="0">
                <a:ln>
                  <a:noFill/>
                </a:ln>
                <a:solidFill>
                  <a:prstClr val="black"/>
                </a:solidFill>
                <a:effectLst/>
                <a:uLnTx/>
                <a:uFillTx/>
              </a:rPr>
              <a:t>xxxxxxx</a:t>
            </a:r>
            <a:endParaRPr kumimoji="0" lang="en-US" sz="800" b="1"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rPr>
              <a:t>We've identified possible fraud on your Corporate travel card account ending in 1234.</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As a security measure, we routinely monitor your account activity to prevent possible fraudulent use. During a recent review, we identified charges that we're concerned may be fraudulent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Do you recognize this activity?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Please review the following transactions to determine if they were attempted by either you or an authorized user: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rPr>
              <a:t>Merchant 	 Amount*  	 Date	 Location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 	 $2.11     	 01/17/2014	 Unknown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*Some transactions are authorized before the final sale and may not reflect the exact amount of your final charge. These can include purchases made at gas stations, hotels and car rental merchants.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rPr>
              <a:t>Charges on your account may be limited until we hear from you.</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We apologize for any inconvenience, but to ensure your account is safe, we may limit any further charges until we confirm the activity on your account is valid.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If you prefer, you can call us to verify this activity. You can reach us at 1-800-315-6215, 24 hours a day, 7 days a week.</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If you've already confirmed the activity, you don't need to call again.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Sincerely,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Citi Commercial Cards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Fraud Early Warning Department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rPr>
              <a:t>Treasury and Trade Solutions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rPr>
              <a:t>© 2014 Citigroup Inc. All rights reserved. Citi and Arc Design is a registered service mark of Citigroup Inc.</a:t>
            </a:r>
            <a:endParaRPr kumimoji="0" lang="en-US" sz="800" b="1" i="0" u="none" strike="noStrike" kern="0" cap="none" spc="0" normalizeH="0" baseline="0" noProof="0" dirty="0">
              <a:ln>
                <a:noFill/>
              </a:ln>
              <a:solidFill>
                <a:prstClr val="black"/>
              </a:solidFill>
              <a:effectLst/>
              <a:uLnTx/>
              <a:uFillTx/>
            </a:endParaRPr>
          </a:p>
        </p:txBody>
      </p:sp>
      <p:sp>
        <p:nvSpPr>
          <p:cNvPr id="6" name="Rectangle 6"/>
          <p:cNvSpPr>
            <a:spLocks noChangeArrowheads="1"/>
          </p:cNvSpPr>
          <p:nvPr/>
        </p:nvSpPr>
        <p:spPr bwMode="gray">
          <a:xfrm>
            <a:off x="224425" y="814877"/>
            <a:ext cx="2583015" cy="215444"/>
          </a:xfrm>
          <a:prstGeom prst="rect">
            <a:avLst/>
          </a:prstGeom>
          <a:noFill/>
          <a:ln w="6350">
            <a:noFill/>
            <a:miter lim="800000"/>
            <a:headEnd/>
            <a:tailEnd/>
          </a:ln>
          <a:effectLst/>
        </p:spPr>
        <p:txBody>
          <a:bodyPr wrap="non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2D72"/>
                </a:solidFill>
                <a:effectLst/>
                <a:uLnTx/>
                <a:uFillTx/>
                <a:latin typeface="Arial" pitchFamily="-112" charset="-52"/>
                <a:ea typeface="STKaiti"/>
                <a:cs typeface="+mn-cs"/>
              </a:rPr>
              <a:t>Two Way E-mail Alert Example</a:t>
            </a:r>
            <a:endParaRPr kumimoji="0" lang="en-US" sz="1400" b="1" i="0" u="none" strike="noStrike" kern="1200" cap="none" spc="0" normalizeH="0" baseline="0" noProof="0" dirty="0">
              <a:ln>
                <a:noFill/>
              </a:ln>
              <a:solidFill>
                <a:srgbClr val="002D72"/>
              </a:solidFill>
              <a:effectLst/>
              <a:uLnTx/>
              <a:uFillTx/>
              <a:latin typeface="Arial" pitchFamily="-112" charset="-52"/>
              <a:ea typeface="STKaiti"/>
              <a:cs typeface="+mn-cs"/>
            </a:endParaRPr>
          </a:p>
        </p:txBody>
      </p:sp>
      <p:pic>
        <p:nvPicPr>
          <p:cNvPr id="4" name="Picture 3"/>
          <p:cNvPicPr>
            <a:picLocks noChangeAspect="1"/>
          </p:cNvPicPr>
          <p:nvPr/>
        </p:nvPicPr>
        <p:blipFill>
          <a:blip r:embed="rId3"/>
          <a:stretch>
            <a:fillRect/>
          </a:stretch>
        </p:blipFill>
        <p:spPr>
          <a:xfrm>
            <a:off x="3352800" y="4953000"/>
            <a:ext cx="353599" cy="353599"/>
          </a:xfrm>
          <a:prstGeom prst="rect">
            <a:avLst/>
          </a:prstGeom>
        </p:spPr>
      </p:pic>
      <p:cxnSp>
        <p:nvCxnSpPr>
          <p:cNvPr id="8" name="Straight Connector 7"/>
          <p:cNvCxnSpPr/>
          <p:nvPr/>
        </p:nvCxnSpPr>
        <p:spPr bwMode="auto">
          <a:xfrm>
            <a:off x="4598103" y="1072691"/>
            <a:ext cx="0" cy="5099509"/>
          </a:xfrm>
          <a:prstGeom prst="line">
            <a:avLst/>
          </a:prstGeom>
          <a:ln w="9525" cap="flat" cmpd="sng" algn="ctr">
            <a:solidFill>
              <a:schemeClr val="accent6"/>
            </a:solidFill>
            <a:prstDash val="dash"/>
            <a:round/>
            <a:headEnd type="none" w="med" len="med"/>
            <a:tailEnd type="none" w="med" len="med"/>
          </a:ln>
          <a:extLst/>
        </p:spPr>
        <p:style>
          <a:lnRef idx="0">
            <a:scrgbClr r="0" g="0" b="0"/>
          </a:lnRef>
          <a:fillRef idx="0">
            <a:scrgbClr r="0" g="0" b="0"/>
          </a:fillRef>
          <a:effectRef idx="0">
            <a:scrgbClr r="0" g="0" b="0"/>
          </a:effectRef>
          <a:fontRef idx="minor">
            <a:schemeClr val="tx1"/>
          </a:fontRef>
        </p:style>
      </p:cxnSp>
      <p:sp>
        <p:nvSpPr>
          <p:cNvPr id="10" name="Rectangle 2"/>
          <p:cNvSpPr>
            <a:spLocks noGrp="1" noChangeArrowheads="1"/>
          </p:cNvSpPr>
          <p:nvPr>
            <p:ph type="title"/>
          </p:nvPr>
        </p:nvSpPr>
        <p:spPr>
          <a:ln/>
        </p:spPr>
        <p:txBody>
          <a:bodyPr/>
          <a:lstStyle/>
          <a:p>
            <a:r>
              <a:rPr lang="en-US" dirty="0" smtClean="0"/>
              <a:t>Fraud Early Warning (FEW) Alert Methods</a:t>
            </a:r>
            <a:endParaRPr lang="en-US" dirty="0"/>
          </a:p>
        </p:txBody>
      </p:sp>
    </p:spTree>
    <p:custDataLst>
      <p:tags r:id="rId1"/>
    </p:custDataLst>
    <p:extLst>
      <p:ext uri="{BB962C8B-B14F-4D97-AF65-F5344CB8AC3E}">
        <p14:creationId xmlns:p14="http://schemas.microsoft.com/office/powerpoint/2010/main" val="34690723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YOUT" val="ppLayoutCustom"/>
</p:tagLst>
</file>

<file path=ppt/tags/tag2.xml><?xml version="1.0" encoding="utf-8"?>
<p:tagLst xmlns:a="http://schemas.openxmlformats.org/drawingml/2006/main" xmlns:r="http://schemas.openxmlformats.org/officeDocument/2006/relationships" xmlns:p="http://schemas.openxmlformats.org/presentationml/2006/main">
  <p:tag name="LAYOUT" val="ppLayoutTitleOnly"/>
</p:tagLst>
</file>

<file path=ppt/tags/tag3.xml><?xml version="1.0" encoding="utf-8"?>
<p:tagLst xmlns:a="http://schemas.openxmlformats.org/drawingml/2006/main" xmlns:r="http://schemas.openxmlformats.org/officeDocument/2006/relationships" xmlns:p="http://schemas.openxmlformats.org/presentationml/2006/main">
  <p:tag name="LAYOUT" val="ppLayoutTitleOnly"/>
</p:tagLst>
</file>

<file path=ppt/tags/tag4.xml><?xml version="1.0" encoding="utf-8"?>
<p:tagLst xmlns:a="http://schemas.openxmlformats.org/drawingml/2006/main" xmlns:r="http://schemas.openxmlformats.org/officeDocument/2006/relationships" xmlns:p="http://schemas.openxmlformats.org/presentationml/2006/main">
  <p:tag name="LAYOUT" val="ppLayoutTitleOnly"/>
</p:tagLst>
</file>

<file path=ppt/theme/theme1.xml><?xml version="1.0" encoding="utf-8"?>
<a:theme xmlns:a="http://schemas.openxmlformats.org/drawingml/2006/main" name="8_ICG_Pres (A4)">
  <a:themeElements>
    <a:clrScheme name="ICG_Pres (A4) 1">
      <a:dk1>
        <a:srgbClr val="53565A"/>
      </a:dk1>
      <a:lt1>
        <a:srgbClr val="FFFFFF"/>
      </a:lt1>
      <a:dk2>
        <a:srgbClr val="97999B"/>
      </a:dk2>
      <a:lt2>
        <a:srgbClr val="53565A"/>
      </a:lt2>
      <a:accent1>
        <a:srgbClr val="002D72"/>
      </a:accent1>
      <a:accent2>
        <a:srgbClr val="99ABC7"/>
      </a:accent2>
      <a:accent3>
        <a:srgbClr val="00BDF2"/>
      </a:accent3>
      <a:accent4>
        <a:srgbClr val="99E4FA"/>
      </a:accent4>
      <a:accent5>
        <a:srgbClr val="53565A"/>
      </a:accent5>
      <a:accent6>
        <a:srgbClr val="97999B"/>
      </a:accent6>
      <a:hlink>
        <a:srgbClr val="00BDF2"/>
      </a:hlink>
      <a:folHlink>
        <a:srgbClr val="99DFE3"/>
      </a:folHlink>
    </a:clrScheme>
    <a:fontScheme name="ICG Fonts">
      <a:majorFont>
        <a:latin typeface="Arial"/>
        <a:ea typeface="STKaiti"/>
        <a:cs typeface=""/>
      </a:majorFont>
      <a:minorFont>
        <a:latin typeface="Arial"/>
        <a:ea typeface="STKait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folHlink"/>
        </a:solidFill>
        <a:ln w="6350"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ea typeface="ヒラギノ角ゴ Pro W3" pitchFamily="124" charset="-128"/>
          </a:defRPr>
        </a:defPPr>
      </a:lstStyle>
    </a:spDef>
    <a:lnDef>
      <a:spPr bwMode="auto">
        <a:xfrm>
          <a:off x="0" y="0"/>
          <a:ext cx="1" cy="1"/>
        </a:xfrm>
        <a:custGeom>
          <a:avLst/>
          <a:gdLst/>
          <a:ahLst/>
          <a:cxnLst/>
          <a:rect l="0" t="0" r="0" b="0"/>
          <a:pathLst/>
        </a:custGeom>
        <a:solidFill>
          <a:schemeClr val="folHlink"/>
        </a:solidFill>
        <a:ln w="6350"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ea typeface="ヒラギノ角ゴ Pro W3" pitchFamily="124" charset="-128"/>
          </a:defRPr>
        </a:defPPr>
      </a:lstStyle>
    </a:lnDef>
  </a:objectDefaults>
  <a:extraClrSchemeLst>
    <a:extraClrScheme>
      <a:clrScheme name="ICG_Pres (A4) 1">
        <a:dk1>
          <a:srgbClr val="53565A"/>
        </a:dk1>
        <a:lt1>
          <a:srgbClr val="FFFFFF"/>
        </a:lt1>
        <a:dk2>
          <a:srgbClr val="97999B"/>
        </a:dk2>
        <a:lt2>
          <a:srgbClr val="53565A"/>
        </a:lt2>
        <a:accent1>
          <a:srgbClr val="002D72"/>
        </a:accent1>
        <a:accent2>
          <a:srgbClr val="99ABC7"/>
        </a:accent2>
        <a:accent3>
          <a:srgbClr val="FFFFFF"/>
        </a:accent3>
        <a:accent4>
          <a:srgbClr val="46484C"/>
        </a:accent4>
        <a:accent5>
          <a:srgbClr val="AAADBC"/>
        </a:accent5>
        <a:accent6>
          <a:srgbClr val="8A9BB4"/>
        </a:accent6>
        <a:hlink>
          <a:srgbClr val="00BDF2"/>
        </a:hlink>
        <a:folHlink>
          <a:srgbClr val="99E4FA"/>
        </a:folHlink>
      </a:clrScheme>
      <a:clrMap bg1="lt1" tx1="dk1" bg2="lt2" tx2="dk2" accent1="accent1" accent2="accent2" accent3="accent3" accent4="accent4" accent5="accent5" accent6="accent6" hlink="hlink" folHlink="folHlink"/>
    </a:extraClrScheme>
  </a:extraClrSchemeLst>
  <a:custClrLst>
    <a:custClr name="Goldenrod">
      <a:srgbClr val="C99700"/>
    </a:custClr>
    <a:custClr name="Goldenrod Tint">
      <a:srgbClr val="E9D599"/>
    </a:custClr>
    <a:custClr name="Forest">
      <a:srgbClr val="00843D"/>
    </a:custClr>
    <a:custClr name="Forest Tint">
      <a:srgbClr val="66B797"/>
    </a:custClr>
    <a:custClr name="Plum">
      <a:srgbClr val="890C58"/>
    </a:custClr>
    <a:custClr name="Plum Tint">
      <a:srgbClr val="B37A9F"/>
    </a:custClr>
    <a:custClr name="Olive">
      <a:srgbClr val="949300"/>
    </a:custClr>
    <a:custClr name="Olive Tint">
      <a:srgbClr val="D4D499"/>
    </a:custClr>
    <a:custClr name="Citi Cyan Tint (20%)">
      <a:srgbClr val="CCF2FC"/>
    </a:custClr>
    <a:custClr name="Citi Light Gray Tint (20%)">
      <a:srgbClr val="EAEBEB"/>
    </a:custClr>
    <a:custClr name="Teal">
      <a:srgbClr val="007377"/>
    </a:custClr>
    <a:custClr name="Teal Tint">
      <a:srgbClr val="99C7C9"/>
    </a:custClr>
    <a:custClr name="Tangerine">
      <a:srgbClr val="ED8B00"/>
    </a:custClr>
    <a:custClr name="Tangerine Tint">
      <a:srgbClr val="F8D199"/>
    </a:custClr>
    <a:custClr name="Purple">
      <a:srgbClr val="6B3077"/>
    </a:custClr>
    <a:custClr name="Purple Tint">
      <a:srgbClr val="C4ACC9"/>
    </a:custClr>
    <a:custClr name="Green">
      <a:srgbClr val="84BD00"/>
    </a:custClr>
    <a:custClr name="Green Tint">
      <a:srgbClr val="CEE599"/>
    </a:custClr>
    <a:custClr name="Burnt Orange">
      <a:srgbClr val="CB6015"/>
    </a:custClr>
  </a:custClrLst>
</a:theme>
</file>

<file path=customUI/customUI.xml><?xml version="1.0" encoding="utf-8"?>
<customUI xmlns="http://schemas.microsoft.com/office/2006/01/customui">
  <ribbon>
    <tabs>
      <tab id="CustomTab2" label="Citi Approved Templates" insertBeforeQ="TabHome">
        <group id="CustomGroup2" label="Click NEW to use Citi Approved Templates">
          <control idQ="FileNew" visible="true" size="large"/>
        </group>
      </tab>
    </tabs>
  </ribbon>
</customUI>
</file>

<file path=docProps/app.xml><?xml version="1.0" encoding="utf-8"?>
<Properties xmlns="http://schemas.openxmlformats.org/officeDocument/2006/extended-properties" xmlns:vt="http://schemas.openxmlformats.org/officeDocument/2006/docPropsVTypes">
  <Template>blank</Template>
  <TotalTime>397</TotalTime>
  <Words>515</Words>
  <Application>Microsoft Office PowerPoint</Application>
  <PresentationFormat>On-screen Show (4:3)</PresentationFormat>
  <Paragraphs>78</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Courier New</vt:lpstr>
      <vt:lpstr>Geneva</vt:lpstr>
      <vt:lpstr>STKaiti</vt:lpstr>
      <vt:lpstr>Symbol</vt:lpstr>
      <vt:lpstr>Wingdings 2</vt:lpstr>
      <vt:lpstr>ヒラギノ角ゴ Pro W3</vt:lpstr>
      <vt:lpstr>8_ICG_Pres (A4)</vt:lpstr>
      <vt:lpstr>Citi Commercial Cards – Fraud Early Warning</vt:lpstr>
      <vt:lpstr>Fraud Early Warning (FEW) Alert Methods</vt:lpstr>
      <vt:lpstr>Fraud Early Warning (FEW) Alert Methods</vt:lpstr>
      <vt:lpstr>Fraud Early Warning (FEW) Alert Methods</vt:lpstr>
    </vt:vector>
  </TitlesOfParts>
  <Company>Citigroup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Garrett, Olivia C [ICG-OPS]</dc:creator>
  <cp:lastModifiedBy>Ruckert, Matthew T CIV</cp:lastModifiedBy>
  <cp:revision>44</cp:revision>
  <dcterms:created xsi:type="dcterms:W3CDTF">2018-08-03T17:13:37Z</dcterms:created>
  <dcterms:modified xsi:type="dcterms:W3CDTF">2019-05-08T20:29:21Z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ageNumAlign">
    <vt:lpwstr>L</vt:lpwstr>
  </property>
  <property fmtid="{D5CDD505-2E9C-101B-9397-08002B2CF9AE}" pid="3" name="SectionTitleAlign">
    <vt:lpwstr>L</vt:lpwstr>
  </property>
  <property fmtid="{D5CDD505-2E9C-101B-9397-08002B2CF9AE}" pid="4" name="Is_Custom_Template">
    <vt:lpwstr>true</vt:lpwstr>
  </property>
  <property fmtid="{D5CDD505-2E9C-101B-9397-08002B2CF9AE}" pid="5" name="PNSOpt">
    <vt:lpwstr>5</vt:lpwstr>
  </property>
  <property fmtid="{D5CDD505-2E9C-101B-9397-08002B2CF9AE}" pid="6" name="PageNumberTop">
    <vt:lpwstr>0</vt:lpwstr>
  </property>
  <property fmtid="{D5CDD505-2E9C-101B-9397-08002B2CF9AE}" pid="7" name="PageNumberLeft">
    <vt:lpwstr>11</vt:lpwstr>
  </property>
  <property fmtid="{D5CDD505-2E9C-101B-9397-08002B2CF9AE}" pid="8" name="PageNumberCentre">
    <vt:lpwstr>360</vt:lpwstr>
  </property>
  <property fmtid="{D5CDD505-2E9C-101B-9397-08002B2CF9AE}" pid="9" name="PageNumSectionTitleDiff">
    <vt:lpwstr>20</vt:lpwstr>
  </property>
  <property fmtid="{D5CDD505-2E9C-101B-9397-08002B2CF9AE}" pid="10" name="SectionTitleTop">
    <vt:lpwstr>0</vt:lpwstr>
  </property>
  <property fmtid="{D5CDD505-2E9C-101B-9397-08002B2CF9AE}" pid="11" name="SectionTitleLeft">
    <vt:lpwstr>31</vt:lpwstr>
  </property>
  <property fmtid="{D5CDD505-2E9C-101B-9397-08002B2CF9AE}" pid="12" name="TOCHeaderTop">
    <vt:lpwstr>0</vt:lpwstr>
  </property>
  <property fmtid="{D5CDD505-2E9C-101B-9397-08002B2CF9AE}" pid="13" name="TOCHeaderLeft">
    <vt:lpwstr>0</vt:lpwstr>
  </property>
  <property fmtid="{D5CDD505-2E9C-101B-9397-08002B2CF9AE}" pid="14" name="CitiLogoTop">
    <vt:lpwstr>0</vt:lpwstr>
  </property>
  <property fmtid="{D5CDD505-2E9C-101B-9397-08002B2CF9AE}" pid="15" name="CitiLogoLeft">
    <vt:lpwstr>0</vt:lpwstr>
  </property>
  <property fmtid="{D5CDD505-2E9C-101B-9397-08002B2CF9AE}" pid="16" name="Pitchbook Compatible">
    <vt:lpwstr>Yes</vt:lpwstr>
  </property>
</Properties>
</file>