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0" d="100"/>
          <a:sy n="60" d="100"/>
        </p:scale>
        <p:origin x="87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6C7D-3C1F-3123-04E1-9685DF20EE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FF6921-E2DE-F41E-D3E4-E8AF28BB62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5DC6B4-CB3D-94EF-190F-AEE8BD405B96}"/>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29F41612-8831-2B2E-D762-5C1E8B924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E90048-E58B-D8FD-A338-21248EC5B51A}"/>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1642721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00162-39D5-D139-8776-7E339502BA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3D8F23-42F2-11D4-F57A-1EDE56A74F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0ADD36-B4EC-60D7-E310-349D43FA4CF2}"/>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B9D9AC22-5DC2-8A9B-25FF-7EDF5DE063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DB485F-3A49-CD18-5ABB-36546F6549EA}"/>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254816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4A838A-4F17-2DC9-A095-11F1B18384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B8161A-9361-0B18-BA2E-5D20B58F33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8BBC23-CB67-3003-3964-5B0DBAF019DE}"/>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D5A6254C-627E-5C39-CB98-DA95F20BDC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E6E22-5CCC-A8CE-7D60-4A43A434A1FB}"/>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290886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F7651-872C-33B8-D9E6-7603D18E0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634B12-3114-C242-715B-B405A73DA0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ED7E5-A41F-1671-2F27-9E855FFC74A0}"/>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527AA7A3-5E26-BCD9-2C84-E20204D919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10751-94D7-FBD3-8B55-A8E13C902969}"/>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404094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47BC6-FC35-73D2-4E1F-C958372D79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FDE63D-8DBF-E5D8-735B-A7E8DA6311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8925DC-52FA-C44A-B26E-90D6D680284C}"/>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C195A1A4-0EB8-A971-2748-32291CE22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9D82F-4B32-EAF1-5ECF-A44C86284E02}"/>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364128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ECAB-FA0C-0521-1208-40D49140C7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F8AD52-11BD-0738-464C-405CAECDF4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A26791-61C2-B19B-6A01-92E897130E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366B3B-6E00-2EFA-E885-925C3C830956}"/>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6" name="Footer Placeholder 5">
            <a:extLst>
              <a:ext uri="{FF2B5EF4-FFF2-40B4-BE49-F238E27FC236}">
                <a16:creationId xmlns:a16="http://schemas.microsoft.com/office/drawing/2014/main" id="{7D677867-E716-200B-43C8-EDCC6604B6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F07516-4541-6BDC-07F2-6CE4489738C4}"/>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21158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4397-1312-CAD9-0815-DCC7D0495D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3AAC6E-6ABE-712E-4854-55E6938E73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AB2536-C229-FDDC-3F2E-25D60CC3FB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FD898B-5B05-CE01-02C9-7CFC8DB05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4FBEAB-F0AC-57FB-3CD1-5C823909F5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61784C-6841-86E3-C382-8A578CC0457B}"/>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8" name="Footer Placeholder 7">
            <a:extLst>
              <a:ext uri="{FF2B5EF4-FFF2-40B4-BE49-F238E27FC236}">
                <a16:creationId xmlns:a16="http://schemas.microsoft.com/office/drawing/2014/main" id="{7CA6541D-4723-2F87-D478-7E70B35BD2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6D6E26-97B4-64EC-6B29-C73D3221E20A}"/>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421956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A8B5-B966-1643-4590-D716D0DD42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6FB2D2-CECB-C5E4-BEFE-F505BC175793}"/>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4" name="Footer Placeholder 3">
            <a:extLst>
              <a:ext uri="{FF2B5EF4-FFF2-40B4-BE49-F238E27FC236}">
                <a16:creationId xmlns:a16="http://schemas.microsoft.com/office/drawing/2014/main" id="{CD446D11-717A-6B6A-05E0-949E1185E4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AEE0D9-B263-9005-E34E-39EBF61234B3}"/>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77840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2CEF4E-783F-8889-8B1D-D224FC50293B}"/>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3" name="Footer Placeholder 2">
            <a:extLst>
              <a:ext uri="{FF2B5EF4-FFF2-40B4-BE49-F238E27FC236}">
                <a16:creationId xmlns:a16="http://schemas.microsoft.com/office/drawing/2014/main" id="{50EC801B-984A-570D-76C0-8513F288A3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3A9C24-689D-E550-635B-7B9F60AEFD39}"/>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135875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F95CA-C084-E7C7-2670-F12934AEE1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834100-B7C7-C206-9D92-7F8ED54EAC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7375AB-02A7-C1B5-224E-4E01F4BE94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DBD149-0328-FD29-76BD-12230BBA877A}"/>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6" name="Footer Placeholder 5">
            <a:extLst>
              <a:ext uri="{FF2B5EF4-FFF2-40B4-BE49-F238E27FC236}">
                <a16:creationId xmlns:a16="http://schemas.microsoft.com/office/drawing/2014/main" id="{297BA367-A53B-9CD9-DDB1-6A12005CC1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60EF16-57DF-690E-97F4-337D03AEF01A}"/>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339559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BF658-AFA5-2E63-751C-7E7545F0F5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4A25EC-AE69-3F17-7D51-37C34990EC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C77F9A-579E-3B9E-4683-6879E37BA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040299-0103-4747-83F7-4F81CF8EFDAF}"/>
              </a:ext>
            </a:extLst>
          </p:cNvPr>
          <p:cNvSpPr>
            <a:spLocks noGrp="1"/>
          </p:cNvSpPr>
          <p:nvPr>
            <p:ph type="dt" sz="half" idx="10"/>
          </p:nvPr>
        </p:nvSpPr>
        <p:spPr/>
        <p:txBody>
          <a:bodyPr/>
          <a:lstStyle/>
          <a:p>
            <a:fld id="{4D9BD5D8-9454-4982-A40C-907EF99844D8}" type="datetimeFigureOut">
              <a:rPr lang="en-US" smtClean="0"/>
              <a:t>8/3/2024</a:t>
            </a:fld>
            <a:endParaRPr lang="en-US"/>
          </a:p>
        </p:txBody>
      </p:sp>
      <p:sp>
        <p:nvSpPr>
          <p:cNvPr id="6" name="Footer Placeholder 5">
            <a:extLst>
              <a:ext uri="{FF2B5EF4-FFF2-40B4-BE49-F238E27FC236}">
                <a16:creationId xmlns:a16="http://schemas.microsoft.com/office/drawing/2014/main" id="{24966065-17C9-67B4-030D-A50975B68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939107-843D-82A1-4F92-3739BAA54651}"/>
              </a:ext>
            </a:extLst>
          </p:cNvPr>
          <p:cNvSpPr>
            <a:spLocks noGrp="1"/>
          </p:cNvSpPr>
          <p:nvPr>
            <p:ph type="sldNum" sz="quarter" idx="12"/>
          </p:nvPr>
        </p:nvSpPr>
        <p:spPr/>
        <p:txBody>
          <a:bodyPr/>
          <a:lstStyle/>
          <a:p>
            <a:fld id="{5A6EC0CF-D3F2-42F5-92BB-842C208BF3D9}" type="slidenum">
              <a:rPr lang="en-US" smtClean="0"/>
              <a:t>‹#›</a:t>
            </a:fld>
            <a:endParaRPr lang="en-US"/>
          </a:p>
        </p:txBody>
      </p:sp>
    </p:spTree>
    <p:extLst>
      <p:ext uri="{BB962C8B-B14F-4D97-AF65-F5344CB8AC3E}">
        <p14:creationId xmlns:p14="http://schemas.microsoft.com/office/powerpoint/2010/main" val="107693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4B4667-36FF-DB92-AA9D-FAF70CA785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9EA36E-1724-F562-B629-C2795CC91F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373D50-C090-4663-24D7-6DD8D7BD0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9BD5D8-9454-4982-A40C-907EF99844D8}" type="datetimeFigureOut">
              <a:rPr lang="en-US" smtClean="0"/>
              <a:t>8/3/2024</a:t>
            </a:fld>
            <a:endParaRPr lang="en-US"/>
          </a:p>
        </p:txBody>
      </p:sp>
      <p:sp>
        <p:nvSpPr>
          <p:cNvPr id="5" name="Footer Placeholder 4">
            <a:extLst>
              <a:ext uri="{FF2B5EF4-FFF2-40B4-BE49-F238E27FC236}">
                <a16:creationId xmlns:a16="http://schemas.microsoft.com/office/drawing/2014/main" id="{76A0904D-BF5A-0DD5-F901-DDEB4353D7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47CA4DE-5079-8995-FCC1-C2ACC2344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6EC0CF-D3F2-42F5-92BB-842C208BF3D9}" type="slidenum">
              <a:rPr lang="en-US" smtClean="0"/>
              <a:t>‹#›</a:t>
            </a:fld>
            <a:endParaRPr lang="en-US"/>
          </a:p>
        </p:txBody>
      </p:sp>
      <p:pic>
        <p:nvPicPr>
          <p:cNvPr id="8" name="Picture 7" descr="A blue and white emblem with a shield and stars&#10;&#10;Description automatically generated">
            <a:extLst>
              <a:ext uri="{FF2B5EF4-FFF2-40B4-BE49-F238E27FC236}">
                <a16:creationId xmlns:a16="http://schemas.microsoft.com/office/drawing/2014/main" id="{866FE0DF-CC56-2AA3-2AAA-A097612BF5A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94712" y="136525"/>
            <a:ext cx="1554163" cy="1554163"/>
          </a:xfrm>
          <a:prstGeom prst="rect">
            <a:avLst/>
          </a:prstGeom>
        </p:spPr>
      </p:pic>
    </p:spTree>
    <p:extLst>
      <p:ext uri="{BB962C8B-B14F-4D97-AF65-F5344CB8AC3E}">
        <p14:creationId xmlns:p14="http://schemas.microsoft.com/office/powerpoint/2010/main" val="4146812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AC2B9-9AB6-FDD9-19F1-EB1D84796255}"/>
              </a:ext>
            </a:extLst>
          </p:cNvPr>
          <p:cNvSpPr>
            <a:spLocks noGrp="1"/>
          </p:cNvSpPr>
          <p:nvPr>
            <p:ph type="ctrTitle"/>
          </p:nvPr>
        </p:nvSpPr>
        <p:spPr>
          <a:xfrm>
            <a:off x="1524000" y="2468565"/>
            <a:ext cx="9144000" cy="2387600"/>
          </a:xfrm>
        </p:spPr>
        <p:txBody>
          <a:bodyPr>
            <a:normAutofit fontScale="90000"/>
          </a:bodyPr>
          <a:lstStyle/>
          <a:p>
            <a:r>
              <a:rPr lang="en-US" dirty="0"/>
              <a:t>CHIEF WARRANT AND WARRANT OFFICERS ASSOCIATION, U.S. COAST GUARD</a:t>
            </a:r>
          </a:p>
        </p:txBody>
      </p:sp>
    </p:spTree>
    <p:extLst>
      <p:ext uri="{BB962C8B-B14F-4D97-AF65-F5344CB8AC3E}">
        <p14:creationId xmlns:p14="http://schemas.microsoft.com/office/powerpoint/2010/main" val="2363828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BA2B9-2970-BB05-700B-23C281014A3E}"/>
              </a:ext>
            </a:extLst>
          </p:cNvPr>
          <p:cNvSpPr>
            <a:spLocks noGrp="1"/>
          </p:cNvSpPr>
          <p:nvPr>
            <p:ph type="title"/>
          </p:nvPr>
        </p:nvSpPr>
        <p:spPr/>
        <p:txBody>
          <a:bodyPr/>
          <a:lstStyle/>
          <a:p>
            <a:r>
              <a:rPr lang="en-US" dirty="0"/>
              <a:t>MISSION</a:t>
            </a:r>
          </a:p>
        </p:txBody>
      </p:sp>
      <p:sp>
        <p:nvSpPr>
          <p:cNvPr id="3" name="Content Placeholder 2">
            <a:extLst>
              <a:ext uri="{FF2B5EF4-FFF2-40B4-BE49-F238E27FC236}">
                <a16:creationId xmlns:a16="http://schemas.microsoft.com/office/drawing/2014/main" id="{71024231-C94B-EDC5-7ABD-60E71C054767}"/>
              </a:ext>
            </a:extLst>
          </p:cNvPr>
          <p:cNvSpPr>
            <a:spLocks noGrp="1"/>
          </p:cNvSpPr>
          <p:nvPr>
            <p:ph idx="1"/>
          </p:nvPr>
        </p:nvSpPr>
        <p:spPr/>
        <p:txBody>
          <a:bodyPr/>
          <a:lstStyle/>
          <a:p>
            <a:pPr marL="0" indent="0">
              <a:buNone/>
            </a:pPr>
            <a:r>
              <a:rPr lang="en-US" b="0" i="0" dirty="0">
                <a:solidFill>
                  <a:srgbClr val="1E1E1E"/>
                </a:solidFill>
                <a:effectLst/>
                <a:highlight>
                  <a:srgbClr val="FFFFFF"/>
                </a:highlight>
                <a:latin typeface="LL Akkurat Regular Web"/>
              </a:rPr>
              <a:t>ADVANCE THE PROFESSIONAL ABILITY OF MEMBERS, PROMOTE THE UNITY AND MORALE OF MEMBERS, PROVIDE SCHOLARSHIPS TO CHILDREN OF MEMBERS, PROVIDE FINANCIAL SUPPORT TO SURVIVORS OF MEMBERS, PROVIDE SCHOLARSHIPS TO CHILDREN OF ENLISTED COAST GUARD MEMBER, ENSURE THAT MEMBERS HAVE INFORMATION CONCERNING THEIR BENEFITS AND TO ADVOCATE FOR THEIR BENEFITS.</a:t>
            </a:r>
            <a:endParaRPr lang="en-US" dirty="0"/>
          </a:p>
        </p:txBody>
      </p:sp>
    </p:spTree>
    <p:extLst>
      <p:ext uri="{BB962C8B-B14F-4D97-AF65-F5344CB8AC3E}">
        <p14:creationId xmlns:p14="http://schemas.microsoft.com/office/powerpoint/2010/main" val="217468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F07E8-52AC-962F-B689-534B0A8713FF}"/>
              </a:ext>
            </a:extLst>
          </p:cNvPr>
          <p:cNvSpPr>
            <a:spLocks noGrp="1"/>
          </p:cNvSpPr>
          <p:nvPr>
            <p:ph type="title"/>
          </p:nvPr>
        </p:nvSpPr>
        <p:spPr/>
        <p:txBody>
          <a:bodyPr/>
          <a:lstStyle/>
          <a:p>
            <a:r>
              <a:rPr lang="en-US" dirty="0"/>
              <a:t>MEMBERSHIP NUMBERS</a:t>
            </a:r>
          </a:p>
        </p:txBody>
      </p:sp>
      <p:sp>
        <p:nvSpPr>
          <p:cNvPr id="3" name="Content Placeholder 2">
            <a:extLst>
              <a:ext uri="{FF2B5EF4-FFF2-40B4-BE49-F238E27FC236}">
                <a16:creationId xmlns:a16="http://schemas.microsoft.com/office/drawing/2014/main" id="{B9D03B4B-734B-4B96-FF84-17BE96170FF7}"/>
              </a:ext>
            </a:extLst>
          </p:cNvPr>
          <p:cNvSpPr>
            <a:spLocks noGrp="1"/>
          </p:cNvSpPr>
          <p:nvPr>
            <p:ph idx="1"/>
          </p:nvPr>
        </p:nvSpPr>
        <p:spPr/>
        <p:txBody>
          <a:bodyPr/>
          <a:lstStyle/>
          <a:p>
            <a:r>
              <a:rPr lang="en-US" dirty="0"/>
              <a:t>2,487 current members</a:t>
            </a:r>
          </a:p>
          <a:p>
            <a:pPr lvl="1"/>
            <a:r>
              <a:rPr lang="en-US" dirty="0"/>
              <a:t>1,377 retired member allotments</a:t>
            </a:r>
          </a:p>
          <a:p>
            <a:r>
              <a:rPr lang="en-US" dirty="0"/>
              <a:t>Estimated 118 active duty/reservists CWOA members retired in 2023 </a:t>
            </a:r>
          </a:p>
          <a:p>
            <a:pPr lvl="1"/>
            <a:r>
              <a:rPr lang="en-US" dirty="0"/>
              <a:t>Approx 15% of the total active duty/reserve members of CWOA</a:t>
            </a:r>
          </a:p>
        </p:txBody>
      </p:sp>
    </p:spTree>
    <p:extLst>
      <p:ext uri="{BB962C8B-B14F-4D97-AF65-F5344CB8AC3E}">
        <p14:creationId xmlns:p14="http://schemas.microsoft.com/office/powerpoint/2010/main" val="258968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4C1A0-1249-0AE0-8FC6-8FC6643AFBF8}"/>
              </a:ext>
            </a:extLst>
          </p:cNvPr>
          <p:cNvSpPr>
            <a:spLocks noGrp="1"/>
          </p:cNvSpPr>
          <p:nvPr>
            <p:ph type="title"/>
          </p:nvPr>
        </p:nvSpPr>
        <p:spPr/>
        <p:txBody>
          <a:bodyPr/>
          <a:lstStyle/>
          <a:p>
            <a:r>
              <a:rPr lang="en-US" dirty="0"/>
              <a:t>MEMBERSHIP</a:t>
            </a:r>
          </a:p>
        </p:txBody>
      </p:sp>
      <p:sp>
        <p:nvSpPr>
          <p:cNvPr id="3" name="Content Placeholder 2">
            <a:extLst>
              <a:ext uri="{FF2B5EF4-FFF2-40B4-BE49-F238E27FC236}">
                <a16:creationId xmlns:a16="http://schemas.microsoft.com/office/drawing/2014/main" id="{D66F589F-1B55-56B0-7F79-65A21ED97FD7}"/>
              </a:ext>
            </a:extLst>
          </p:cNvPr>
          <p:cNvSpPr>
            <a:spLocks noGrp="1"/>
          </p:cNvSpPr>
          <p:nvPr>
            <p:ph idx="1"/>
          </p:nvPr>
        </p:nvSpPr>
        <p:spPr/>
        <p:txBody>
          <a:bodyPr/>
          <a:lstStyle/>
          <a:p>
            <a:r>
              <a:rPr lang="en-US" dirty="0"/>
              <a:t>When members retire from active duty, they are not aware that their allotment will end and that they must re-establish an allotment as a retiree</a:t>
            </a:r>
          </a:p>
          <a:p>
            <a:r>
              <a:rPr lang="en-US" dirty="0"/>
              <a:t>E-mail addresses or other contact information changes</a:t>
            </a:r>
          </a:p>
          <a:p>
            <a:r>
              <a:rPr lang="en-US" dirty="0"/>
              <a:t>When retired members die, CWOAUSCG does not get timely informed – many times only know about it after auditing our own records months later</a:t>
            </a:r>
          </a:p>
          <a:p>
            <a:endParaRPr lang="en-US" dirty="0"/>
          </a:p>
        </p:txBody>
      </p:sp>
    </p:spTree>
    <p:extLst>
      <p:ext uri="{BB962C8B-B14F-4D97-AF65-F5344CB8AC3E}">
        <p14:creationId xmlns:p14="http://schemas.microsoft.com/office/powerpoint/2010/main" val="3296944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37F1-6238-E1B1-247B-A4ED3C463FBD}"/>
              </a:ext>
            </a:extLst>
          </p:cNvPr>
          <p:cNvSpPr>
            <a:spLocks noGrp="1"/>
          </p:cNvSpPr>
          <p:nvPr>
            <p:ph type="title"/>
          </p:nvPr>
        </p:nvSpPr>
        <p:spPr/>
        <p:txBody>
          <a:bodyPr/>
          <a:lstStyle/>
          <a:p>
            <a:r>
              <a:rPr lang="en-US" dirty="0"/>
              <a:t>Advocacy</a:t>
            </a:r>
          </a:p>
        </p:txBody>
      </p:sp>
      <p:sp>
        <p:nvSpPr>
          <p:cNvPr id="3" name="Content Placeholder 2">
            <a:extLst>
              <a:ext uri="{FF2B5EF4-FFF2-40B4-BE49-F238E27FC236}">
                <a16:creationId xmlns:a16="http://schemas.microsoft.com/office/drawing/2014/main" id="{985AD142-5A75-16A0-EC6C-1C805DB89C27}"/>
              </a:ext>
            </a:extLst>
          </p:cNvPr>
          <p:cNvSpPr>
            <a:spLocks noGrp="1"/>
          </p:cNvSpPr>
          <p:nvPr>
            <p:ph idx="1"/>
          </p:nvPr>
        </p:nvSpPr>
        <p:spPr/>
        <p:txBody>
          <a:bodyPr/>
          <a:lstStyle/>
          <a:p>
            <a:r>
              <a:rPr lang="en-US" dirty="0"/>
              <a:t>Budget</a:t>
            </a:r>
          </a:p>
          <a:p>
            <a:pPr lvl="1"/>
            <a:r>
              <a:rPr lang="en-US" dirty="0"/>
              <a:t>Pay raises – active duty pay influences retired pay levels</a:t>
            </a:r>
          </a:p>
          <a:p>
            <a:pPr lvl="1"/>
            <a:r>
              <a:rPr lang="en-US" dirty="0"/>
              <a:t>Cost of living increases that keep up with increasing costs elsewhere (not just inflation – see health care)</a:t>
            </a:r>
          </a:p>
          <a:p>
            <a:pPr lvl="2"/>
            <a:r>
              <a:rPr lang="en-US" dirty="0"/>
              <a:t>2024: 3.2%         2023: 8.7%             2022: 5.9%</a:t>
            </a:r>
          </a:p>
          <a:p>
            <a:r>
              <a:rPr lang="en-US" dirty="0"/>
              <a:t>Health care</a:t>
            </a:r>
          </a:p>
          <a:p>
            <a:pPr lvl="1"/>
            <a:r>
              <a:rPr lang="en-US" dirty="0"/>
              <a:t>Deductibles &amp; co-pays in Tricare for Life</a:t>
            </a:r>
          </a:p>
          <a:p>
            <a:pPr lvl="1"/>
            <a:r>
              <a:rPr lang="en-US" dirty="0"/>
              <a:t>Pharmacy access &amp; costs – many retirees  do not life near military treatment facilities</a:t>
            </a:r>
          </a:p>
          <a:p>
            <a:pPr lvl="1"/>
            <a:r>
              <a:rPr lang="en-US" dirty="0"/>
              <a:t>Retired Reserve Tricare – continually advocating for premium subsidy </a:t>
            </a:r>
          </a:p>
          <a:p>
            <a:pPr lvl="2"/>
            <a:r>
              <a:rPr lang="en-US" dirty="0"/>
              <a:t>Currently </a:t>
            </a:r>
            <a:r>
              <a:rPr lang="en-US" dirty="0" err="1"/>
              <a:t>member+family</a:t>
            </a:r>
            <a:r>
              <a:rPr lang="en-US" dirty="0"/>
              <a:t> = $1,406.22/month</a:t>
            </a:r>
          </a:p>
          <a:p>
            <a:pPr lvl="1"/>
            <a:endParaRPr lang="en-US" dirty="0"/>
          </a:p>
          <a:p>
            <a:pPr lvl="1"/>
            <a:endParaRPr lang="en-US" dirty="0"/>
          </a:p>
        </p:txBody>
      </p:sp>
    </p:spTree>
    <p:extLst>
      <p:ext uri="{BB962C8B-B14F-4D97-AF65-F5344CB8AC3E}">
        <p14:creationId xmlns:p14="http://schemas.microsoft.com/office/powerpoint/2010/main" val="3315689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E437-A147-A80D-CC2A-55F2FD6A6D1E}"/>
              </a:ext>
            </a:extLst>
          </p:cNvPr>
          <p:cNvSpPr>
            <a:spLocks noGrp="1"/>
          </p:cNvSpPr>
          <p:nvPr>
            <p:ph type="title"/>
          </p:nvPr>
        </p:nvSpPr>
        <p:spPr/>
        <p:txBody>
          <a:bodyPr/>
          <a:lstStyle/>
          <a:p>
            <a:r>
              <a:rPr lang="en-US" dirty="0"/>
              <a:t>Retired Member - Currently Serving Issues </a:t>
            </a:r>
          </a:p>
        </p:txBody>
      </p:sp>
      <p:sp>
        <p:nvSpPr>
          <p:cNvPr id="3" name="Content Placeholder 2">
            <a:extLst>
              <a:ext uri="{FF2B5EF4-FFF2-40B4-BE49-F238E27FC236}">
                <a16:creationId xmlns:a16="http://schemas.microsoft.com/office/drawing/2014/main" id="{195DE5EC-D295-7475-6E5B-405517F1D647}"/>
              </a:ext>
            </a:extLst>
          </p:cNvPr>
          <p:cNvSpPr>
            <a:spLocks noGrp="1"/>
          </p:cNvSpPr>
          <p:nvPr>
            <p:ph idx="1"/>
          </p:nvPr>
        </p:nvSpPr>
        <p:spPr/>
        <p:txBody>
          <a:bodyPr/>
          <a:lstStyle/>
          <a:p>
            <a:r>
              <a:rPr lang="en-US" dirty="0"/>
              <a:t>Retired members are very active in advocating for currently serving benefits</a:t>
            </a:r>
          </a:p>
          <a:p>
            <a:pPr lvl="1"/>
            <a:r>
              <a:rPr lang="en-US" dirty="0"/>
              <a:t>Institutional knowledge of benefits rollback experiences (retention issues, family needs not met, etc.)</a:t>
            </a:r>
          </a:p>
          <a:p>
            <a:pPr lvl="1"/>
            <a:r>
              <a:rPr lang="en-US" dirty="0"/>
              <a:t>Communicating value and need of senior ranks to the Coast Guard</a:t>
            </a:r>
          </a:p>
          <a:p>
            <a:r>
              <a:rPr lang="en-US" dirty="0"/>
              <a:t>Retired members committed to the Coast Guard success</a:t>
            </a:r>
          </a:p>
          <a:p>
            <a:pPr lvl="1"/>
            <a:r>
              <a:rPr lang="en-US" dirty="0"/>
              <a:t>Communicating with members of Congress to influence change for active duty</a:t>
            </a:r>
          </a:p>
          <a:p>
            <a:pPr lvl="1"/>
            <a:r>
              <a:rPr lang="en-US" dirty="0"/>
              <a:t>Donating to charitable efforts that benefit currently serving and their families to enhance their experience (and hopefully retain them on active duty)</a:t>
            </a:r>
          </a:p>
        </p:txBody>
      </p:sp>
    </p:spTree>
    <p:extLst>
      <p:ext uri="{BB962C8B-B14F-4D97-AF65-F5344CB8AC3E}">
        <p14:creationId xmlns:p14="http://schemas.microsoft.com/office/powerpoint/2010/main" val="951987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E0A8A-5240-DF06-891A-F69624E3DB6B}"/>
              </a:ext>
            </a:extLst>
          </p:cNvPr>
          <p:cNvSpPr>
            <a:spLocks noGrp="1"/>
          </p:cNvSpPr>
          <p:nvPr>
            <p:ph type="title"/>
          </p:nvPr>
        </p:nvSpPr>
        <p:spPr/>
        <p:txBody>
          <a:bodyPr/>
          <a:lstStyle/>
          <a:p>
            <a:r>
              <a:rPr lang="en-US" dirty="0"/>
              <a:t>Member Engagement</a:t>
            </a:r>
          </a:p>
        </p:txBody>
      </p:sp>
      <p:sp>
        <p:nvSpPr>
          <p:cNvPr id="3" name="Content Placeholder 2">
            <a:extLst>
              <a:ext uri="{FF2B5EF4-FFF2-40B4-BE49-F238E27FC236}">
                <a16:creationId xmlns:a16="http://schemas.microsoft.com/office/drawing/2014/main" id="{05ED2925-1576-B455-3EBE-756FD44B135F}"/>
              </a:ext>
            </a:extLst>
          </p:cNvPr>
          <p:cNvSpPr>
            <a:spLocks noGrp="1"/>
          </p:cNvSpPr>
          <p:nvPr>
            <p:ph idx="1"/>
          </p:nvPr>
        </p:nvSpPr>
        <p:spPr/>
        <p:txBody>
          <a:bodyPr/>
          <a:lstStyle/>
          <a:p>
            <a:r>
              <a:rPr lang="en-US" dirty="0"/>
              <a:t>Quarterly newsletters</a:t>
            </a:r>
          </a:p>
          <a:p>
            <a:r>
              <a:rPr lang="en-US" dirty="0"/>
              <a:t>Annual meetings</a:t>
            </a:r>
          </a:p>
          <a:p>
            <a:r>
              <a:rPr lang="en-US" dirty="0"/>
              <a:t>Monthly virtual meetings</a:t>
            </a:r>
          </a:p>
          <a:p>
            <a:r>
              <a:rPr lang="en-US" dirty="0"/>
              <a:t>Chapters</a:t>
            </a:r>
          </a:p>
          <a:p>
            <a:pPr lvl="1"/>
            <a:r>
              <a:rPr lang="en-US" dirty="0"/>
              <a:t>Having executive director and his staff visiting chapters to increase dialogue of what is happening in their communities</a:t>
            </a:r>
          </a:p>
          <a:p>
            <a:pPr lvl="1"/>
            <a:r>
              <a:rPr lang="en-US" dirty="0"/>
              <a:t>Facilitating meetings with local leaders who are in positions to make improvements in quality of life, access to care issues</a:t>
            </a:r>
          </a:p>
          <a:p>
            <a:r>
              <a:rPr lang="en-US" dirty="0"/>
              <a:t>Feedback to Congressional and Coast Guard leadership from chapter leaders</a:t>
            </a:r>
          </a:p>
        </p:txBody>
      </p:sp>
    </p:spTree>
    <p:extLst>
      <p:ext uri="{BB962C8B-B14F-4D97-AF65-F5344CB8AC3E}">
        <p14:creationId xmlns:p14="http://schemas.microsoft.com/office/powerpoint/2010/main" val="1456081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1295</TotalTime>
  <Words>393</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LL Akkurat Regular Web</vt:lpstr>
      <vt:lpstr>Office Theme</vt:lpstr>
      <vt:lpstr>CHIEF WARRANT AND WARRANT OFFICERS ASSOCIATION, U.S. COAST GUARD</vt:lpstr>
      <vt:lpstr>MISSION</vt:lpstr>
      <vt:lpstr>MEMBERSHIP NUMBERS</vt:lpstr>
      <vt:lpstr>MEMBERSHIP</vt:lpstr>
      <vt:lpstr>Advocacy</vt:lpstr>
      <vt:lpstr>Retired Member - Currently Serving Issues </vt:lpstr>
      <vt:lpstr>Member Engagement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Aniela Szymanski</dc:creator>
  <cp:lastModifiedBy>Hinds, Robert C CIV USCG HQS (USA)</cp:lastModifiedBy>
  <cp:revision>2</cp:revision>
  <dcterms:created xsi:type="dcterms:W3CDTF">2024-08-02T21:19:29Z</dcterms:created>
  <dcterms:modified xsi:type="dcterms:W3CDTF">2024-08-04T00:35:30Z</dcterms:modified>
</cp:coreProperties>
</file>