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3889" r:id="rId5"/>
  </p:sldMasterIdLst>
  <p:notesMasterIdLst>
    <p:notesMasterId r:id="rId18"/>
  </p:notesMasterIdLst>
  <p:handoutMasterIdLst>
    <p:handoutMasterId r:id="rId19"/>
  </p:handoutMasterIdLst>
  <p:sldIdLst>
    <p:sldId id="266" r:id="rId6"/>
    <p:sldId id="289" r:id="rId7"/>
    <p:sldId id="267" r:id="rId8"/>
    <p:sldId id="286" r:id="rId9"/>
    <p:sldId id="287" r:id="rId10"/>
    <p:sldId id="288" r:id="rId11"/>
    <p:sldId id="293" r:id="rId12"/>
    <p:sldId id="294" r:id="rId13"/>
    <p:sldId id="275" r:id="rId14"/>
    <p:sldId id="291" r:id="rId15"/>
    <p:sldId id="292" r:id="rId16"/>
    <p:sldId id="290" r:id="rId1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1" autoAdjust="0"/>
    <p:restoredTop sz="94660"/>
  </p:normalViewPr>
  <p:slideViewPr>
    <p:cSldViewPr>
      <p:cViewPr varScale="1">
        <p:scale>
          <a:sx n="47" d="100"/>
          <a:sy n="47" d="100"/>
        </p:scale>
        <p:origin x="840" y="36"/>
      </p:cViewPr>
      <p:guideLst>
        <p:guide orient="horz" pos="2160"/>
        <p:guide pos="2880"/>
      </p:guideLst>
    </p:cSldViewPr>
  </p:slideViewPr>
  <p:notesTextViewPr>
    <p:cViewPr>
      <p:scale>
        <a:sx n="3" d="2"/>
        <a:sy n="3" d="2"/>
      </p:scale>
      <p:origin x="0" y="0"/>
    </p:cViewPr>
  </p:notesTextViewPr>
  <p:notesViewPr>
    <p:cSldViewPr>
      <p:cViewPr varScale="1">
        <p:scale>
          <a:sx n="63" d="100"/>
          <a:sy n="63" d="100"/>
        </p:scale>
        <p:origin x="1776"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 Pont, David A CIV USCG COMDT (USA)" userId="d4184b83-4476-4a91-9106-bd0503e55003" providerId="ADAL" clId="{BCF362FE-888E-4E23-8C88-846AEC3F95A6}"/>
    <pc:docChg chg="modSld">
      <pc:chgData name="Du Pont, David A CIV USCG COMDT (USA)" userId="d4184b83-4476-4a91-9106-bd0503e55003" providerId="ADAL" clId="{BCF362FE-888E-4E23-8C88-846AEC3F95A6}" dt="2024-07-22T15:21:26.035" v="2" actId="6549"/>
      <pc:docMkLst>
        <pc:docMk/>
      </pc:docMkLst>
      <pc:sldChg chg="modSp mod">
        <pc:chgData name="Du Pont, David A CIV USCG COMDT (USA)" userId="d4184b83-4476-4a91-9106-bd0503e55003" providerId="ADAL" clId="{BCF362FE-888E-4E23-8C88-846AEC3F95A6}" dt="2024-07-22T15:21:26.035" v="2" actId="6549"/>
        <pc:sldMkLst>
          <pc:docMk/>
          <pc:sldMk cId="2213338403" sldId="289"/>
        </pc:sldMkLst>
        <pc:spChg chg="mod">
          <ac:chgData name="Du Pont, David A CIV USCG COMDT (USA)" userId="d4184b83-4476-4a91-9106-bd0503e55003" providerId="ADAL" clId="{BCF362FE-888E-4E23-8C88-846AEC3F95A6}" dt="2024-07-22T15:21:26.035" v="2" actId="6549"/>
          <ac:spMkLst>
            <pc:docMk/>
            <pc:sldMk cId="2213338403" sldId="289"/>
            <ac:spMk id="3" creationId="{DFD4DA51-42BE-420E-9BB7-2F3EA8E20A5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D16F4C-6BB3-4A4D-BE39-12D29ACF3B6B}"/>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dirty="0"/>
            </a:lvl1pPr>
          </a:lstStyle>
          <a:p>
            <a:pPr>
              <a:defRPr/>
            </a:pPr>
            <a:endParaRPr lang="en-US" dirty="0"/>
          </a:p>
        </p:txBody>
      </p:sp>
      <p:sp>
        <p:nvSpPr>
          <p:cNvPr id="3" name="Date Placeholder 2">
            <a:extLst>
              <a:ext uri="{FF2B5EF4-FFF2-40B4-BE49-F238E27FC236}">
                <a16:creationId xmlns:a16="http://schemas.microsoft.com/office/drawing/2014/main" id="{DCEEE547-F615-459D-838F-5C0936E94D75}"/>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pPr>
              <a:defRPr/>
            </a:pPr>
            <a:fld id="{68A588F5-0DDB-401F-B855-90F2451E31FE}" type="datetimeFigureOut">
              <a:rPr lang="en-US"/>
              <a:pPr>
                <a:defRPr/>
              </a:pPr>
              <a:t>7/22/2024</a:t>
            </a:fld>
            <a:endParaRPr lang="en-US" dirty="0"/>
          </a:p>
        </p:txBody>
      </p:sp>
      <p:sp>
        <p:nvSpPr>
          <p:cNvPr id="4" name="Footer Placeholder 3">
            <a:extLst>
              <a:ext uri="{FF2B5EF4-FFF2-40B4-BE49-F238E27FC236}">
                <a16:creationId xmlns:a16="http://schemas.microsoft.com/office/drawing/2014/main" id="{48941D59-E290-410A-95C6-222EB4DC6A5D}"/>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dirty="0"/>
            </a:lvl1pPr>
          </a:lstStyle>
          <a:p>
            <a:pPr>
              <a:defRPr/>
            </a:pPr>
            <a:endParaRPr lang="en-US" dirty="0"/>
          </a:p>
        </p:txBody>
      </p:sp>
      <p:sp>
        <p:nvSpPr>
          <p:cNvPr id="5" name="Slide Number Placeholder 4">
            <a:extLst>
              <a:ext uri="{FF2B5EF4-FFF2-40B4-BE49-F238E27FC236}">
                <a16:creationId xmlns:a16="http://schemas.microsoft.com/office/drawing/2014/main" id="{7ED58778-469B-4CCB-8504-0486B1965D5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pPr>
              <a:defRPr/>
            </a:pPr>
            <a:fld id="{9BC5030C-41D8-4D55-90D1-6CA076D4E4D0}"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8E222C-1D80-4CAC-8D5C-B5853D34F0DD}"/>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dirty="0"/>
            </a:lvl1pPr>
          </a:lstStyle>
          <a:p>
            <a:pPr>
              <a:defRPr/>
            </a:pPr>
            <a:endParaRPr lang="en-US" dirty="0"/>
          </a:p>
        </p:txBody>
      </p:sp>
      <p:sp>
        <p:nvSpPr>
          <p:cNvPr id="3" name="Date Placeholder 2">
            <a:extLst>
              <a:ext uri="{FF2B5EF4-FFF2-40B4-BE49-F238E27FC236}">
                <a16:creationId xmlns:a16="http://schemas.microsoft.com/office/drawing/2014/main" id="{87482CF1-CC9D-4BA5-AF94-4EC8A8C88ECC}"/>
              </a:ext>
            </a:extLst>
          </p:cNvPr>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pPr>
              <a:defRPr/>
            </a:pPr>
            <a:fld id="{C29C7881-8865-4389-B001-94180B3A7FC8}" type="datetimeFigureOut">
              <a:rPr lang="en-US"/>
              <a:pPr>
                <a:defRPr/>
              </a:pPr>
              <a:t>7/22/2024</a:t>
            </a:fld>
            <a:endParaRPr lang="en-US" dirty="0"/>
          </a:p>
        </p:txBody>
      </p:sp>
      <p:sp>
        <p:nvSpPr>
          <p:cNvPr id="4" name="Slide Image Placeholder 3">
            <a:extLst>
              <a:ext uri="{FF2B5EF4-FFF2-40B4-BE49-F238E27FC236}">
                <a16:creationId xmlns:a16="http://schemas.microsoft.com/office/drawing/2014/main" id="{C91D01CE-7D46-4481-B6AA-283EE56409F0}"/>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a:extLst>
              <a:ext uri="{FF2B5EF4-FFF2-40B4-BE49-F238E27FC236}">
                <a16:creationId xmlns:a16="http://schemas.microsoft.com/office/drawing/2014/main" id="{C0F84D92-94ED-44BB-A7FB-3F856CF6DAF5}"/>
              </a:ext>
            </a:extLst>
          </p:cNvPr>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4C7FB14-1DFD-401E-ABD6-0C749ECFC09F}"/>
              </a:ext>
            </a:extLst>
          </p:cNvPr>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dirty="0"/>
            </a:lvl1pPr>
          </a:lstStyle>
          <a:p>
            <a:pPr>
              <a:defRPr/>
            </a:pPr>
            <a:endParaRPr lang="en-US" dirty="0"/>
          </a:p>
        </p:txBody>
      </p:sp>
      <p:sp>
        <p:nvSpPr>
          <p:cNvPr id="7" name="Slide Number Placeholder 6">
            <a:extLst>
              <a:ext uri="{FF2B5EF4-FFF2-40B4-BE49-F238E27FC236}">
                <a16:creationId xmlns:a16="http://schemas.microsoft.com/office/drawing/2014/main" id="{1BF5817F-7DC8-4AFF-A455-962577752F9C}"/>
              </a:ext>
            </a:extLst>
          </p:cNvPr>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pPr>
              <a:defRPr/>
            </a:pPr>
            <a:fld id="{A5440289-2C89-4CAB-8F3F-4EAA5341AC4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496 w 5184"/>
                  <a:gd name="T3" fmla="*/ 3159 h 3159"/>
                  <a:gd name="T4" fmla="*/ 5496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94 w 556"/>
                  <a:gd name="T5" fmla="*/ 3159 h 3159"/>
                  <a:gd name="T6" fmla="*/ 594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6" name="Freeform 6">
              <a:extLst>
                <a:ext uri="{FF2B5EF4-FFF2-40B4-BE49-F238E27FC236}">
                  <a16:creationId xmlns:a16="http://schemas.microsoft.com/office/drawing/2014/main" id="{E1F4302F-85B5-4D63-BE54-14F2209CEEBE}"/>
                </a:ext>
              </a:extLst>
            </p:cNvPr>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p>
          </p:txBody>
        </p:sp>
        <p:sp>
          <p:nvSpPr>
            <p:cNvPr id="7" name="Freeform 7"/>
            <p:cNvSpPr>
              <a:spLocks/>
            </p:cNvSpPr>
            <p:nvPr/>
          </p:nvSpPr>
          <p:spPr bwMode="ltGray">
            <a:xfrm>
              <a:off x="767" y="1155"/>
              <a:ext cx="252" cy="12"/>
            </a:xfrm>
            <a:custGeom>
              <a:avLst/>
              <a:gdLst>
                <a:gd name="T0" fmla="*/ 270 w 251"/>
                <a:gd name="T1" fmla="*/ 0 h 12"/>
                <a:gd name="T2" fmla="*/ 0 w 251"/>
                <a:gd name="T3" fmla="*/ 0 h 12"/>
                <a:gd name="T4" fmla="*/ 0 w 251"/>
                <a:gd name="T5" fmla="*/ 12 h 12"/>
                <a:gd name="T6" fmla="*/ 270 w 251"/>
                <a:gd name="T7" fmla="*/ 12 h 12"/>
                <a:gd name="T8" fmla="*/ 270 w 251"/>
                <a:gd name="T9" fmla="*/ 0 h 12"/>
                <a:gd name="T10" fmla="*/ 27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146963 w 251"/>
                <a:gd name="T5" fmla="*/ 12 h 12"/>
                <a:gd name="T6" fmla="*/ 146963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2"/>
              <p:cNvSpPr>
                <a:spLocks/>
              </p:cNvSpPr>
              <p:nvPr/>
            </p:nvSpPr>
            <p:spPr bwMode="ltGray">
              <a:xfrm>
                <a:off x="1019" y="1155"/>
                <a:ext cx="4739" cy="12"/>
              </a:xfrm>
              <a:custGeom>
                <a:avLst/>
                <a:gdLst>
                  <a:gd name="T0" fmla="*/ 5017 w 4724"/>
                  <a:gd name="T1" fmla="*/ 0 h 12"/>
                  <a:gd name="T2" fmla="*/ 0 w 4724"/>
                  <a:gd name="T3" fmla="*/ 0 h 12"/>
                  <a:gd name="T4" fmla="*/ 0 w 4724"/>
                  <a:gd name="T5" fmla="*/ 12 h 12"/>
                  <a:gd name="T6" fmla="*/ 5017 w 4724"/>
                  <a:gd name="T7" fmla="*/ 12 h 12"/>
                  <a:gd name="T8" fmla="*/ 5017 w 4724"/>
                  <a:gd name="T9" fmla="*/ 0 h 12"/>
                  <a:gd name="T10" fmla="*/ 5017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5">
                <a:extLst>
                  <a:ext uri="{FF2B5EF4-FFF2-40B4-BE49-F238E27FC236}">
                    <a16:creationId xmlns:a16="http://schemas.microsoft.com/office/drawing/2014/main" id="{AE2D6D5C-A2DC-456B-898B-1D9E4A96D15F}"/>
                  </a:ext>
                </a:extLst>
              </p:cNvPr>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p>
            </p:txBody>
          </p:sp>
        </p:grpSp>
      </p:grpSp>
      <p:sp>
        <p:nvSpPr>
          <p:cNvPr id="18" name="Rectangle 21">
            <a:extLst>
              <a:ext uri="{FF2B5EF4-FFF2-40B4-BE49-F238E27FC236}">
                <a16:creationId xmlns:a16="http://schemas.microsoft.com/office/drawing/2014/main" id="{413CE408-4C9C-4F3C-B1BB-E74626F0169C}"/>
              </a:ext>
            </a:extLst>
          </p:cNvPr>
          <p:cNvSpPr>
            <a:spLocks noChangeArrowheads="1"/>
          </p:cNvSpPr>
          <p:nvPr userDrawn="1"/>
        </p:nvSpPr>
        <p:spPr bwMode="auto">
          <a:xfrm>
            <a:off x="1752600" y="304800"/>
            <a:ext cx="693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defRPr/>
            </a:pPr>
            <a:r>
              <a:rPr lang="en-US" altLang="en-US" b="1" i="1" u="sng" dirty="0"/>
              <a:t>National Retiree Council</a:t>
            </a:r>
            <a:endParaRPr lang="en-US" altLang="en-US" dirty="0"/>
          </a:p>
          <a:p>
            <a:pPr algn="ctr">
              <a:defRPr/>
            </a:pPr>
            <a:r>
              <a:rPr lang="en-US" altLang="en-US" b="1" i="1" u="sng" dirty="0"/>
              <a:t>Annual Meeting 2018</a:t>
            </a:r>
          </a:p>
        </p:txBody>
      </p:sp>
      <p:pic>
        <p:nvPicPr>
          <p:cNvPr id="19" name="Picture 23" descr="us_coast_guard_racing_stri_"/>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7526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6" name="Rectangle 16">
            <a:extLst>
              <a:ext uri="{FF2B5EF4-FFF2-40B4-BE49-F238E27FC236}">
                <a16:creationId xmlns:a16="http://schemas.microsoft.com/office/drawing/2014/main" id="{442BDCFD-DD4E-4AC0-9D8D-BA2207AB1D53}"/>
              </a:ext>
            </a:extLst>
          </p:cNvPr>
          <p:cNvSpPr>
            <a:spLocks noGrp="1" noChangeArrowheads="1"/>
          </p:cNvSpPr>
          <p:nvPr>
            <p:ph type="ctrTitle" sz="quarter"/>
          </p:nvPr>
        </p:nvSpPr>
        <p:spPr>
          <a:xfrm>
            <a:off x="1066800" y="1997075"/>
            <a:ext cx="7086600" cy="1431925"/>
          </a:xfrm>
        </p:spPr>
        <p:txBody>
          <a:bodyPr anchor="b"/>
          <a:lstStyle>
            <a:lvl1pPr>
              <a:defRPr/>
            </a:lvl1pPr>
          </a:lstStyle>
          <a:p>
            <a:pPr lvl="0"/>
            <a:r>
              <a:rPr lang="en-US" altLang="en-US" noProof="0"/>
              <a:t>Click to edit Master title style</a:t>
            </a:r>
          </a:p>
        </p:txBody>
      </p:sp>
      <p:sp>
        <p:nvSpPr>
          <p:cNvPr id="5137" name="Rectangle 17">
            <a:extLst>
              <a:ext uri="{FF2B5EF4-FFF2-40B4-BE49-F238E27FC236}">
                <a16:creationId xmlns:a16="http://schemas.microsoft.com/office/drawing/2014/main" id="{F17FA3F9-089F-42EB-B89B-6E780A8427BE}"/>
              </a:ext>
            </a:extLst>
          </p:cNvPr>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20" name="Rectangle 18">
            <a:extLst>
              <a:ext uri="{FF2B5EF4-FFF2-40B4-BE49-F238E27FC236}">
                <a16:creationId xmlns:a16="http://schemas.microsoft.com/office/drawing/2014/main" id="{F16ED8E5-CB82-4306-8203-55388EE6AC7B}"/>
              </a:ext>
            </a:extLst>
          </p:cNvPr>
          <p:cNvSpPr>
            <a:spLocks noGrp="1" noChangeArrowheads="1"/>
          </p:cNvSpPr>
          <p:nvPr>
            <p:ph type="dt" sz="quarter" idx="10"/>
          </p:nvPr>
        </p:nvSpPr>
        <p:spPr/>
        <p:txBody>
          <a:bodyPr/>
          <a:lstStyle>
            <a:lvl1pPr>
              <a:defRPr dirty="0"/>
            </a:lvl1pPr>
          </a:lstStyle>
          <a:p>
            <a:pPr>
              <a:defRPr/>
            </a:pPr>
            <a:endParaRPr lang="en-US" altLang="en-US" dirty="0"/>
          </a:p>
        </p:txBody>
      </p:sp>
      <p:sp>
        <p:nvSpPr>
          <p:cNvPr id="21" name="Rectangle 19">
            <a:extLst>
              <a:ext uri="{FF2B5EF4-FFF2-40B4-BE49-F238E27FC236}">
                <a16:creationId xmlns:a16="http://schemas.microsoft.com/office/drawing/2014/main" id="{3BBFD118-DC53-4173-9B3C-EEF97C9FE56E}"/>
              </a:ext>
            </a:extLst>
          </p:cNvPr>
          <p:cNvSpPr>
            <a:spLocks noGrp="1" noChangeArrowheads="1"/>
          </p:cNvSpPr>
          <p:nvPr>
            <p:ph type="ftr" sz="quarter" idx="11"/>
          </p:nvPr>
        </p:nvSpPr>
        <p:spPr>
          <a:xfrm>
            <a:off x="3352800" y="6248400"/>
            <a:ext cx="2895600" cy="457200"/>
          </a:xfrm>
        </p:spPr>
        <p:txBody>
          <a:bodyPr/>
          <a:lstStyle>
            <a:lvl1pPr>
              <a:defRPr dirty="0"/>
            </a:lvl1pPr>
          </a:lstStyle>
          <a:p>
            <a:pPr>
              <a:defRPr/>
            </a:pPr>
            <a:endParaRPr lang="en-US" altLang="en-US" dirty="0"/>
          </a:p>
        </p:txBody>
      </p:sp>
      <p:sp>
        <p:nvSpPr>
          <p:cNvPr id="22" name="Rectangle 20">
            <a:extLst>
              <a:ext uri="{FF2B5EF4-FFF2-40B4-BE49-F238E27FC236}">
                <a16:creationId xmlns:a16="http://schemas.microsoft.com/office/drawing/2014/main" id="{557037EA-B265-43A4-805F-D581781E9D44}"/>
              </a:ext>
            </a:extLst>
          </p:cNvPr>
          <p:cNvSpPr>
            <a:spLocks noGrp="1" noChangeArrowheads="1"/>
          </p:cNvSpPr>
          <p:nvPr>
            <p:ph type="sldNum" sz="quarter" idx="12"/>
          </p:nvPr>
        </p:nvSpPr>
        <p:spPr/>
        <p:txBody>
          <a:bodyPr/>
          <a:lstStyle>
            <a:lvl1pPr>
              <a:defRPr/>
            </a:lvl1pPr>
          </a:lstStyle>
          <a:p>
            <a:pPr>
              <a:defRPr/>
            </a:pPr>
            <a:fld id="{B451DC9E-A34F-48CA-BFDB-66AA02176EF5}" type="slidenum">
              <a:rPr lang="en-US" altLang="en-US"/>
              <a:pPr>
                <a:defRPr/>
              </a:pPr>
              <a:t>‹#›</a:t>
            </a:fld>
            <a:endParaRPr lang="en-US" altLang="en-US" dirty="0"/>
          </a:p>
        </p:txBody>
      </p:sp>
    </p:spTree>
    <p:extLst>
      <p:ext uri="{BB962C8B-B14F-4D97-AF65-F5344CB8AC3E}">
        <p14:creationId xmlns:p14="http://schemas.microsoft.com/office/powerpoint/2010/main" val="3502133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6316A-B8ED-43EB-9024-CF28333D37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DF8593-81E1-4899-819D-285132C647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D8E0C545-EC7B-4B5A-A733-17F749CF28BD}" type="slidenum">
              <a:rPr lang="en-US" altLang="en-US"/>
              <a:pPr>
                <a:defRPr/>
              </a:pPr>
              <a:t>‹#›</a:t>
            </a:fld>
            <a:endParaRPr lang="en-US" altLang="en-US" dirty="0"/>
          </a:p>
        </p:txBody>
      </p:sp>
    </p:spTree>
    <p:extLst>
      <p:ext uri="{BB962C8B-B14F-4D97-AF65-F5344CB8AC3E}">
        <p14:creationId xmlns:p14="http://schemas.microsoft.com/office/powerpoint/2010/main" val="413418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78A0E-3F18-4C89-A0EE-D207F89F6043}"/>
              </a:ext>
            </a:extLst>
          </p:cNvPr>
          <p:cNvSpPr>
            <a:spLocks noGrp="1"/>
          </p:cNvSpPr>
          <p:nvPr>
            <p:ph type="title" orient="vert"/>
          </p:nvPr>
        </p:nvSpPr>
        <p:spPr>
          <a:xfrm>
            <a:off x="6934200" y="914400"/>
            <a:ext cx="2209800" cy="51816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09EA1C-01AF-4B0E-B05B-A856ACC7D088}"/>
              </a:ext>
            </a:extLst>
          </p:cNvPr>
          <p:cNvSpPr>
            <a:spLocks noGrp="1"/>
          </p:cNvSpPr>
          <p:nvPr>
            <p:ph type="body" orient="vert" idx="1"/>
          </p:nvPr>
        </p:nvSpPr>
        <p:spPr>
          <a:xfrm>
            <a:off x="304800" y="914400"/>
            <a:ext cx="6477000" cy="5181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62BCC2CD-48A7-4669-844F-F6E99E640539}" type="slidenum">
              <a:rPr lang="en-US" altLang="en-US"/>
              <a:pPr>
                <a:defRPr/>
              </a:pPr>
              <a:t>‹#›</a:t>
            </a:fld>
            <a:endParaRPr lang="en-US" altLang="en-US" dirty="0"/>
          </a:p>
        </p:txBody>
      </p:sp>
    </p:spTree>
    <p:extLst>
      <p:ext uri="{BB962C8B-B14F-4D97-AF65-F5344CB8AC3E}">
        <p14:creationId xmlns:p14="http://schemas.microsoft.com/office/powerpoint/2010/main" val="90147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B451DC9E-A34F-48CA-BFDB-66AA02176EF5}" type="slidenum">
              <a:rPr lang="en-US" altLang="en-US" smtClean="0"/>
              <a:pPr>
                <a:defRPr/>
              </a:pPr>
              <a:t>‹#›</a:t>
            </a:fld>
            <a:endParaRPr lang="en-US" altLang="en-US" dirty="0"/>
          </a:p>
        </p:txBody>
      </p:sp>
      <p:sp>
        <p:nvSpPr>
          <p:cNvPr id="7" name="Rectangle 21">
            <a:extLst>
              <a:ext uri="{FF2B5EF4-FFF2-40B4-BE49-F238E27FC236}">
                <a16:creationId xmlns:a16="http://schemas.microsoft.com/office/drawing/2014/main" id="{3721128C-D8B5-150E-8B29-804E95E22D43}"/>
              </a:ext>
            </a:extLst>
          </p:cNvPr>
          <p:cNvSpPr>
            <a:spLocks noChangeArrowheads="1"/>
          </p:cNvSpPr>
          <p:nvPr userDrawn="1"/>
        </p:nvSpPr>
        <p:spPr bwMode="auto">
          <a:xfrm>
            <a:off x="1752600" y="304800"/>
            <a:ext cx="693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defRPr/>
            </a:pPr>
            <a:r>
              <a:rPr lang="en-US" altLang="en-US" b="1" i="1" u="sng" dirty="0"/>
              <a:t>National Retiree Council</a:t>
            </a:r>
            <a:endParaRPr lang="en-US" altLang="en-US" dirty="0"/>
          </a:p>
          <a:p>
            <a:pPr algn="ctr">
              <a:defRPr/>
            </a:pPr>
            <a:r>
              <a:rPr lang="en-US" altLang="en-US" b="1" i="1" u="sng" dirty="0"/>
              <a:t>Annual Meeting 2018</a:t>
            </a:r>
          </a:p>
        </p:txBody>
      </p:sp>
      <p:pic>
        <p:nvPicPr>
          <p:cNvPr id="8" name="Picture 23" descr="us_coast_guard_racing_stri_">
            <a:extLst>
              <a:ext uri="{FF2B5EF4-FFF2-40B4-BE49-F238E27FC236}">
                <a16:creationId xmlns:a16="http://schemas.microsoft.com/office/drawing/2014/main" id="{ADCC1EE4-9C0F-FD9D-B060-27D5507089F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7526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8229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9B4B8984-374A-417D-9C27-5532918774C6}" type="slidenum">
              <a:rPr lang="en-US" altLang="en-US" smtClean="0"/>
              <a:pPr>
                <a:defRPr/>
              </a:pPr>
              <a:t>‹#›</a:t>
            </a:fld>
            <a:endParaRPr lang="en-US" altLang="en-US" dirty="0"/>
          </a:p>
        </p:txBody>
      </p:sp>
    </p:spTree>
    <p:extLst>
      <p:ext uri="{BB962C8B-B14F-4D97-AF65-F5344CB8AC3E}">
        <p14:creationId xmlns:p14="http://schemas.microsoft.com/office/powerpoint/2010/main" val="1028405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400E4397-576C-408A-BA93-9F2BB97DE62F}" type="slidenum">
              <a:rPr lang="en-US" altLang="en-US" smtClean="0"/>
              <a:pPr>
                <a:defRPr/>
              </a:pPr>
              <a:t>‹#›</a:t>
            </a:fld>
            <a:endParaRPr lang="en-US" altLang="en-US" dirty="0"/>
          </a:p>
        </p:txBody>
      </p:sp>
    </p:spTree>
    <p:extLst>
      <p:ext uri="{BB962C8B-B14F-4D97-AF65-F5344CB8AC3E}">
        <p14:creationId xmlns:p14="http://schemas.microsoft.com/office/powerpoint/2010/main" val="3786103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C029C51E-1886-49F6-8CA8-E6B2C68FCDEF}" type="slidenum">
              <a:rPr lang="en-US" altLang="en-US" smtClean="0"/>
              <a:pPr>
                <a:defRPr/>
              </a:pPr>
              <a:t>‹#›</a:t>
            </a:fld>
            <a:endParaRPr lang="en-US" altLang="en-US" dirty="0"/>
          </a:p>
        </p:txBody>
      </p:sp>
    </p:spTree>
    <p:extLst>
      <p:ext uri="{BB962C8B-B14F-4D97-AF65-F5344CB8AC3E}">
        <p14:creationId xmlns:p14="http://schemas.microsoft.com/office/powerpoint/2010/main" val="3387324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dirty="0"/>
          </a:p>
        </p:txBody>
      </p:sp>
      <p:sp>
        <p:nvSpPr>
          <p:cNvPr id="8" name="Footer Placeholder 7"/>
          <p:cNvSpPr>
            <a:spLocks noGrp="1"/>
          </p:cNvSpPr>
          <p:nvPr>
            <p:ph type="ftr" sz="quarter" idx="11"/>
          </p:nvPr>
        </p:nvSpPr>
        <p:spPr/>
        <p:txBody>
          <a:bodyPr/>
          <a:lstStyle/>
          <a:p>
            <a:pPr>
              <a:defRPr/>
            </a:pPr>
            <a:endParaRPr lang="en-US" altLang="en-US" dirty="0"/>
          </a:p>
        </p:txBody>
      </p:sp>
      <p:sp>
        <p:nvSpPr>
          <p:cNvPr id="9" name="Slide Number Placeholder 8"/>
          <p:cNvSpPr>
            <a:spLocks noGrp="1"/>
          </p:cNvSpPr>
          <p:nvPr>
            <p:ph type="sldNum" sz="quarter" idx="12"/>
          </p:nvPr>
        </p:nvSpPr>
        <p:spPr/>
        <p:txBody>
          <a:bodyPr/>
          <a:lstStyle/>
          <a:p>
            <a:pPr>
              <a:defRPr/>
            </a:pPr>
            <a:fld id="{C6FE2D4C-ACB6-4441-9547-A167FF2DB425}" type="slidenum">
              <a:rPr lang="en-US" altLang="en-US" smtClean="0"/>
              <a:pPr>
                <a:defRPr/>
              </a:pPr>
              <a:t>‹#›</a:t>
            </a:fld>
            <a:endParaRPr lang="en-US" altLang="en-US" dirty="0"/>
          </a:p>
        </p:txBody>
      </p:sp>
    </p:spTree>
    <p:extLst>
      <p:ext uri="{BB962C8B-B14F-4D97-AF65-F5344CB8AC3E}">
        <p14:creationId xmlns:p14="http://schemas.microsoft.com/office/powerpoint/2010/main" val="877203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dirty="0"/>
          </a:p>
        </p:txBody>
      </p:sp>
      <p:sp>
        <p:nvSpPr>
          <p:cNvPr id="4" name="Footer Placeholder 3"/>
          <p:cNvSpPr>
            <a:spLocks noGrp="1"/>
          </p:cNvSpPr>
          <p:nvPr>
            <p:ph type="ftr" sz="quarter" idx="11"/>
          </p:nvPr>
        </p:nvSpPr>
        <p:spPr/>
        <p:txBody>
          <a:bodyPr/>
          <a:lstStyle/>
          <a:p>
            <a:pPr>
              <a:defRPr/>
            </a:pPr>
            <a:endParaRPr lang="en-US" altLang="en-US" dirty="0"/>
          </a:p>
        </p:txBody>
      </p:sp>
      <p:sp>
        <p:nvSpPr>
          <p:cNvPr id="5" name="Slide Number Placeholder 4"/>
          <p:cNvSpPr>
            <a:spLocks noGrp="1"/>
          </p:cNvSpPr>
          <p:nvPr>
            <p:ph type="sldNum" sz="quarter" idx="12"/>
          </p:nvPr>
        </p:nvSpPr>
        <p:spPr/>
        <p:txBody>
          <a:bodyPr/>
          <a:lstStyle/>
          <a:p>
            <a:pPr>
              <a:defRPr/>
            </a:pPr>
            <a:fld id="{58CEC573-5DA6-4943-9224-B4BA0B47549F}" type="slidenum">
              <a:rPr lang="en-US" altLang="en-US" smtClean="0"/>
              <a:pPr>
                <a:defRPr/>
              </a:pPr>
              <a:t>‹#›</a:t>
            </a:fld>
            <a:endParaRPr lang="en-US" altLang="en-US" dirty="0"/>
          </a:p>
        </p:txBody>
      </p:sp>
    </p:spTree>
    <p:extLst>
      <p:ext uri="{BB962C8B-B14F-4D97-AF65-F5344CB8AC3E}">
        <p14:creationId xmlns:p14="http://schemas.microsoft.com/office/powerpoint/2010/main" val="2803731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dirty="0"/>
          </a:p>
        </p:txBody>
      </p:sp>
      <p:sp>
        <p:nvSpPr>
          <p:cNvPr id="3" name="Footer Placeholder 2"/>
          <p:cNvSpPr>
            <a:spLocks noGrp="1"/>
          </p:cNvSpPr>
          <p:nvPr>
            <p:ph type="ftr" sz="quarter" idx="11"/>
          </p:nvPr>
        </p:nvSpPr>
        <p:spPr/>
        <p:txBody>
          <a:bodyPr/>
          <a:lstStyle/>
          <a:p>
            <a:pPr>
              <a:defRPr/>
            </a:pPr>
            <a:endParaRPr lang="en-US" altLang="en-US" dirty="0"/>
          </a:p>
        </p:txBody>
      </p:sp>
      <p:sp>
        <p:nvSpPr>
          <p:cNvPr id="4" name="Slide Number Placeholder 3"/>
          <p:cNvSpPr>
            <a:spLocks noGrp="1"/>
          </p:cNvSpPr>
          <p:nvPr>
            <p:ph type="sldNum" sz="quarter" idx="12"/>
          </p:nvPr>
        </p:nvSpPr>
        <p:spPr/>
        <p:txBody>
          <a:bodyPr/>
          <a:lstStyle/>
          <a:p>
            <a:pPr>
              <a:defRPr/>
            </a:pPr>
            <a:fld id="{A6E48DC7-D9CC-4080-B859-D78273269268}" type="slidenum">
              <a:rPr lang="en-US" altLang="en-US" smtClean="0"/>
              <a:pPr>
                <a:defRPr/>
              </a:pPr>
              <a:t>‹#›</a:t>
            </a:fld>
            <a:endParaRPr lang="en-US" altLang="en-US" dirty="0"/>
          </a:p>
        </p:txBody>
      </p:sp>
    </p:spTree>
    <p:extLst>
      <p:ext uri="{BB962C8B-B14F-4D97-AF65-F5344CB8AC3E}">
        <p14:creationId xmlns:p14="http://schemas.microsoft.com/office/powerpoint/2010/main" val="744092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8A6CFD57-C9E0-4702-B5C2-5A5F0CD3A2CE}" type="slidenum">
              <a:rPr lang="en-US" altLang="en-US" smtClean="0"/>
              <a:pPr>
                <a:defRPr/>
              </a:pPr>
              <a:t>‹#›</a:t>
            </a:fld>
            <a:endParaRPr lang="en-US" altLang="en-US" dirty="0"/>
          </a:p>
        </p:txBody>
      </p:sp>
    </p:spTree>
    <p:extLst>
      <p:ext uri="{BB962C8B-B14F-4D97-AF65-F5344CB8AC3E}">
        <p14:creationId xmlns:p14="http://schemas.microsoft.com/office/powerpoint/2010/main" val="13714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F4DCED-5DE8-45AA-AA17-F0E25DCE6B37}"/>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dirty="0"/>
              <a:t>Click to edit Master title style</a:t>
            </a:r>
          </a:p>
        </p:txBody>
      </p:sp>
      <p:sp>
        <p:nvSpPr>
          <p:cNvPr id="4"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9B4B8984-374A-417D-9C27-5532918774C6}" type="slidenum">
              <a:rPr lang="en-US" altLang="en-US"/>
              <a:pPr>
                <a:defRPr/>
              </a:pPr>
              <a:t>‹#›</a:t>
            </a:fld>
            <a:endParaRPr lang="en-US" altLang="en-US" dirty="0"/>
          </a:p>
        </p:txBody>
      </p:sp>
    </p:spTree>
    <p:extLst>
      <p:ext uri="{BB962C8B-B14F-4D97-AF65-F5344CB8AC3E}">
        <p14:creationId xmlns:p14="http://schemas.microsoft.com/office/powerpoint/2010/main" val="3919775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22A02D1C-1CE4-48C4-818B-80BCA10F8A9A}" type="slidenum">
              <a:rPr lang="en-US" altLang="en-US" smtClean="0"/>
              <a:pPr>
                <a:defRPr/>
              </a:pPr>
              <a:t>‹#›</a:t>
            </a:fld>
            <a:endParaRPr lang="en-US" altLang="en-US" dirty="0"/>
          </a:p>
        </p:txBody>
      </p:sp>
    </p:spTree>
    <p:extLst>
      <p:ext uri="{BB962C8B-B14F-4D97-AF65-F5344CB8AC3E}">
        <p14:creationId xmlns:p14="http://schemas.microsoft.com/office/powerpoint/2010/main" val="2203417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D8E0C545-EC7B-4B5A-A733-17F749CF28BD}" type="slidenum">
              <a:rPr lang="en-US" altLang="en-US" smtClean="0"/>
              <a:pPr>
                <a:defRPr/>
              </a:pPr>
              <a:t>‹#›</a:t>
            </a:fld>
            <a:endParaRPr lang="en-US" altLang="en-US" dirty="0"/>
          </a:p>
        </p:txBody>
      </p:sp>
    </p:spTree>
    <p:extLst>
      <p:ext uri="{BB962C8B-B14F-4D97-AF65-F5344CB8AC3E}">
        <p14:creationId xmlns:p14="http://schemas.microsoft.com/office/powerpoint/2010/main" val="3607534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62BCC2CD-48A7-4669-844F-F6E99E640539}" type="slidenum">
              <a:rPr lang="en-US" altLang="en-US" smtClean="0"/>
              <a:pPr>
                <a:defRPr/>
              </a:pPr>
              <a:t>‹#›</a:t>
            </a:fld>
            <a:endParaRPr lang="en-US" altLang="en-US" dirty="0"/>
          </a:p>
        </p:txBody>
      </p:sp>
    </p:spTree>
    <p:extLst>
      <p:ext uri="{BB962C8B-B14F-4D97-AF65-F5344CB8AC3E}">
        <p14:creationId xmlns:p14="http://schemas.microsoft.com/office/powerpoint/2010/main" val="341829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ADFA3-C3AE-4DE9-B7EB-1F6B13EEA08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8CD45C-8938-460F-991D-007E88246ED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400E4397-576C-408A-BA93-9F2BB97DE62F}" type="slidenum">
              <a:rPr lang="en-US" altLang="en-US"/>
              <a:pPr>
                <a:defRPr/>
              </a:pPr>
              <a:t>‹#›</a:t>
            </a:fld>
            <a:endParaRPr lang="en-US" altLang="en-US" dirty="0"/>
          </a:p>
        </p:txBody>
      </p:sp>
    </p:spTree>
    <p:extLst>
      <p:ext uri="{BB962C8B-B14F-4D97-AF65-F5344CB8AC3E}">
        <p14:creationId xmlns:p14="http://schemas.microsoft.com/office/powerpoint/2010/main" val="2312431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204B-2501-488D-B292-EF568CDECA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0C73AD-6818-4457-B1C3-23FB3A224B3D}"/>
              </a:ext>
            </a:extLst>
          </p:cNvPr>
          <p:cNvSpPr>
            <a:spLocks noGrp="1"/>
          </p:cNvSpPr>
          <p:nvPr>
            <p:ph sz="half" idx="1"/>
          </p:nvPr>
        </p:nvSpPr>
        <p:spPr>
          <a:xfrm>
            <a:off x="304800" y="1524000"/>
            <a:ext cx="43434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DB53E7-80EB-419A-9A62-B85D89B761D4}"/>
              </a:ext>
            </a:extLst>
          </p:cNvPr>
          <p:cNvSpPr>
            <a:spLocks noGrp="1"/>
          </p:cNvSpPr>
          <p:nvPr>
            <p:ph sz="half" idx="2"/>
          </p:nvPr>
        </p:nvSpPr>
        <p:spPr>
          <a:xfrm>
            <a:off x="4800600" y="1524000"/>
            <a:ext cx="43434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C029C51E-1886-49F6-8CA8-E6B2C68FCDEF}" type="slidenum">
              <a:rPr lang="en-US" altLang="en-US"/>
              <a:pPr>
                <a:defRPr/>
              </a:pPr>
              <a:t>‹#›</a:t>
            </a:fld>
            <a:endParaRPr lang="en-US" altLang="en-US" dirty="0"/>
          </a:p>
        </p:txBody>
      </p:sp>
    </p:spTree>
    <p:extLst>
      <p:ext uri="{BB962C8B-B14F-4D97-AF65-F5344CB8AC3E}">
        <p14:creationId xmlns:p14="http://schemas.microsoft.com/office/powerpoint/2010/main" val="2289597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BD53C-73D9-424D-98F1-B373D0700A7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EFA8EA-F371-433D-9B2B-53E10FA7364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6515E76-5E71-4424-8317-52B5C348F43D}"/>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84F7D3-E879-4FD0-812C-3B94590038B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8B04E91-E659-4934-920B-AAC8408A223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C6FE2D4C-ACB6-4441-9547-A167FF2DB425}" type="slidenum">
              <a:rPr lang="en-US" altLang="en-US"/>
              <a:pPr>
                <a:defRPr/>
              </a:pPr>
              <a:t>‹#›</a:t>
            </a:fld>
            <a:endParaRPr lang="en-US" altLang="en-US" dirty="0"/>
          </a:p>
        </p:txBody>
      </p:sp>
    </p:spTree>
    <p:extLst>
      <p:ext uri="{BB962C8B-B14F-4D97-AF65-F5344CB8AC3E}">
        <p14:creationId xmlns:p14="http://schemas.microsoft.com/office/powerpoint/2010/main" val="2157266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210FC-529A-4205-86D6-D803E755024B}"/>
              </a:ext>
            </a:extLst>
          </p:cNvPr>
          <p:cNvSpPr>
            <a:spLocks noGrp="1"/>
          </p:cNvSpPr>
          <p:nvPr>
            <p:ph type="title"/>
          </p:nvPr>
        </p:nvSpPr>
        <p:spPr/>
        <p:txBody>
          <a:bodyPr/>
          <a:lstStyle/>
          <a:p>
            <a:r>
              <a:rPr lang="en-US"/>
              <a:t>Click to edit Master title style</a:t>
            </a:r>
          </a:p>
        </p:txBody>
      </p:sp>
      <p:sp>
        <p:nvSpPr>
          <p:cNvPr id="3"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58CEC573-5DA6-4943-9224-B4BA0B47549F}" type="slidenum">
              <a:rPr lang="en-US" altLang="en-US"/>
              <a:pPr>
                <a:defRPr/>
              </a:pPr>
              <a:t>‹#›</a:t>
            </a:fld>
            <a:endParaRPr lang="en-US" altLang="en-US" dirty="0"/>
          </a:p>
        </p:txBody>
      </p:sp>
    </p:spTree>
    <p:extLst>
      <p:ext uri="{BB962C8B-B14F-4D97-AF65-F5344CB8AC3E}">
        <p14:creationId xmlns:p14="http://schemas.microsoft.com/office/powerpoint/2010/main" val="3558052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A6E48DC7-D9CC-4080-B859-D78273269268}" type="slidenum">
              <a:rPr lang="en-US" altLang="en-US"/>
              <a:pPr>
                <a:defRPr/>
              </a:pPr>
              <a:t>‹#›</a:t>
            </a:fld>
            <a:endParaRPr lang="en-US" altLang="en-US" dirty="0"/>
          </a:p>
        </p:txBody>
      </p:sp>
    </p:spTree>
    <p:extLst>
      <p:ext uri="{BB962C8B-B14F-4D97-AF65-F5344CB8AC3E}">
        <p14:creationId xmlns:p14="http://schemas.microsoft.com/office/powerpoint/2010/main" val="4071468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33C65-4C5E-48D7-BFBA-6B103C126BE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7F74C8-6086-4934-A279-E8EDB1E3AD1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6B1BCB-4B79-4D57-8C0F-5BFB5CE0BA4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8A6CFD57-C9E0-4702-B5C2-5A5F0CD3A2CE}" type="slidenum">
              <a:rPr lang="en-US" altLang="en-US"/>
              <a:pPr>
                <a:defRPr/>
              </a:pPr>
              <a:t>‹#›</a:t>
            </a:fld>
            <a:endParaRPr lang="en-US" altLang="en-US" dirty="0"/>
          </a:p>
        </p:txBody>
      </p:sp>
    </p:spTree>
    <p:extLst>
      <p:ext uri="{BB962C8B-B14F-4D97-AF65-F5344CB8AC3E}">
        <p14:creationId xmlns:p14="http://schemas.microsoft.com/office/powerpoint/2010/main" val="137801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5C51C-CDF1-4BFB-8235-B40785C743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49FDB-A0CF-4356-80F5-9D6C1EA9D0B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a:extLst>
              <a:ext uri="{FF2B5EF4-FFF2-40B4-BE49-F238E27FC236}">
                <a16:creationId xmlns:a16="http://schemas.microsoft.com/office/drawing/2014/main" id="{D7EF7D17-3BDB-48DA-972E-8768B65A8D3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7">
            <a:extLst>
              <a:ext uri="{FF2B5EF4-FFF2-40B4-BE49-F238E27FC236}">
                <a16:creationId xmlns:a16="http://schemas.microsoft.com/office/drawing/2014/main" id="{180D7A1A-F68A-487A-9522-73609715A748}"/>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8">
            <a:extLst>
              <a:ext uri="{FF2B5EF4-FFF2-40B4-BE49-F238E27FC236}">
                <a16:creationId xmlns:a16="http://schemas.microsoft.com/office/drawing/2014/main" id="{2057B8FC-513F-4687-9DCC-DE39B555F9C3}"/>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9">
            <a:extLst>
              <a:ext uri="{FF2B5EF4-FFF2-40B4-BE49-F238E27FC236}">
                <a16:creationId xmlns:a16="http://schemas.microsoft.com/office/drawing/2014/main" id="{D83D6A6E-6C78-41E3-9B2C-5F72990E7E1C}"/>
              </a:ext>
            </a:extLst>
          </p:cNvPr>
          <p:cNvSpPr>
            <a:spLocks noGrp="1" noChangeArrowheads="1"/>
          </p:cNvSpPr>
          <p:nvPr>
            <p:ph type="sldNum" sz="quarter" idx="12"/>
          </p:nvPr>
        </p:nvSpPr>
        <p:spPr>
          <a:ln/>
        </p:spPr>
        <p:txBody>
          <a:bodyPr/>
          <a:lstStyle>
            <a:lvl1pPr>
              <a:defRPr/>
            </a:lvl1pPr>
          </a:lstStyle>
          <a:p>
            <a:pPr>
              <a:defRPr/>
            </a:pPr>
            <a:fld id="{22A02D1C-1CE4-48C4-818B-80BCA10F8A9A}" type="slidenum">
              <a:rPr lang="en-US" altLang="en-US"/>
              <a:pPr>
                <a:defRPr/>
              </a:pPr>
              <a:t>‹#›</a:t>
            </a:fld>
            <a:endParaRPr lang="en-US" altLang="en-US" dirty="0"/>
          </a:p>
        </p:txBody>
      </p:sp>
    </p:spTree>
    <p:extLst>
      <p:ext uri="{BB962C8B-B14F-4D97-AF65-F5344CB8AC3E}">
        <p14:creationId xmlns:p14="http://schemas.microsoft.com/office/powerpoint/2010/main" val="247615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4" name="Freeform 3"/>
            <p:cNvSpPr>
              <a:spLocks/>
            </p:cNvSpPr>
            <p:nvPr/>
          </p:nvSpPr>
          <p:spPr bwMode="hidden">
            <a:xfrm>
              <a:off x="558" y="1161"/>
              <a:ext cx="5200" cy="3159"/>
            </a:xfrm>
            <a:custGeom>
              <a:avLst/>
              <a:gdLst>
                <a:gd name="T0" fmla="*/ 0 w 5184"/>
                <a:gd name="T1" fmla="*/ 3159 h 3159"/>
                <a:gd name="T2" fmla="*/ 5496 w 5184"/>
                <a:gd name="T3" fmla="*/ 3159 h 3159"/>
                <a:gd name="T4" fmla="*/ 5496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35" name="Freeform 4"/>
            <p:cNvSpPr>
              <a:spLocks/>
            </p:cNvSpPr>
            <p:nvPr/>
          </p:nvSpPr>
          <p:spPr bwMode="hidden">
            <a:xfrm>
              <a:off x="0" y="1161"/>
              <a:ext cx="558" cy="3159"/>
            </a:xfrm>
            <a:custGeom>
              <a:avLst/>
              <a:gdLst>
                <a:gd name="T0" fmla="*/ 0 w 556"/>
                <a:gd name="T1" fmla="*/ 0 h 3159"/>
                <a:gd name="T2" fmla="*/ 0 w 556"/>
                <a:gd name="T3" fmla="*/ 3159 h 3159"/>
                <a:gd name="T4" fmla="*/ 594 w 556"/>
                <a:gd name="T5" fmla="*/ 3159 h 3159"/>
                <a:gd name="T6" fmla="*/ 594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nvGrpSpPr>
            <p:cNvPr id="1036" name="Group 5"/>
            <p:cNvGrpSpPr>
              <a:grpSpLocks/>
            </p:cNvGrpSpPr>
            <p:nvPr userDrawn="1"/>
          </p:nvGrpSpPr>
          <p:grpSpPr bwMode="auto">
            <a:xfrm>
              <a:off x="0" y="4"/>
              <a:ext cx="5758" cy="4316"/>
              <a:chOff x="0" y="4"/>
              <a:chExt cx="5758" cy="4316"/>
            </a:xfrm>
          </p:grpSpPr>
          <p:sp>
            <p:nvSpPr>
              <p:cNvPr id="1037"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38"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39" name="Freeform 8"/>
              <p:cNvSpPr>
                <a:spLocks/>
              </p:cNvSpPr>
              <p:nvPr/>
            </p:nvSpPr>
            <p:spPr bwMode="ltGray">
              <a:xfrm>
                <a:off x="1019" y="1155"/>
                <a:ext cx="4739" cy="12"/>
              </a:xfrm>
              <a:custGeom>
                <a:avLst/>
                <a:gdLst>
                  <a:gd name="T0" fmla="*/ 5017 w 4724"/>
                  <a:gd name="T1" fmla="*/ 0 h 12"/>
                  <a:gd name="T2" fmla="*/ 0 w 4724"/>
                  <a:gd name="T3" fmla="*/ 0 h 12"/>
                  <a:gd name="T4" fmla="*/ 0 w 4724"/>
                  <a:gd name="T5" fmla="*/ 12 h 12"/>
                  <a:gd name="T6" fmla="*/ 5017 w 4724"/>
                  <a:gd name="T7" fmla="*/ 12 h 12"/>
                  <a:gd name="T8" fmla="*/ 5017 w 4724"/>
                  <a:gd name="T9" fmla="*/ 0 h 12"/>
                  <a:gd name="T10" fmla="*/ 5017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40"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41"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07" name="Freeform 11">
                <a:extLst>
                  <a:ext uri="{FF2B5EF4-FFF2-40B4-BE49-F238E27FC236}">
                    <a16:creationId xmlns:a16="http://schemas.microsoft.com/office/drawing/2014/main" id="{61C9D126-42CB-4C7D-965B-9215E570276F}"/>
                  </a:ext>
                </a:extLst>
              </p:cNvPr>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p>
            </p:txBody>
          </p:sp>
          <p:sp>
            <p:nvSpPr>
              <p:cNvPr id="1043" name="Freeform 12"/>
              <p:cNvSpPr>
                <a:spLocks/>
              </p:cNvSpPr>
              <p:nvPr/>
            </p:nvSpPr>
            <p:spPr bwMode="ltGray">
              <a:xfrm>
                <a:off x="0" y="1155"/>
                <a:ext cx="351" cy="12"/>
              </a:xfrm>
              <a:custGeom>
                <a:avLst/>
                <a:gdLst>
                  <a:gd name="T0" fmla="*/ 0 w 251"/>
                  <a:gd name="T1" fmla="*/ 0 h 12"/>
                  <a:gd name="T2" fmla="*/ 0 w 251"/>
                  <a:gd name="T3" fmla="*/ 12 h 12"/>
                  <a:gd name="T4" fmla="*/ 146963 w 251"/>
                  <a:gd name="T5" fmla="*/ 12 h 12"/>
                  <a:gd name="T6" fmla="*/ 146963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44" name="Freeform 13"/>
              <p:cNvSpPr>
                <a:spLocks/>
              </p:cNvSpPr>
              <p:nvPr/>
            </p:nvSpPr>
            <p:spPr bwMode="ltGray">
              <a:xfrm>
                <a:off x="767" y="1155"/>
                <a:ext cx="252" cy="12"/>
              </a:xfrm>
              <a:custGeom>
                <a:avLst/>
                <a:gdLst>
                  <a:gd name="T0" fmla="*/ 270 w 251"/>
                  <a:gd name="T1" fmla="*/ 0 h 12"/>
                  <a:gd name="T2" fmla="*/ 0 w 251"/>
                  <a:gd name="T3" fmla="*/ 0 h 12"/>
                  <a:gd name="T4" fmla="*/ 0 w 251"/>
                  <a:gd name="T5" fmla="*/ 12 h 12"/>
                  <a:gd name="T6" fmla="*/ 270 w 251"/>
                  <a:gd name="T7" fmla="*/ 12 h 12"/>
                  <a:gd name="T8" fmla="*/ 270 w 251"/>
                  <a:gd name="T9" fmla="*/ 0 h 12"/>
                  <a:gd name="T10" fmla="*/ 27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10" name="Freeform 14">
                <a:extLst>
                  <a:ext uri="{FF2B5EF4-FFF2-40B4-BE49-F238E27FC236}">
                    <a16:creationId xmlns:a16="http://schemas.microsoft.com/office/drawing/2014/main" id="{B95FB6B4-D44C-4BC5-8F2A-484A6170617A}"/>
                  </a:ext>
                </a:extLst>
              </p:cNvPr>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dirty="0"/>
              </a:p>
            </p:txBody>
          </p:sp>
        </p:grpSp>
      </p:grpSp>
      <p:sp>
        <p:nvSpPr>
          <p:cNvPr id="4111" name="Rectangle 15">
            <a:extLst>
              <a:ext uri="{FF2B5EF4-FFF2-40B4-BE49-F238E27FC236}">
                <a16:creationId xmlns:a16="http://schemas.microsoft.com/office/drawing/2014/main" id="{69A04B3D-BBA1-45D6-A536-5543F4A2E480}"/>
              </a:ext>
            </a:extLst>
          </p:cNvPr>
          <p:cNvSpPr>
            <a:spLocks noGrp="1" noChangeArrowheads="1"/>
          </p:cNvSpPr>
          <p:nvPr>
            <p:ph type="title"/>
          </p:nvPr>
        </p:nvSpPr>
        <p:spPr bwMode="auto">
          <a:xfrm>
            <a:off x="1066800" y="914400"/>
            <a:ext cx="7543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12" name="Rectangle 16">
            <a:extLst>
              <a:ext uri="{FF2B5EF4-FFF2-40B4-BE49-F238E27FC236}">
                <a16:creationId xmlns:a16="http://schemas.microsoft.com/office/drawing/2014/main" id="{5870C80C-20FA-4A2A-A3C8-3E7D6C8CB2E9}"/>
              </a:ext>
            </a:extLst>
          </p:cNvPr>
          <p:cNvSpPr>
            <a:spLocks noGrp="1" noChangeArrowheads="1"/>
          </p:cNvSpPr>
          <p:nvPr>
            <p:ph type="body" idx="1"/>
          </p:nvPr>
        </p:nvSpPr>
        <p:spPr bwMode="auto">
          <a:xfrm>
            <a:off x="304800" y="1524000"/>
            <a:ext cx="88392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13" name="Rectangle 17">
            <a:extLst>
              <a:ext uri="{FF2B5EF4-FFF2-40B4-BE49-F238E27FC236}">
                <a16:creationId xmlns:a16="http://schemas.microsoft.com/office/drawing/2014/main" id="{180D7A1A-F68A-487A-9522-73609715A748}"/>
              </a:ext>
            </a:extLst>
          </p:cNvPr>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dirty="0">
                <a:effectLst>
                  <a:outerShdw blurRad="38100" dist="38100" dir="2700000" algn="tl">
                    <a:srgbClr val="000000"/>
                  </a:outerShdw>
                </a:effectLst>
              </a:defRPr>
            </a:lvl1pPr>
          </a:lstStyle>
          <a:p>
            <a:pPr>
              <a:defRPr/>
            </a:pPr>
            <a:endParaRPr lang="en-US" altLang="en-US" dirty="0"/>
          </a:p>
        </p:txBody>
      </p:sp>
      <p:sp>
        <p:nvSpPr>
          <p:cNvPr id="4114" name="Rectangle 18">
            <a:extLst>
              <a:ext uri="{FF2B5EF4-FFF2-40B4-BE49-F238E27FC236}">
                <a16:creationId xmlns:a16="http://schemas.microsoft.com/office/drawing/2014/main" id="{2057B8FC-513F-4687-9DCC-DE39B555F9C3}"/>
              </a:ext>
            </a:extLst>
          </p:cNvPr>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dirty="0">
                <a:effectLst>
                  <a:outerShdw blurRad="38100" dist="38100" dir="2700000" algn="tl">
                    <a:srgbClr val="000000"/>
                  </a:outerShdw>
                </a:effectLst>
              </a:defRPr>
            </a:lvl1pPr>
          </a:lstStyle>
          <a:p>
            <a:pPr>
              <a:defRPr/>
            </a:pPr>
            <a:endParaRPr lang="en-US" altLang="en-US" dirty="0"/>
          </a:p>
        </p:txBody>
      </p:sp>
      <p:sp>
        <p:nvSpPr>
          <p:cNvPr id="4115" name="Rectangle 19">
            <a:extLst>
              <a:ext uri="{FF2B5EF4-FFF2-40B4-BE49-F238E27FC236}">
                <a16:creationId xmlns:a16="http://schemas.microsoft.com/office/drawing/2014/main" id="{D83D6A6E-6C78-41E3-9B2C-5F72990E7E1C}"/>
              </a:ext>
            </a:extLst>
          </p:cNvPr>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A4A0D45A-9F80-46B3-816C-19AD44D9F70E}" type="slidenum">
              <a:rPr lang="en-US" altLang="en-US"/>
              <a:pPr>
                <a:defRPr/>
              </a:pPr>
              <a:t>‹#›</a:t>
            </a:fld>
            <a:endParaRPr lang="en-US" altLang="en-US" dirty="0"/>
          </a:p>
        </p:txBody>
      </p:sp>
      <p:pic>
        <p:nvPicPr>
          <p:cNvPr id="1032" name="Picture 21" descr="us_coast_guard_racing_stri_"/>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52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2">
            <a:extLst>
              <a:ext uri="{FF2B5EF4-FFF2-40B4-BE49-F238E27FC236}">
                <a16:creationId xmlns:a16="http://schemas.microsoft.com/office/drawing/2014/main" id="{DD8BDBFF-B692-4CC8-A44A-0BE0AC4E09E8}"/>
              </a:ext>
            </a:extLst>
          </p:cNvPr>
          <p:cNvSpPr>
            <a:spLocks noChangeArrowheads="1"/>
          </p:cNvSpPr>
          <p:nvPr userDrawn="1"/>
        </p:nvSpPr>
        <p:spPr bwMode="auto">
          <a:xfrm>
            <a:off x="1676400" y="136525"/>
            <a:ext cx="670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defRPr/>
            </a:pPr>
            <a:r>
              <a:rPr lang="en-US" altLang="en-US" b="1" i="1" u="sng" dirty="0"/>
              <a:t>National Retiree Council</a:t>
            </a:r>
            <a:r>
              <a:rPr lang="en-US" altLang="en-US" dirty="0"/>
              <a:t> </a:t>
            </a:r>
            <a:r>
              <a:rPr lang="en-US" altLang="en-US" b="1" i="1" u="sng" dirty="0"/>
              <a:t>Annual Meeting 2011</a:t>
            </a:r>
          </a:p>
        </p:txBody>
      </p:sp>
    </p:spTree>
  </p:cSld>
  <p:clrMap bg1="dk2" tx1="lt1" bg2="dk1" tx2="lt2" accent1="accent1" accent2="accent2" accent3="accent3" accent4="accent4" accent5="accent5" accent6="accent6" hlink="hlink" folHlink="folHlink"/>
  <p:sldLayoutIdLst>
    <p:sldLayoutId id="2147483888"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11"/>
                                        </p:tgtEl>
                                        <p:attrNameLst>
                                          <p:attrName>style.visibility</p:attrName>
                                        </p:attrNameLst>
                                      </p:cBhvr>
                                      <p:to>
                                        <p:strVal val="visible"/>
                                      </p:to>
                                    </p:set>
                                    <p:animEffect transition="in" filter="fade">
                                      <p:cBhvr>
                                        <p:cTn id="7" dur="2000"/>
                                        <p:tgtEl>
                                          <p:spTgt spid="41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12">
                                            <p:txEl>
                                              <p:pRg st="0" end="0"/>
                                            </p:txEl>
                                          </p:spTgt>
                                        </p:tgtEl>
                                        <p:attrNameLst>
                                          <p:attrName>style.visibility</p:attrName>
                                        </p:attrNameLst>
                                      </p:cBhvr>
                                      <p:to>
                                        <p:strVal val="visible"/>
                                      </p:to>
                                    </p:set>
                                    <p:animEffect transition="in" filter="fade">
                                      <p:cBhvr>
                                        <p:cTn id="12" dur="2000"/>
                                        <p:tgtEl>
                                          <p:spTgt spid="4112">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112">
                                            <p:txEl>
                                              <p:pRg st="1" end="1"/>
                                            </p:txEl>
                                          </p:spTgt>
                                        </p:tgtEl>
                                        <p:attrNameLst>
                                          <p:attrName>style.visibility</p:attrName>
                                        </p:attrNameLst>
                                      </p:cBhvr>
                                      <p:to>
                                        <p:strVal val="visible"/>
                                      </p:to>
                                    </p:set>
                                    <p:animEffect transition="in" filter="fade">
                                      <p:cBhvr>
                                        <p:cTn id="15" dur="2000"/>
                                        <p:tgtEl>
                                          <p:spTgt spid="4112">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112">
                                            <p:txEl>
                                              <p:pRg st="2" end="2"/>
                                            </p:txEl>
                                          </p:spTgt>
                                        </p:tgtEl>
                                        <p:attrNameLst>
                                          <p:attrName>style.visibility</p:attrName>
                                        </p:attrNameLst>
                                      </p:cBhvr>
                                      <p:to>
                                        <p:strVal val="visible"/>
                                      </p:to>
                                    </p:set>
                                    <p:animEffect transition="in" filter="fade">
                                      <p:cBhvr>
                                        <p:cTn id="18" dur="2000"/>
                                        <p:tgtEl>
                                          <p:spTgt spid="4112">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112">
                                            <p:txEl>
                                              <p:pRg st="3" end="3"/>
                                            </p:txEl>
                                          </p:spTgt>
                                        </p:tgtEl>
                                        <p:attrNameLst>
                                          <p:attrName>style.visibility</p:attrName>
                                        </p:attrNameLst>
                                      </p:cBhvr>
                                      <p:to>
                                        <p:strVal val="visible"/>
                                      </p:to>
                                    </p:set>
                                    <p:animEffect transition="in" filter="fade">
                                      <p:cBhvr>
                                        <p:cTn id="21" dur="2000"/>
                                        <p:tgtEl>
                                          <p:spTgt spid="4112">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112">
                                            <p:txEl>
                                              <p:pRg st="4" end="4"/>
                                            </p:txEl>
                                          </p:spTgt>
                                        </p:tgtEl>
                                        <p:attrNameLst>
                                          <p:attrName>style.visibility</p:attrName>
                                        </p:attrNameLst>
                                      </p:cBhvr>
                                      <p:to>
                                        <p:strVal val="visible"/>
                                      </p:to>
                                    </p:set>
                                    <p:animEffect transition="in" filter="fade">
                                      <p:cBhvr>
                                        <p:cTn id="24" dur="2000"/>
                                        <p:tgtEl>
                                          <p:spTgt spid="41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1" grpId="0"/>
      <p:bldP spid="4112" grpId="0" build="p">
        <p:tmplLst>
          <p:tmpl lvl="1">
            <p:tnLst>
              <p:par>
                <p:cTn presetID="10" presetClass="entr" presetSubtype="0" fill="hold" nodeType="clickEffect">
                  <p:stCondLst>
                    <p:cond delay="0"/>
                  </p:stCondLst>
                  <p:childTnLst>
                    <p:set>
                      <p:cBhvr>
                        <p:cTn dur="1" fill="hold">
                          <p:stCondLst>
                            <p:cond delay="0"/>
                          </p:stCondLst>
                        </p:cTn>
                        <p:tgtEl>
                          <p:spTgt spid="4112"/>
                        </p:tgtEl>
                        <p:attrNameLst>
                          <p:attrName>style.visibility</p:attrName>
                        </p:attrNameLst>
                      </p:cBhvr>
                      <p:to>
                        <p:strVal val="visible"/>
                      </p:to>
                    </p:set>
                    <p:animEffect transition="in" filter="fade">
                      <p:cBhvr>
                        <p:cTn dur="2000"/>
                        <p:tgtEl>
                          <p:spTgt spid="4112"/>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4112"/>
                        </p:tgtEl>
                        <p:attrNameLst>
                          <p:attrName>style.visibility</p:attrName>
                        </p:attrNameLst>
                      </p:cBhvr>
                      <p:to>
                        <p:strVal val="visible"/>
                      </p:to>
                    </p:set>
                    <p:animEffect transition="in" filter="fade">
                      <p:cBhvr>
                        <p:cTn dur="2000"/>
                        <p:tgtEl>
                          <p:spTgt spid="4112"/>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4112"/>
                        </p:tgtEl>
                        <p:attrNameLst>
                          <p:attrName>style.visibility</p:attrName>
                        </p:attrNameLst>
                      </p:cBhvr>
                      <p:to>
                        <p:strVal val="visible"/>
                      </p:to>
                    </p:set>
                    <p:animEffect transition="in" filter="fade">
                      <p:cBhvr>
                        <p:cTn dur="2000"/>
                        <p:tgtEl>
                          <p:spTgt spid="4112"/>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4112"/>
                        </p:tgtEl>
                        <p:attrNameLst>
                          <p:attrName>style.visibility</p:attrName>
                        </p:attrNameLst>
                      </p:cBhvr>
                      <p:to>
                        <p:strVal val="visible"/>
                      </p:to>
                    </p:set>
                    <p:animEffect transition="in" filter="fade">
                      <p:cBhvr>
                        <p:cTn dur="2000"/>
                        <p:tgtEl>
                          <p:spTgt spid="4112"/>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4112"/>
                        </p:tgtEl>
                        <p:attrNameLst>
                          <p:attrName>style.visibility</p:attrName>
                        </p:attrNameLst>
                      </p:cBhvr>
                      <p:to>
                        <p:strVal val="visible"/>
                      </p:to>
                    </p:set>
                    <p:animEffect transition="in" filter="fade">
                      <p:cBhvr>
                        <p:cTn dur="2000"/>
                        <p:tgtEl>
                          <p:spTgt spid="4112"/>
                        </p:tgtEl>
                      </p:cBhvr>
                    </p:animEffect>
                  </p:childTnLst>
                </p:cTn>
              </p:par>
            </p:tnLst>
          </p:tmpl>
        </p:tmplLst>
      </p:bldP>
    </p:bldLst>
  </p:timing>
  <p:hf hdr="0" ftr="0" dt="0"/>
  <p:txStyles>
    <p:titleStyle>
      <a:lvl1pPr algn="l" rtl="0" eaLnBrk="0" fontAlgn="base" hangingPunct="0">
        <a:spcBef>
          <a:spcPct val="0"/>
        </a:spcBef>
        <a:spcAft>
          <a:spcPct val="0"/>
        </a:spcAft>
        <a:defRPr sz="3600" b="1"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2pPr>
      <a:lvl3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3pPr>
      <a:lvl4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4pPr>
      <a:lvl5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3600" b="1">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4A0D45A-9F80-46B3-816C-19AD44D9F70E}" type="slidenum">
              <a:rPr lang="en-US" altLang="en-US" smtClean="0"/>
              <a:pPr>
                <a:defRPr/>
              </a:pPr>
              <a:t>‹#›</a:t>
            </a:fld>
            <a:endParaRPr lang="en-US" altLang="en-US" dirty="0"/>
          </a:p>
        </p:txBody>
      </p:sp>
      <p:pic>
        <p:nvPicPr>
          <p:cNvPr id="7" name="Picture 21" descr="us_coast_guard_racing_stri_">
            <a:extLst>
              <a:ext uri="{FF2B5EF4-FFF2-40B4-BE49-F238E27FC236}">
                <a16:creationId xmlns:a16="http://schemas.microsoft.com/office/drawing/2014/main" id="{E5CDF0CE-37E9-C13B-A805-9B530BE3055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52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2">
            <a:extLst>
              <a:ext uri="{FF2B5EF4-FFF2-40B4-BE49-F238E27FC236}">
                <a16:creationId xmlns:a16="http://schemas.microsoft.com/office/drawing/2014/main" id="{5E81E44C-C716-2E22-EE74-207FB581C1E2}"/>
              </a:ext>
            </a:extLst>
          </p:cNvPr>
          <p:cNvSpPr>
            <a:spLocks noChangeArrowheads="1"/>
          </p:cNvSpPr>
          <p:nvPr userDrawn="1"/>
        </p:nvSpPr>
        <p:spPr bwMode="auto">
          <a:xfrm>
            <a:off x="1676400" y="136525"/>
            <a:ext cx="670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defRPr/>
            </a:pPr>
            <a:r>
              <a:rPr lang="en-US" altLang="en-US" b="1" i="1" u="sng" dirty="0"/>
              <a:t>National Retiree Council</a:t>
            </a:r>
            <a:r>
              <a:rPr lang="en-US" altLang="en-US" dirty="0"/>
              <a:t> </a:t>
            </a:r>
            <a:r>
              <a:rPr lang="en-US" altLang="en-US" b="1" i="1" u="sng" dirty="0"/>
              <a:t>Annual Meeting 2011</a:t>
            </a:r>
          </a:p>
        </p:txBody>
      </p:sp>
    </p:spTree>
    <p:extLst>
      <p:ext uri="{BB962C8B-B14F-4D97-AF65-F5344CB8AC3E}">
        <p14:creationId xmlns:p14="http://schemas.microsoft.com/office/powerpoint/2010/main" val="3188695938"/>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hyperlink" Target="mailto:David.A.DuPont@uscg.mil" TargetMode="External"/><Relationship Id="rId2" Type="http://schemas.openxmlformats.org/officeDocument/2006/relationships/hyperlink" Target="mailto:bopakom@verizon.net" TargetMode="External"/><Relationship Id="rId1" Type="http://schemas.openxmlformats.org/officeDocument/2006/relationships/slideLayout" Target="../slideLayouts/slideLayout13.xml"/><Relationship Id="rId4" Type="http://schemas.openxmlformats.org/officeDocument/2006/relationships/hyperlink" Target="mailto:Jeff@NRHDesk.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mailto:NRHDesk@gmail.com"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4C976-E2A3-4CFB-A376-E2C74E061BF4}"/>
              </a:ext>
            </a:extLst>
          </p:cNvPr>
          <p:cNvSpPr>
            <a:spLocks noGrp="1"/>
          </p:cNvSpPr>
          <p:nvPr>
            <p:ph type="title"/>
          </p:nvPr>
        </p:nvSpPr>
        <p:spPr>
          <a:xfrm>
            <a:off x="1066800" y="6316663"/>
            <a:ext cx="7478713" cy="360362"/>
          </a:xfrm>
        </p:spPr>
        <p:txBody>
          <a:bodyPr>
            <a:normAutofit/>
          </a:bodyPr>
          <a:lstStyle/>
          <a:p>
            <a:pPr eaLnBrk="1" hangingPunct="1">
              <a:defRPr/>
            </a:pPr>
            <a:r>
              <a:rPr lang="en-US" sz="1500" dirty="0">
                <a:effectLst>
                  <a:outerShdw blurRad="38100" dist="38100" dir="2700000" algn="tl">
                    <a:srgbClr val="000000">
                      <a:alpha val="43137"/>
                    </a:srgbClr>
                  </a:outerShdw>
                </a:effectLst>
              </a:rPr>
              <a:t>Coast Guard National Retiree Help Desk</a:t>
            </a:r>
            <a:endParaRPr lang="en-US" sz="1500" dirty="0"/>
          </a:p>
        </p:txBody>
      </p:sp>
      <p:sp>
        <p:nvSpPr>
          <p:cNvPr id="3" name="Content Placeholder 2">
            <a:extLst>
              <a:ext uri="{FF2B5EF4-FFF2-40B4-BE49-F238E27FC236}">
                <a16:creationId xmlns:a16="http://schemas.microsoft.com/office/drawing/2014/main" id="{DFD4DA51-42BE-420E-9BB7-2F3EA8E20A53}"/>
              </a:ext>
            </a:extLst>
          </p:cNvPr>
          <p:cNvSpPr>
            <a:spLocks noGrp="1"/>
          </p:cNvSpPr>
          <p:nvPr>
            <p:ph idx="1"/>
          </p:nvPr>
        </p:nvSpPr>
        <p:spPr>
          <a:xfrm>
            <a:off x="512763" y="1981199"/>
            <a:ext cx="8396287" cy="2286001"/>
          </a:xfrm>
        </p:spPr>
        <p:txBody>
          <a:bodyPr>
            <a:normAutofit/>
          </a:bodyPr>
          <a:lstStyle/>
          <a:p>
            <a:pPr marL="914400" lvl="2" indent="0" eaLnBrk="1" hangingPunct="1">
              <a:lnSpc>
                <a:spcPct val="150000"/>
              </a:lnSpc>
              <a:buFont typeface="Wingdings" panose="05000000000000000000" pitchFamily="2" charset="2"/>
              <a:buNone/>
              <a:defRPr/>
            </a:pPr>
            <a:endParaRPr lang="en-US" sz="1600" b="1" dirty="0"/>
          </a:p>
          <a:p>
            <a:pPr lvl="2" eaLnBrk="1" hangingPunct="1">
              <a:lnSpc>
                <a:spcPct val="150000"/>
              </a:lnSpc>
              <a:defRPr/>
            </a:pPr>
            <a:endParaRPr lang="en-US" sz="2000" b="1" dirty="0"/>
          </a:p>
          <a:p>
            <a:pPr eaLnBrk="1" hangingPunct="1">
              <a:defRPr/>
            </a:pPr>
            <a:endParaRPr lang="en-US" dirty="0"/>
          </a:p>
        </p:txBody>
      </p:sp>
      <p:sp>
        <p:nvSpPr>
          <p:cNvPr id="5" name="Slide Number Placeholder 4"/>
          <p:cNvSpPr>
            <a:spLocks noGrp="1"/>
          </p:cNvSpPr>
          <p:nvPr>
            <p:ph type="sldNum" sz="quarter" idx="12"/>
          </p:nvPr>
        </p:nvSpPr>
        <p:spPr/>
        <p:txBody>
          <a:bodyPr/>
          <a:lstStyle/>
          <a:p>
            <a:pPr>
              <a:defRPr/>
            </a:pPr>
            <a:fld id="{79B7E29C-95C6-46D1-A7EE-28B7C2553F36}" type="slidenum">
              <a:rPr lang="en-US" altLang="en-US" sz="1800" smtClean="0"/>
              <a:pPr>
                <a:defRPr/>
              </a:pPr>
              <a:t>1</a:t>
            </a:fld>
            <a:endParaRPr lang="en-US" altLang="en-US" sz="1800" dirty="0"/>
          </a:p>
        </p:txBody>
      </p:sp>
      <p:sp>
        <p:nvSpPr>
          <p:cNvPr id="4" name="TextBox 3">
            <a:extLst>
              <a:ext uri="{FF2B5EF4-FFF2-40B4-BE49-F238E27FC236}">
                <a16:creationId xmlns:a16="http://schemas.microsoft.com/office/drawing/2014/main" id="{5389DD1B-0AF9-4BF5-9E40-012C9600AB46}"/>
              </a:ext>
            </a:extLst>
          </p:cNvPr>
          <p:cNvSpPr txBox="1"/>
          <p:nvPr/>
        </p:nvSpPr>
        <p:spPr>
          <a:xfrm>
            <a:off x="2362200" y="152400"/>
            <a:ext cx="55626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
        <p:nvSpPr>
          <p:cNvPr id="7" name="Subtitle 2">
            <a:extLst>
              <a:ext uri="{FF2B5EF4-FFF2-40B4-BE49-F238E27FC236}">
                <a16:creationId xmlns:a16="http://schemas.microsoft.com/office/drawing/2014/main" id="{B764EFB5-F839-031C-378F-625815D54B88}"/>
              </a:ext>
            </a:extLst>
          </p:cNvPr>
          <p:cNvSpPr txBox="1">
            <a:spLocks/>
          </p:cNvSpPr>
          <p:nvPr/>
        </p:nvSpPr>
        <p:spPr>
          <a:xfrm>
            <a:off x="685800" y="2297291"/>
            <a:ext cx="7945437" cy="1817509"/>
          </a:xfrm>
          <a:prstGeom prst="rect">
            <a:avLst/>
          </a:prstGeom>
          <a:ln>
            <a:solidFill>
              <a:schemeClr val="bg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None/>
              <a:defRPr/>
            </a:pPr>
            <a:r>
              <a:rPr lang="en-US" sz="5400" b="1" dirty="0">
                <a:ln>
                  <a:solidFill>
                    <a:schemeClr val="bg1"/>
                  </a:solidFill>
                </a:ln>
                <a:effectLst>
                  <a:outerShdw blurRad="38100" dist="38100" dir="2700000" algn="tl">
                    <a:srgbClr val="000000">
                      <a:alpha val="43137"/>
                    </a:srgbClr>
                  </a:outerShdw>
                </a:effectLst>
              </a:rPr>
              <a:t>Coast Guard </a:t>
            </a:r>
          </a:p>
          <a:p>
            <a:pPr marL="0" indent="0" algn="ctr" fontAlgn="auto">
              <a:spcAft>
                <a:spcPts val="0"/>
              </a:spcAft>
              <a:buNone/>
              <a:defRPr/>
            </a:pPr>
            <a:r>
              <a:rPr lang="en-US" sz="5400" b="1" dirty="0">
                <a:ln>
                  <a:solidFill>
                    <a:schemeClr val="bg1"/>
                  </a:solidFill>
                </a:ln>
                <a:effectLst>
                  <a:outerShdw blurRad="38100" dist="38100" dir="2700000" algn="tl">
                    <a:srgbClr val="000000">
                      <a:alpha val="43137"/>
                    </a:srgbClr>
                  </a:outerShdw>
                </a:effectLst>
              </a:rPr>
              <a:t>National Retiree Help Desk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D3B71-DB76-431E-A0DF-0660A965276D}"/>
              </a:ext>
            </a:extLst>
          </p:cNvPr>
          <p:cNvSpPr>
            <a:spLocks noGrp="1"/>
          </p:cNvSpPr>
          <p:nvPr>
            <p:ph type="title"/>
          </p:nvPr>
        </p:nvSpPr>
        <p:spPr>
          <a:xfrm>
            <a:off x="428625" y="6172200"/>
            <a:ext cx="7561263" cy="401638"/>
          </a:xfrm>
        </p:spPr>
        <p:txBody>
          <a:bodyPr>
            <a:norm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51658C7-0FBD-41EE-8A73-AAC2C09D9CCC}"/>
              </a:ext>
            </a:extLst>
          </p:cNvPr>
          <p:cNvSpPr>
            <a:spLocks noGrp="1"/>
          </p:cNvSpPr>
          <p:nvPr>
            <p:ph idx="1"/>
          </p:nvPr>
        </p:nvSpPr>
        <p:spPr>
          <a:xfrm>
            <a:off x="512763" y="1219200"/>
            <a:ext cx="7716837" cy="4953000"/>
          </a:xfrm>
        </p:spPr>
        <p:txBody>
          <a:bodyPr>
            <a:normAutofit/>
          </a:bodyPr>
          <a:lstStyle/>
          <a:p>
            <a:pPr marL="0" indent="0" eaLnBrk="1" hangingPunct="1">
              <a:lnSpc>
                <a:spcPct val="150000"/>
              </a:lnSpc>
              <a:buFont typeface="Wingdings" panose="05000000000000000000" pitchFamily="2" charset="2"/>
              <a:buNone/>
              <a:defRPr/>
            </a:pPr>
            <a:r>
              <a:rPr lang="en-US" sz="2700" b="1" dirty="0">
                <a:solidFill>
                  <a:srgbClr val="FF0000"/>
                </a:solidFill>
              </a:rPr>
              <a:t>Summary (cont.)</a:t>
            </a:r>
          </a:p>
          <a:p>
            <a:pPr lvl="1" eaLnBrk="1" hangingPunct="1">
              <a:lnSpc>
                <a:spcPct val="150000"/>
              </a:lnSpc>
              <a:buFont typeface="Arial" panose="020B0604020202020204" pitchFamily="34" charset="0"/>
              <a:buChar char="•"/>
              <a:defRPr/>
            </a:pPr>
            <a:r>
              <a:rPr lang="en-US" sz="2000" b="1" dirty="0">
                <a:solidFill>
                  <a:srgbClr val="FF0000"/>
                </a:solidFill>
              </a:rPr>
              <a:t>Seeking New Volunteers</a:t>
            </a:r>
            <a:r>
              <a:rPr lang="en-US" sz="2000" b="1" dirty="0"/>
              <a:t>, please contact either—</a:t>
            </a:r>
          </a:p>
          <a:p>
            <a:pPr lvl="2">
              <a:lnSpc>
                <a:spcPct val="150000"/>
              </a:lnSpc>
              <a:defRPr/>
            </a:pPr>
            <a:r>
              <a:rPr lang="en-US" b="1" dirty="0"/>
              <a:t>Bob Warakomsky at </a:t>
            </a:r>
            <a:r>
              <a:rPr lang="en-US" b="1" dirty="0">
                <a:hlinkClick r:id="rId2"/>
              </a:rPr>
              <a:t>bopakom@verizon.net</a:t>
            </a:r>
            <a:r>
              <a:rPr lang="en-US" b="1" dirty="0"/>
              <a:t> </a:t>
            </a:r>
          </a:p>
          <a:p>
            <a:pPr lvl="2">
              <a:lnSpc>
                <a:spcPct val="150000"/>
              </a:lnSpc>
              <a:defRPr/>
            </a:pPr>
            <a:r>
              <a:rPr lang="en-US" b="1" dirty="0"/>
              <a:t>Dave Du Pont at </a:t>
            </a:r>
            <a:r>
              <a:rPr lang="en-US" b="1" dirty="0">
                <a:hlinkClick r:id="rId3"/>
              </a:rPr>
              <a:t>David.A.DuPont@uscg.mil</a:t>
            </a:r>
            <a:r>
              <a:rPr lang="en-US" b="1" dirty="0"/>
              <a:t> </a:t>
            </a:r>
          </a:p>
          <a:p>
            <a:pPr lvl="2">
              <a:lnSpc>
                <a:spcPct val="150000"/>
              </a:lnSpc>
              <a:defRPr/>
            </a:pPr>
            <a:r>
              <a:rPr lang="en-US" b="1" dirty="0"/>
              <a:t>Jeff Rosenberg at </a:t>
            </a:r>
            <a:r>
              <a:rPr lang="en-US" b="1" dirty="0">
                <a:hlinkClick r:id="rId4"/>
              </a:rPr>
              <a:t>Jeff@NRHDesk.com</a:t>
            </a:r>
            <a:r>
              <a:rPr lang="en-US" b="1" dirty="0"/>
              <a:t> </a:t>
            </a:r>
          </a:p>
          <a:p>
            <a:pPr lvl="1" eaLnBrk="1" hangingPunct="1">
              <a:lnSpc>
                <a:spcPct val="150000"/>
              </a:lnSpc>
              <a:buFont typeface="Arial" panose="020B0604020202020204" pitchFamily="34" charset="0"/>
              <a:buChar char="•"/>
              <a:defRPr/>
            </a:pPr>
            <a:r>
              <a:rPr lang="en-US" sz="2000" b="1" dirty="0"/>
              <a:t>Thank you to RRCs for supporting this effort and to all those that volunteer</a:t>
            </a:r>
          </a:p>
          <a:p>
            <a:pPr lvl="1" eaLnBrk="1" hangingPunct="1">
              <a:lnSpc>
                <a:spcPct val="200000"/>
              </a:lnSpc>
              <a:defRPr/>
            </a:pPr>
            <a:endParaRPr lang="en-US" sz="2100" b="1" dirty="0">
              <a:solidFill>
                <a:schemeClr val="accent5"/>
              </a:solidFill>
            </a:endParaRPr>
          </a:p>
        </p:txBody>
      </p:sp>
      <p:sp>
        <p:nvSpPr>
          <p:cNvPr id="5" name="Slide Number Placeholder 4"/>
          <p:cNvSpPr>
            <a:spLocks noGrp="1"/>
          </p:cNvSpPr>
          <p:nvPr>
            <p:ph type="sldNum" sz="quarter" idx="12"/>
          </p:nvPr>
        </p:nvSpPr>
        <p:spPr/>
        <p:txBody>
          <a:bodyPr/>
          <a:lstStyle/>
          <a:p>
            <a:pPr>
              <a:defRPr/>
            </a:pPr>
            <a:fld id="{DEC97FD3-E3B4-4A46-8043-707F4C45CB2A}" type="slidenum">
              <a:rPr lang="en-US" altLang="en-US" sz="1800" smtClean="0"/>
              <a:pPr>
                <a:defRPr/>
              </a:pPr>
              <a:t>10</a:t>
            </a:fld>
            <a:endParaRPr lang="en-US" altLang="en-US" sz="1800" dirty="0"/>
          </a:p>
        </p:txBody>
      </p:sp>
      <p:sp>
        <p:nvSpPr>
          <p:cNvPr id="4" name="TextBox 3">
            <a:extLst>
              <a:ext uri="{FF2B5EF4-FFF2-40B4-BE49-F238E27FC236}">
                <a16:creationId xmlns:a16="http://schemas.microsoft.com/office/drawing/2014/main" id="{391A186D-50E6-4177-ABCD-7F1311321282}"/>
              </a:ext>
            </a:extLst>
          </p:cNvPr>
          <p:cNvSpPr txBox="1"/>
          <p:nvPr/>
        </p:nvSpPr>
        <p:spPr>
          <a:xfrm>
            <a:off x="2286000" y="76200"/>
            <a:ext cx="54864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extLst>
      <p:ext uri="{BB962C8B-B14F-4D97-AF65-F5344CB8AC3E}">
        <p14:creationId xmlns:p14="http://schemas.microsoft.com/office/powerpoint/2010/main" val="1737071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D3B71-DB76-431E-A0DF-0660A965276D}"/>
              </a:ext>
            </a:extLst>
          </p:cNvPr>
          <p:cNvSpPr>
            <a:spLocks noGrp="1"/>
          </p:cNvSpPr>
          <p:nvPr>
            <p:ph type="title"/>
          </p:nvPr>
        </p:nvSpPr>
        <p:spPr>
          <a:xfrm>
            <a:off x="428625" y="6172200"/>
            <a:ext cx="7561263" cy="401638"/>
          </a:xfrm>
        </p:spPr>
        <p:txBody>
          <a:bodyPr>
            <a:norm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51658C7-0FBD-41EE-8A73-AAC2C09D9CCC}"/>
              </a:ext>
            </a:extLst>
          </p:cNvPr>
          <p:cNvSpPr>
            <a:spLocks noGrp="1"/>
          </p:cNvSpPr>
          <p:nvPr>
            <p:ph idx="1"/>
          </p:nvPr>
        </p:nvSpPr>
        <p:spPr>
          <a:xfrm>
            <a:off x="512763" y="1219200"/>
            <a:ext cx="7716837" cy="4953000"/>
          </a:xfrm>
        </p:spPr>
        <p:txBody>
          <a:bodyPr>
            <a:normAutofit/>
          </a:bodyPr>
          <a:lstStyle/>
          <a:p>
            <a:pPr marL="0" indent="0" eaLnBrk="1" hangingPunct="1">
              <a:lnSpc>
                <a:spcPct val="150000"/>
              </a:lnSpc>
              <a:buFont typeface="Wingdings" panose="05000000000000000000" pitchFamily="2" charset="2"/>
              <a:buNone/>
              <a:defRPr/>
            </a:pPr>
            <a:r>
              <a:rPr lang="en-US" sz="2200" b="1" dirty="0">
                <a:solidFill>
                  <a:srgbClr val="FF0000"/>
                </a:solidFill>
              </a:rPr>
              <a:t>Unusual/Noteworthy Queries handled by watchstanders</a:t>
            </a:r>
          </a:p>
          <a:p>
            <a:pPr marL="742950" marR="0" lvl="1" indent="-285750">
              <a:lnSpc>
                <a:spcPct val="150000"/>
              </a:lnSpc>
              <a:spcBef>
                <a:spcPts val="0"/>
              </a:spcBef>
              <a:spcAft>
                <a:spcPts val="900"/>
              </a:spcAft>
              <a:buFont typeface="Courier New" panose="02070309020205020404" pitchFamily="49" charset="0"/>
              <a:buChar char="o"/>
            </a:pPr>
            <a:r>
              <a:rPr lang="en-US" sz="2000" kern="100" dirty="0">
                <a:effectLst/>
                <a:ea typeface="Calibri" panose="020F0502020204030204" pitchFamily="34" charset="0"/>
                <a:cs typeface="Times New Roman" panose="02020603050405020304" pitchFamily="18" charset="0"/>
              </a:rPr>
              <a:t>Caller wanted to know who in CG aviation he should inform about a method he knows that will heat the interiors of helicopters that fly in Alaska</a:t>
            </a:r>
          </a:p>
          <a:p>
            <a:pPr marL="742950" marR="0" lvl="1" indent="-285750">
              <a:lnSpc>
                <a:spcPct val="150000"/>
              </a:lnSpc>
              <a:spcBef>
                <a:spcPts val="0"/>
              </a:spcBef>
              <a:spcAft>
                <a:spcPts val="900"/>
              </a:spcAft>
              <a:buFont typeface="Courier New" panose="02070309020205020404" pitchFamily="49" charset="0"/>
              <a:buChar char="o"/>
            </a:pPr>
            <a:r>
              <a:rPr lang="en-US" sz="2000" kern="100" dirty="0">
                <a:effectLst/>
                <a:ea typeface="Calibri" panose="020F0502020204030204" pitchFamily="34" charset="0"/>
                <a:cs typeface="Times New Roman" panose="02020603050405020304" pitchFamily="18" charset="0"/>
              </a:rPr>
              <a:t>Caller wanted information on how he could join the USPHS</a:t>
            </a:r>
          </a:p>
          <a:p>
            <a:pPr marL="742950" marR="0" lvl="1" indent="-285750">
              <a:lnSpc>
                <a:spcPct val="150000"/>
              </a:lnSpc>
              <a:spcBef>
                <a:spcPts val="0"/>
              </a:spcBef>
              <a:spcAft>
                <a:spcPts val="900"/>
              </a:spcAft>
              <a:buFont typeface="Courier New" panose="02070309020205020404" pitchFamily="49" charset="0"/>
              <a:buChar char="o"/>
            </a:pPr>
            <a:r>
              <a:rPr lang="en-US" sz="2000" kern="100" dirty="0">
                <a:effectLst/>
                <a:ea typeface="Calibri" panose="020F0502020204030204" pitchFamily="34" charset="0"/>
                <a:cs typeface="Times New Roman" panose="02020603050405020304" pitchFamily="18" charset="0"/>
              </a:rPr>
              <a:t>A CG officer wanted to know the date he was promoted to 0-6</a:t>
            </a:r>
          </a:p>
          <a:p>
            <a:pPr marL="742950" marR="0" lvl="1" indent="-285750">
              <a:lnSpc>
                <a:spcPct val="150000"/>
              </a:lnSpc>
              <a:spcBef>
                <a:spcPts val="0"/>
              </a:spcBef>
              <a:spcAft>
                <a:spcPts val="900"/>
              </a:spcAft>
              <a:buFont typeface="Courier New" panose="02070309020205020404" pitchFamily="49" charset="0"/>
              <a:buChar char="o"/>
            </a:pPr>
            <a:r>
              <a:rPr lang="en-US" sz="2000" kern="100" dirty="0">
                <a:effectLst/>
                <a:ea typeface="Calibri" panose="020F0502020204030204" pitchFamily="34" charset="0"/>
                <a:cs typeface="Times New Roman" panose="02020603050405020304" pitchFamily="18" charset="0"/>
              </a:rPr>
              <a:t>A member of the CG Auxiliary wanted to know if the CG provided death benefits for Auxiliarists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lvl="1" eaLnBrk="1" hangingPunct="1">
              <a:lnSpc>
                <a:spcPct val="200000"/>
              </a:lnSpc>
              <a:defRPr/>
            </a:pPr>
            <a:endParaRPr lang="en-US" sz="2100" b="1" dirty="0">
              <a:solidFill>
                <a:schemeClr val="accent5"/>
              </a:solidFill>
            </a:endParaRPr>
          </a:p>
        </p:txBody>
      </p:sp>
      <p:sp>
        <p:nvSpPr>
          <p:cNvPr id="5" name="Slide Number Placeholder 4"/>
          <p:cNvSpPr>
            <a:spLocks noGrp="1"/>
          </p:cNvSpPr>
          <p:nvPr>
            <p:ph type="sldNum" sz="quarter" idx="12"/>
          </p:nvPr>
        </p:nvSpPr>
        <p:spPr/>
        <p:txBody>
          <a:bodyPr/>
          <a:lstStyle/>
          <a:p>
            <a:pPr>
              <a:defRPr/>
            </a:pPr>
            <a:fld id="{DEC97FD3-E3B4-4A46-8043-707F4C45CB2A}" type="slidenum">
              <a:rPr lang="en-US" altLang="en-US" sz="1800" smtClean="0"/>
              <a:pPr>
                <a:defRPr/>
              </a:pPr>
              <a:t>11</a:t>
            </a:fld>
            <a:endParaRPr lang="en-US" altLang="en-US" sz="1800" dirty="0"/>
          </a:p>
        </p:txBody>
      </p:sp>
      <p:sp>
        <p:nvSpPr>
          <p:cNvPr id="4" name="TextBox 3">
            <a:extLst>
              <a:ext uri="{FF2B5EF4-FFF2-40B4-BE49-F238E27FC236}">
                <a16:creationId xmlns:a16="http://schemas.microsoft.com/office/drawing/2014/main" id="{391A186D-50E6-4177-ABCD-7F1311321282}"/>
              </a:ext>
            </a:extLst>
          </p:cNvPr>
          <p:cNvSpPr txBox="1"/>
          <p:nvPr/>
        </p:nvSpPr>
        <p:spPr>
          <a:xfrm>
            <a:off x="2286000" y="76200"/>
            <a:ext cx="54864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extLst>
      <p:ext uri="{BB962C8B-B14F-4D97-AF65-F5344CB8AC3E}">
        <p14:creationId xmlns:p14="http://schemas.microsoft.com/office/powerpoint/2010/main" val="1510874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D3B71-DB76-431E-A0DF-0660A965276D}"/>
              </a:ext>
            </a:extLst>
          </p:cNvPr>
          <p:cNvSpPr>
            <a:spLocks noGrp="1"/>
          </p:cNvSpPr>
          <p:nvPr>
            <p:ph type="title"/>
          </p:nvPr>
        </p:nvSpPr>
        <p:spPr>
          <a:xfrm>
            <a:off x="428625" y="6172200"/>
            <a:ext cx="7561263" cy="401638"/>
          </a:xfrm>
        </p:spPr>
        <p:txBody>
          <a:bodyPr>
            <a:norm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51658C7-0FBD-41EE-8A73-AAC2C09D9CCC}"/>
              </a:ext>
            </a:extLst>
          </p:cNvPr>
          <p:cNvSpPr>
            <a:spLocks noGrp="1"/>
          </p:cNvSpPr>
          <p:nvPr>
            <p:ph idx="1"/>
          </p:nvPr>
        </p:nvSpPr>
        <p:spPr>
          <a:xfrm>
            <a:off x="512763" y="1219200"/>
            <a:ext cx="7716837" cy="4953000"/>
          </a:xfrm>
        </p:spPr>
        <p:txBody>
          <a:bodyPr>
            <a:normAutofit fontScale="62500" lnSpcReduction="20000"/>
          </a:bodyPr>
          <a:lstStyle/>
          <a:p>
            <a:pPr marL="0" indent="0" eaLnBrk="1" hangingPunct="1">
              <a:lnSpc>
                <a:spcPct val="170000"/>
              </a:lnSpc>
              <a:buFont typeface="Wingdings" panose="05000000000000000000" pitchFamily="2" charset="2"/>
              <a:buNone/>
              <a:defRPr/>
            </a:pPr>
            <a:r>
              <a:rPr lang="en-US" sz="3500" b="1" dirty="0">
                <a:solidFill>
                  <a:srgbClr val="FF0000"/>
                </a:solidFill>
              </a:rPr>
              <a:t>Unusual/Noteworthy Queries handled by watchstanders (cont.)</a:t>
            </a:r>
          </a:p>
          <a:p>
            <a:pPr marL="742950" marR="0" lvl="1" indent="-285750">
              <a:lnSpc>
                <a:spcPct val="160000"/>
              </a:lnSpc>
              <a:spcBef>
                <a:spcPts val="0"/>
              </a:spcBef>
              <a:spcAft>
                <a:spcPts val="900"/>
              </a:spcAft>
              <a:buFont typeface="Courier New" panose="02070309020205020404" pitchFamily="49" charset="0"/>
              <a:buChar char="o"/>
            </a:pPr>
            <a:r>
              <a:rPr lang="en-US" sz="2900" kern="100" dirty="0">
                <a:effectLst/>
                <a:ea typeface="Calibri" panose="020F0502020204030204" pitchFamily="34" charset="0"/>
                <a:cs typeface="Times New Roman" panose="02020603050405020304" pitchFamily="18" charset="0"/>
              </a:rPr>
              <a:t>CG Admiral wanted a comprehensive package that would provide his family with information as to whom they should notify upon his crossing the bar</a:t>
            </a:r>
          </a:p>
          <a:p>
            <a:pPr marL="742950" marR="0" lvl="1" indent="-285750">
              <a:lnSpc>
                <a:spcPct val="160000"/>
              </a:lnSpc>
              <a:spcBef>
                <a:spcPts val="0"/>
              </a:spcBef>
              <a:spcAft>
                <a:spcPts val="900"/>
              </a:spcAft>
              <a:buFont typeface="Courier New" panose="02070309020205020404" pitchFamily="49" charset="0"/>
              <a:buChar char="o"/>
            </a:pPr>
            <a:r>
              <a:rPr lang="en-US" sz="2900" kern="100" dirty="0">
                <a:effectLst/>
                <a:ea typeface="Calibri" panose="020F0502020204030204" pitchFamily="34" charset="0"/>
                <a:cs typeface="Times New Roman" panose="02020603050405020304" pitchFamily="18" charset="0"/>
              </a:rPr>
              <a:t>A BMC wanted to know what to do with his father’s World War II memorabilia</a:t>
            </a:r>
          </a:p>
          <a:p>
            <a:pPr marL="742950" marR="0" lvl="1" indent="-285750">
              <a:lnSpc>
                <a:spcPct val="160000"/>
              </a:lnSpc>
              <a:spcBef>
                <a:spcPts val="0"/>
              </a:spcBef>
              <a:spcAft>
                <a:spcPts val="900"/>
              </a:spcAft>
              <a:buFont typeface="Courier New" panose="02070309020205020404" pitchFamily="49" charset="0"/>
              <a:buChar char="o"/>
            </a:pPr>
            <a:r>
              <a:rPr lang="en-US" sz="2900" kern="100" dirty="0">
                <a:effectLst/>
                <a:ea typeface="Calibri" panose="020F0502020204030204" pitchFamily="34" charset="0"/>
                <a:cs typeface="Times New Roman" panose="02020603050405020304" pitchFamily="18" charset="0"/>
              </a:rPr>
              <a:t>Caller from CA’s father was in Navy and is buried in FL. Burial flag folded too large to fit in display flag shadow box he purchased. Wanted local CG unit to fold flag smaller so it fits into the shadow box</a:t>
            </a:r>
          </a:p>
          <a:p>
            <a:pPr marL="742950" marR="0" lvl="1" indent="-285750">
              <a:lnSpc>
                <a:spcPct val="160000"/>
              </a:lnSpc>
              <a:spcBef>
                <a:spcPts val="0"/>
              </a:spcBef>
              <a:spcAft>
                <a:spcPts val="800"/>
              </a:spcAft>
              <a:buFont typeface="Courier New" panose="02070309020205020404" pitchFamily="49" charset="0"/>
              <a:buChar char="o"/>
            </a:pPr>
            <a:r>
              <a:rPr lang="en-US" sz="2900" kern="100" dirty="0">
                <a:effectLst/>
                <a:ea typeface="Calibri" panose="020F0502020204030204" pitchFamily="34" charset="0"/>
                <a:cs typeface="Times New Roman" panose="02020603050405020304" pitchFamily="18" charset="0"/>
              </a:rPr>
              <a:t>A USPHS retiree wanted to know if his pension is tax exempt in MN</a:t>
            </a:r>
          </a:p>
          <a:p>
            <a:pPr marL="742950" marR="0" lvl="1" indent="-285750">
              <a:lnSpc>
                <a:spcPct val="107000"/>
              </a:lnSpc>
              <a:spcBef>
                <a:spcPts val="0"/>
              </a:spcBef>
              <a:spcAft>
                <a:spcPts val="800"/>
              </a:spcAft>
              <a:buFont typeface="Courier New" panose="02070309020205020404" pitchFamily="49" charset="0"/>
              <a:buChar char="o"/>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1" eaLnBrk="1" hangingPunct="1">
              <a:lnSpc>
                <a:spcPct val="200000"/>
              </a:lnSpc>
              <a:defRPr/>
            </a:pPr>
            <a:endParaRPr lang="en-US" sz="2100" b="1" dirty="0">
              <a:solidFill>
                <a:schemeClr val="accent5"/>
              </a:solidFill>
            </a:endParaRPr>
          </a:p>
        </p:txBody>
      </p:sp>
      <p:sp>
        <p:nvSpPr>
          <p:cNvPr id="5" name="Slide Number Placeholder 4"/>
          <p:cNvSpPr>
            <a:spLocks noGrp="1"/>
          </p:cNvSpPr>
          <p:nvPr>
            <p:ph type="sldNum" sz="quarter" idx="12"/>
          </p:nvPr>
        </p:nvSpPr>
        <p:spPr/>
        <p:txBody>
          <a:bodyPr/>
          <a:lstStyle/>
          <a:p>
            <a:pPr>
              <a:defRPr/>
            </a:pPr>
            <a:fld id="{DEC97FD3-E3B4-4A46-8043-707F4C45CB2A}" type="slidenum">
              <a:rPr lang="en-US" altLang="en-US" sz="1800" smtClean="0"/>
              <a:pPr>
                <a:defRPr/>
              </a:pPr>
              <a:t>12</a:t>
            </a:fld>
            <a:endParaRPr lang="en-US" altLang="en-US" sz="1800" dirty="0"/>
          </a:p>
        </p:txBody>
      </p:sp>
      <p:sp>
        <p:nvSpPr>
          <p:cNvPr id="4" name="TextBox 3">
            <a:extLst>
              <a:ext uri="{FF2B5EF4-FFF2-40B4-BE49-F238E27FC236}">
                <a16:creationId xmlns:a16="http://schemas.microsoft.com/office/drawing/2014/main" id="{391A186D-50E6-4177-ABCD-7F1311321282}"/>
              </a:ext>
            </a:extLst>
          </p:cNvPr>
          <p:cNvSpPr txBox="1"/>
          <p:nvPr/>
        </p:nvSpPr>
        <p:spPr>
          <a:xfrm>
            <a:off x="2286000" y="76200"/>
            <a:ext cx="54864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extLst>
      <p:ext uri="{BB962C8B-B14F-4D97-AF65-F5344CB8AC3E}">
        <p14:creationId xmlns:p14="http://schemas.microsoft.com/office/powerpoint/2010/main" val="3877803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4C976-E2A3-4CFB-A376-E2C74E061BF4}"/>
              </a:ext>
            </a:extLst>
          </p:cNvPr>
          <p:cNvSpPr>
            <a:spLocks noGrp="1"/>
          </p:cNvSpPr>
          <p:nvPr>
            <p:ph type="title"/>
          </p:nvPr>
        </p:nvSpPr>
        <p:spPr>
          <a:xfrm>
            <a:off x="1066800" y="6316663"/>
            <a:ext cx="7478713" cy="360362"/>
          </a:xfrm>
        </p:spPr>
        <p:txBody>
          <a:bodyPr>
            <a:normAutofit/>
          </a:bodyPr>
          <a:lstStyle/>
          <a:p>
            <a:pPr eaLnBrk="1" hangingPunct="1">
              <a:defRPr/>
            </a:pPr>
            <a:r>
              <a:rPr lang="en-US" sz="1500" dirty="0">
                <a:effectLst>
                  <a:outerShdw blurRad="38100" dist="38100" dir="2700000" algn="tl">
                    <a:srgbClr val="000000">
                      <a:alpha val="43137"/>
                    </a:srgbClr>
                  </a:outerShdw>
                </a:effectLst>
              </a:rPr>
              <a:t>Coast Guard National Retiree Help Desk</a:t>
            </a:r>
            <a:endParaRPr lang="en-US" sz="1500" dirty="0"/>
          </a:p>
        </p:txBody>
      </p:sp>
      <p:sp>
        <p:nvSpPr>
          <p:cNvPr id="3" name="Content Placeholder 2">
            <a:extLst>
              <a:ext uri="{FF2B5EF4-FFF2-40B4-BE49-F238E27FC236}">
                <a16:creationId xmlns:a16="http://schemas.microsoft.com/office/drawing/2014/main" id="{DFD4DA51-42BE-420E-9BB7-2F3EA8E20A53}"/>
              </a:ext>
            </a:extLst>
          </p:cNvPr>
          <p:cNvSpPr>
            <a:spLocks noGrp="1"/>
          </p:cNvSpPr>
          <p:nvPr>
            <p:ph idx="1"/>
          </p:nvPr>
        </p:nvSpPr>
        <p:spPr>
          <a:xfrm>
            <a:off x="512763" y="1365251"/>
            <a:ext cx="8396287" cy="4906962"/>
          </a:xfrm>
        </p:spPr>
        <p:txBody>
          <a:bodyPr>
            <a:normAutofit lnSpcReduction="10000"/>
          </a:bodyPr>
          <a:lstStyle/>
          <a:p>
            <a:pPr marL="0" indent="0" eaLnBrk="1" hangingPunct="1">
              <a:lnSpc>
                <a:spcPct val="150000"/>
              </a:lnSpc>
              <a:buFont typeface="Wingdings" panose="05000000000000000000" pitchFamily="2" charset="2"/>
              <a:buNone/>
              <a:defRPr/>
            </a:pPr>
            <a:r>
              <a:rPr lang="en-US" sz="2700" b="1" dirty="0"/>
              <a:t>National Retiree Help Desk (NRHD)</a:t>
            </a:r>
            <a:endParaRPr lang="en-US" sz="900" b="1" dirty="0"/>
          </a:p>
          <a:p>
            <a:pPr marL="0" indent="0" eaLnBrk="1" hangingPunct="1">
              <a:spcBef>
                <a:spcPts val="0"/>
              </a:spcBef>
              <a:buFont typeface="Wingdings" panose="05000000000000000000" pitchFamily="2" charset="2"/>
              <a:buNone/>
              <a:defRPr/>
            </a:pPr>
            <a:endParaRPr lang="en-US" sz="1600" b="1" dirty="0"/>
          </a:p>
          <a:p>
            <a:pPr marL="0" indent="0" eaLnBrk="1" hangingPunct="1">
              <a:spcBef>
                <a:spcPts val="0"/>
              </a:spcBef>
              <a:buFont typeface="Wingdings" panose="05000000000000000000" pitchFamily="2" charset="2"/>
              <a:buNone/>
              <a:defRPr/>
            </a:pPr>
            <a:r>
              <a:rPr lang="en-US" sz="1800" b="1" dirty="0"/>
              <a:t>Purpose:  To respond to inquiries from the world-wide Coast Guard military retiree community, “connecting” individuals seeking help with appropriate information sources.</a:t>
            </a:r>
          </a:p>
          <a:p>
            <a:pPr marL="0" indent="0" eaLnBrk="1" hangingPunct="1">
              <a:spcBef>
                <a:spcPts val="0"/>
              </a:spcBef>
              <a:buFont typeface="Wingdings" panose="05000000000000000000" pitchFamily="2" charset="2"/>
              <a:buNone/>
              <a:defRPr/>
            </a:pPr>
            <a:endParaRPr lang="en-US" sz="1800" b="1" dirty="0"/>
          </a:p>
          <a:p>
            <a:pPr marL="0" indent="0" eaLnBrk="1" hangingPunct="1">
              <a:spcBef>
                <a:spcPts val="0"/>
              </a:spcBef>
              <a:buFont typeface="Wingdings" panose="05000000000000000000" pitchFamily="2" charset="2"/>
              <a:buNone/>
              <a:defRPr/>
            </a:pPr>
            <a:r>
              <a:rPr lang="en-US" sz="1800" b="1" dirty="0"/>
              <a:t>Sponsored by:  CG-1M, Asst. Commandant for Military Personnel / Retiree Services Program</a:t>
            </a:r>
          </a:p>
          <a:p>
            <a:pPr marL="0" indent="0" eaLnBrk="1" hangingPunct="1">
              <a:lnSpc>
                <a:spcPct val="150000"/>
              </a:lnSpc>
              <a:buFont typeface="Wingdings" panose="05000000000000000000" pitchFamily="2" charset="2"/>
              <a:buNone/>
              <a:defRPr/>
            </a:pPr>
            <a:r>
              <a:rPr lang="en-US" sz="1800" b="1" dirty="0"/>
              <a:t>Coordinated by:</a:t>
            </a:r>
          </a:p>
          <a:p>
            <a:pPr lvl="2" eaLnBrk="1" hangingPunct="1">
              <a:lnSpc>
                <a:spcPct val="100000"/>
              </a:lnSpc>
              <a:spcBef>
                <a:spcPts val="0"/>
              </a:spcBef>
              <a:defRPr/>
            </a:pPr>
            <a:r>
              <a:rPr lang="en-US" sz="1800" b="1" dirty="0"/>
              <a:t>CAPT Robert Warakomsky USCG (Ret) [VA]</a:t>
            </a:r>
          </a:p>
          <a:p>
            <a:pPr lvl="2" eaLnBrk="1" hangingPunct="1">
              <a:lnSpc>
                <a:spcPct val="100000"/>
              </a:lnSpc>
              <a:spcBef>
                <a:spcPts val="0"/>
              </a:spcBef>
              <a:defRPr/>
            </a:pPr>
            <a:r>
              <a:rPr lang="en-US" sz="1800" b="1" dirty="0"/>
              <a:t>LCDR David Du Pont USCG (Ret) [MD]</a:t>
            </a:r>
          </a:p>
          <a:p>
            <a:pPr lvl="2" eaLnBrk="1" hangingPunct="1">
              <a:lnSpc>
                <a:spcPct val="100000"/>
              </a:lnSpc>
              <a:spcBef>
                <a:spcPts val="0"/>
              </a:spcBef>
              <a:defRPr/>
            </a:pPr>
            <a:r>
              <a:rPr lang="en-US" sz="1800" b="1"/>
              <a:t>CWO Jeff </a:t>
            </a:r>
            <a:r>
              <a:rPr lang="en-US" sz="1800" b="1" dirty="0"/>
              <a:t>Rosenberg USCG (Ret) [AL]</a:t>
            </a:r>
          </a:p>
          <a:p>
            <a:pPr marL="914400" lvl="2" indent="0" eaLnBrk="1" hangingPunct="1">
              <a:lnSpc>
                <a:spcPct val="100000"/>
              </a:lnSpc>
              <a:spcBef>
                <a:spcPts val="0"/>
              </a:spcBef>
              <a:buNone/>
              <a:defRPr/>
            </a:pPr>
            <a:r>
              <a:rPr lang="en-US" sz="1800" b="1" dirty="0"/>
              <a:t>+   CAPT David Bernstein USCG (Ret) [MD] – CACGRC Co-Chair</a:t>
            </a:r>
          </a:p>
          <a:p>
            <a:pPr marL="0" indent="0" eaLnBrk="1" hangingPunct="1">
              <a:lnSpc>
                <a:spcPct val="150000"/>
              </a:lnSpc>
              <a:buFont typeface="Wingdings" panose="05000000000000000000" pitchFamily="2" charset="2"/>
              <a:buNone/>
              <a:defRPr/>
            </a:pPr>
            <a:r>
              <a:rPr lang="en-US" sz="1800" b="1" dirty="0"/>
              <a:t>Origin:  Established by CACGRC in 2006.</a:t>
            </a:r>
          </a:p>
          <a:p>
            <a:pPr marL="0" indent="0" eaLnBrk="1" hangingPunct="1">
              <a:lnSpc>
                <a:spcPct val="150000"/>
              </a:lnSpc>
              <a:buFont typeface="Wingdings" panose="05000000000000000000" pitchFamily="2" charset="2"/>
              <a:buNone/>
              <a:defRPr/>
            </a:pPr>
            <a:r>
              <a:rPr lang="en-US" sz="1800" b="1" dirty="0"/>
              <a:t>Reference:  COMDTINST 1800.5I (dtd 20 Jun 2024)</a:t>
            </a:r>
          </a:p>
          <a:p>
            <a:pPr marL="914400" lvl="2" indent="0" eaLnBrk="1" hangingPunct="1">
              <a:lnSpc>
                <a:spcPct val="150000"/>
              </a:lnSpc>
              <a:buFont typeface="Wingdings" panose="05000000000000000000" pitchFamily="2" charset="2"/>
              <a:buNone/>
              <a:defRPr/>
            </a:pPr>
            <a:endParaRPr lang="en-US" sz="1600" b="1" dirty="0"/>
          </a:p>
          <a:p>
            <a:pPr lvl="2" eaLnBrk="1" hangingPunct="1">
              <a:lnSpc>
                <a:spcPct val="150000"/>
              </a:lnSpc>
              <a:defRPr/>
            </a:pPr>
            <a:endParaRPr lang="en-US" sz="2000" b="1" dirty="0"/>
          </a:p>
          <a:p>
            <a:pPr eaLnBrk="1" hangingPunct="1">
              <a:defRPr/>
            </a:pPr>
            <a:endParaRPr lang="en-US" dirty="0"/>
          </a:p>
        </p:txBody>
      </p:sp>
      <p:sp>
        <p:nvSpPr>
          <p:cNvPr id="5" name="Slide Number Placeholder 4"/>
          <p:cNvSpPr>
            <a:spLocks noGrp="1"/>
          </p:cNvSpPr>
          <p:nvPr>
            <p:ph type="sldNum" sz="quarter" idx="12"/>
          </p:nvPr>
        </p:nvSpPr>
        <p:spPr/>
        <p:txBody>
          <a:bodyPr/>
          <a:lstStyle/>
          <a:p>
            <a:pPr>
              <a:defRPr/>
            </a:pPr>
            <a:fld id="{79B7E29C-95C6-46D1-A7EE-28B7C2553F36}" type="slidenum">
              <a:rPr lang="en-US" altLang="en-US" sz="1800" smtClean="0"/>
              <a:pPr>
                <a:defRPr/>
              </a:pPr>
              <a:t>2</a:t>
            </a:fld>
            <a:endParaRPr lang="en-US" altLang="en-US" sz="1800" dirty="0"/>
          </a:p>
        </p:txBody>
      </p:sp>
      <p:sp>
        <p:nvSpPr>
          <p:cNvPr id="4" name="TextBox 3">
            <a:extLst>
              <a:ext uri="{FF2B5EF4-FFF2-40B4-BE49-F238E27FC236}">
                <a16:creationId xmlns:a16="http://schemas.microsoft.com/office/drawing/2014/main" id="{5389DD1B-0AF9-4BF5-9E40-012C9600AB46}"/>
              </a:ext>
            </a:extLst>
          </p:cNvPr>
          <p:cNvSpPr txBox="1"/>
          <p:nvPr/>
        </p:nvSpPr>
        <p:spPr>
          <a:xfrm>
            <a:off x="2362200" y="152400"/>
            <a:ext cx="55626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extLst>
      <p:ext uri="{BB962C8B-B14F-4D97-AF65-F5344CB8AC3E}">
        <p14:creationId xmlns:p14="http://schemas.microsoft.com/office/powerpoint/2010/main" val="2213338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588E0-1C08-4AB7-8269-4AD21AA6E996}"/>
              </a:ext>
            </a:extLst>
          </p:cNvPr>
          <p:cNvSpPr>
            <a:spLocks noGrp="1"/>
          </p:cNvSpPr>
          <p:nvPr>
            <p:ph type="title"/>
          </p:nvPr>
        </p:nvSpPr>
        <p:spPr>
          <a:xfrm>
            <a:off x="685800" y="6248400"/>
            <a:ext cx="6186488" cy="346075"/>
          </a:xfrm>
        </p:spPr>
        <p:txBody>
          <a:bodyPr>
            <a:normAutofit/>
          </a:bodyPr>
          <a:lstStyle/>
          <a:p>
            <a:pPr eaLnBrk="1" hangingPunct="1">
              <a:defRPr/>
            </a:pPr>
            <a:r>
              <a:rPr lang="en-US" sz="1500" dirty="0"/>
              <a:t>Coast Guard National Retiree Help Desk</a:t>
            </a:r>
          </a:p>
        </p:txBody>
      </p:sp>
      <p:sp>
        <p:nvSpPr>
          <p:cNvPr id="3" name="Content Placeholder 2">
            <a:extLst>
              <a:ext uri="{FF2B5EF4-FFF2-40B4-BE49-F238E27FC236}">
                <a16:creationId xmlns:a16="http://schemas.microsoft.com/office/drawing/2014/main" id="{BFB64E92-ED94-48ED-8300-40DF0A07C626}"/>
              </a:ext>
            </a:extLst>
          </p:cNvPr>
          <p:cNvSpPr>
            <a:spLocks noGrp="1"/>
          </p:cNvSpPr>
          <p:nvPr>
            <p:ph idx="1"/>
          </p:nvPr>
        </p:nvSpPr>
        <p:spPr>
          <a:xfrm>
            <a:off x="512763" y="1371600"/>
            <a:ext cx="7696200" cy="4572000"/>
          </a:xfrm>
        </p:spPr>
        <p:txBody>
          <a:bodyPr>
            <a:normAutofit fontScale="77500" lnSpcReduction="20000"/>
          </a:bodyPr>
          <a:lstStyle/>
          <a:p>
            <a:pPr marL="0" indent="0" eaLnBrk="1" hangingPunct="1">
              <a:lnSpc>
                <a:spcPct val="150000"/>
              </a:lnSpc>
              <a:buFont typeface="Wingdings" panose="05000000000000000000" pitchFamily="2" charset="2"/>
              <a:buNone/>
              <a:defRPr/>
            </a:pPr>
            <a:r>
              <a:rPr lang="en-US" sz="3500" b="1" dirty="0">
                <a:effectLst>
                  <a:outerShdw blurRad="38100" dist="38100" dir="2700000" algn="tl">
                    <a:srgbClr val="000000">
                      <a:alpha val="43137"/>
                    </a:srgbClr>
                  </a:outerShdw>
                </a:effectLst>
              </a:rPr>
              <a:t>NRHD Logistics</a:t>
            </a:r>
          </a:p>
          <a:p>
            <a:pPr lvl="1" eaLnBrk="1" hangingPunct="1">
              <a:lnSpc>
                <a:spcPct val="150000"/>
              </a:lnSpc>
              <a:buFont typeface="Arial" panose="020B0604020202020204" pitchFamily="34" charset="0"/>
              <a:buChar char="•"/>
              <a:defRPr/>
            </a:pPr>
            <a:r>
              <a:rPr lang="en-US" sz="2700" b="1" dirty="0"/>
              <a:t>Toll-free phone number and Gmail</a:t>
            </a:r>
          </a:p>
          <a:p>
            <a:pPr lvl="2">
              <a:lnSpc>
                <a:spcPct val="150000"/>
              </a:lnSpc>
              <a:defRPr/>
            </a:pPr>
            <a:r>
              <a:rPr lang="en-US" sz="2300" b="1" dirty="0"/>
              <a:t>833-224-6743</a:t>
            </a:r>
          </a:p>
          <a:p>
            <a:pPr lvl="2">
              <a:lnSpc>
                <a:spcPct val="150000"/>
              </a:lnSpc>
              <a:defRPr/>
            </a:pPr>
            <a:r>
              <a:rPr lang="en-US" sz="2300" b="1" dirty="0">
                <a:hlinkClick r:id="rId2"/>
              </a:rPr>
              <a:t>NRHDesk@gmail.com</a:t>
            </a:r>
            <a:r>
              <a:rPr lang="en-US" sz="2300" b="1" dirty="0"/>
              <a:t> </a:t>
            </a:r>
          </a:p>
          <a:p>
            <a:pPr lvl="1" eaLnBrk="1" hangingPunct="1">
              <a:lnSpc>
                <a:spcPct val="150000"/>
              </a:lnSpc>
              <a:buFont typeface="Arial" panose="020B0604020202020204" pitchFamily="34" charset="0"/>
              <a:buChar char="•"/>
              <a:defRPr/>
            </a:pPr>
            <a:r>
              <a:rPr lang="en-US" sz="2700" b="1" dirty="0"/>
              <a:t>Volunteers</a:t>
            </a:r>
          </a:p>
          <a:p>
            <a:pPr lvl="1">
              <a:lnSpc>
                <a:spcPct val="150000"/>
              </a:lnSpc>
              <a:defRPr/>
            </a:pPr>
            <a:r>
              <a:rPr lang="en-US" sz="2700" b="1" dirty="0"/>
              <a:t>Standard Operating Procedures (SOP) </a:t>
            </a:r>
          </a:p>
          <a:p>
            <a:pPr lvl="2">
              <a:lnSpc>
                <a:spcPct val="150000"/>
              </a:lnSpc>
              <a:defRPr/>
            </a:pPr>
            <a:r>
              <a:rPr lang="en-US" sz="2300" b="1" dirty="0"/>
              <a:t>updated June 2024</a:t>
            </a:r>
          </a:p>
          <a:p>
            <a:pPr lvl="1" eaLnBrk="1" hangingPunct="1">
              <a:lnSpc>
                <a:spcPct val="150000"/>
              </a:lnSpc>
              <a:buFont typeface="Arial" panose="020B0604020202020204" pitchFamily="34" charset="0"/>
              <a:buChar char="•"/>
              <a:defRPr/>
            </a:pPr>
            <a:r>
              <a:rPr lang="en-US" sz="2700" b="1" dirty="0"/>
              <a:t>Training</a:t>
            </a:r>
          </a:p>
          <a:p>
            <a:pPr lvl="1" eaLnBrk="1" hangingPunct="1">
              <a:lnSpc>
                <a:spcPct val="150000"/>
              </a:lnSpc>
              <a:buFont typeface="Arial" panose="020B0604020202020204" pitchFamily="34" charset="0"/>
              <a:buChar char="•"/>
              <a:defRPr/>
            </a:pPr>
            <a:r>
              <a:rPr lang="en-US" sz="2700" b="1" dirty="0"/>
              <a:t>Phone/email statistics compiled periodically</a:t>
            </a:r>
          </a:p>
        </p:txBody>
      </p:sp>
      <p:sp>
        <p:nvSpPr>
          <p:cNvPr id="5" name="Slide Number Placeholder 4"/>
          <p:cNvSpPr>
            <a:spLocks noGrp="1"/>
          </p:cNvSpPr>
          <p:nvPr>
            <p:ph type="sldNum" sz="quarter" idx="12"/>
          </p:nvPr>
        </p:nvSpPr>
        <p:spPr/>
        <p:txBody>
          <a:bodyPr/>
          <a:lstStyle/>
          <a:p>
            <a:pPr>
              <a:defRPr/>
            </a:pPr>
            <a:fld id="{FA256D51-884F-4ED6-A514-A6AADAA27968}" type="slidenum">
              <a:rPr lang="en-US" altLang="en-US" sz="1800" smtClean="0"/>
              <a:pPr>
                <a:defRPr/>
              </a:pPr>
              <a:t>3</a:t>
            </a:fld>
            <a:endParaRPr lang="en-US" altLang="en-US" sz="1800" dirty="0"/>
          </a:p>
        </p:txBody>
      </p:sp>
      <p:sp>
        <p:nvSpPr>
          <p:cNvPr id="4" name="TextBox 3">
            <a:extLst>
              <a:ext uri="{FF2B5EF4-FFF2-40B4-BE49-F238E27FC236}">
                <a16:creationId xmlns:a16="http://schemas.microsoft.com/office/drawing/2014/main" id="{434FF9FA-4FA3-461D-81A8-4DB9B18D206A}"/>
              </a:ext>
            </a:extLst>
          </p:cNvPr>
          <p:cNvSpPr txBox="1"/>
          <p:nvPr/>
        </p:nvSpPr>
        <p:spPr>
          <a:xfrm>
            <a:off x="2209800" y="152400"/>
            <a:ext cx="56388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2C7DA-CDB9-4946-AD1F-99F4448874D8}"/>
              </a:ext>
            </a:extLst>
          </p:cNvPr>
          <p:cNvSpPr>
            <a:spLocks noGrp="1"/>
          </p:cNvSpPr>
          <p:nvPr>
            <p:ph type="title"/>
          </p:nvPr>
        </p:nvSpPr>
        <p:spPr>
          <a:xfrm>
            <a:off x="381000" y="6477000"/>
            <a:ext cx="7543800" cy="239713"/>
          </a:xfrm>
        </p:spPr>
        <p:txBody>
          <a:bodyPr>
            <a:no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56E9355-C408-4EBB-BB3E-B28B88E09D05}"/>
              </a:ext>
            </a:extLst>
          </p:cNvPr>
          <p:cNvSpPr>
            <a:spLocks noGrp="1"/>
          </p:cNvSpPr>
          <p:nvPr>
            <p:ph idx="1"/>
          </p:nvPr>
        </p:nvSpPr>
        <p:spPr>
          <a:xfrm>
            <a:off x="990600" y="1371600"/>
            <a:ext cx="7680325" cy="5105400"/>
          </a:xfrm>
        </p:spPr>
        <p:txBody>
          <a:bodyPr>
            <a:normAutofit/>
          </a:bodyPr>
          <a:lstStyle/>
          <a:p>
            <a:pPr marL="0" indent="0" eaLnBrk="1" hangingPunct="1">
              <a:buFont typeface="Wingdings" panose="05000000000000000000" pitchFamily="2" charset="2"/>
              <a:buNone/>
              <a:defRPr/>
            </a:pPr>
            <a:r>
              <a:rPr lang="en-US" sz="2700" b="1" dirty="0"/>
              <a:t>The Volunteers  (12 current)</a:t>
            </a:r>
          </a:p>
          <a:p>
            <a:pPr eaLnBrk="1" hangingPunct="1">
              <a:defRPr/>
            </a:pPr>
            <a:r>
              <a:rPr lang="en-US" sz="1600" dirty="0">
                <a:effectLst/>
              </a:rPr>
              <a:t>Ben Stoppe [VA] (2006) </a:t>
            </a:r>
          </a:p>
          <a:p>
            <a:pPr eaLnBrk="1" hangingPunct="1">
              <a:defRPr/>
            </a:pPr>
            <a:r>
              <a:rPr lang="en-US" sz="1600" dirty="0">
                <a:effectLst/>
              </a:rPr>
              <a:t>Tracy Royce [FL] (2010) </a:t>
            </a:r>
          </a:p>
          <a:p>
            <a:pPr eaLnBrk="1" hangingPunct="1">
              <a:defRPr/>
            </a:pPr>
            <a:r>
              <a:rPr lang="en-US" sz="1600" dirty="0">
                <a:effectLst/>
              </a:rPr>
              <a:t>David Bernstein [MD] (2011) </a:t>
            </a:r>
          </a:p>
          <a:p>
            <a:pPr eaLnBrk="1" hangingPunct="1">
              <a:defRPr/>
            </a:pPr>
            <a:r>
              <a:rPr lang="en-US" sz="1600" dirty="0">
                <a:effectLst/>
              </a:rPr>
              <a:t>Collin Lau [CA] (2016)  </a:t>
            </a:r>
          </a:p>
          <a:p>
            <a:pPr eaLnBrk="1" hangingPunct="1">
              <a:defRPr/>
            </a:pPr>
            <a:r>
              <a:rPr lang="en-US" sz="1600" dirty="0">
                <a:effectLst/>
              </a:rPr>
              <a:t>Jan Walker [MD] (2016) </a:t>
            </a:r>
          </a:p>
          <a:p>
            <a:pPr eaLnBrk="1" hangingPunct="1">
              <a:defRPr/>
            </a:pPr>
            <a:r>
              <a:rPr lang="en-US" sz="1600" dirty="0">
                <a:effectLst/>
              </a:rPr>
              <a:t>Kathy Tiongson [CA] (2018)</a:t>
            </a:r>
          </a:p>
          <a:p>
            <a:pPr eaLnBrk="1" hangingPunct="1">
              <a:defRPr/>
            </a:pPr>
            <a:r>
              <a:rPr lang="en-US" sz="1600" dirty="0">
                <a:effectLst/>
              </a:rPr>
              <a:t>Holly Boehme [WA] (2018)</a:t>
            </a:r>
          </a:p>
          <a:p>
            <a:pPr eaLnBrk="1" hangingPunct="1">
              <a:defRPr/>
            </a:pPr>
            <a:r>
              <a:rPr lang="en-US" sz="1600" dirty="0">
                <a:effectLst/>
              </a:rPr>
              <a:t>Al Peek [VA] (2018)</a:t>
            </a:r>
          </a:p>
          <a:p>
            <a:pPr eaLnBrk="1" hangingPunct="1">
              <a:defRPr/>
            </a:pPr>
            <a:r>
              <a:rPr lang="en-US" sz="1600" dirty="0">
                <a:effectLst/>
              </a:rPr>
              <a:t>Rafael Ortiz [NV] (2019)</a:t>
            </a:r>
          </a:p>
          <a:p>
            <a:pPr eaLnBrk="1" hangingPunct="1">
              <a:defRPr/>
            </a:pPr>
            <a:r>
              <a:rPr lang="en-US" sz="1600" dirty="0">
                <a:effectLst/>
              </a:rPr>
              <a:t>Tom Faircloth [TN] (2019)</a:t>
            </a:r>
          </a:p>
          <a:p>
            <a:pPr eaLnBrk="1" hangingPunct="1">
              <a:defRPr/>
            </a:pPr>
            <a:r>
              <a:rPr lang="en-US" sz="1600" dirty="0">
                <a:effectLst/>
              </a:rPr>
              <a:t>Bill Killion [NV] (2019)</a:t>
            </a:r>
          </a:p>
          <a:p>
            <a:pPr eaLnBrk="1" hangingPunct="1">
              <a:defRPr/>
            </a:pPr>
            <a:r>
              <a:rPr lang="en-US" sz="1600" dirty="0">
                <a:effectLst/>
              </a:rPr>
              <a:t>Jeff Rosenberg [AL] (2022)</a:t>
            </a:r>
          </a:p>
          <a:p>
            <a:pPr marL="457200" lvl="1" indent="0" eaLnBrk="1" hangingPunct="1">
              <a:buFontTx/>
              <a:buNone/>
              <a:defRPr/>
            </a:pPr>
            <a:endParaRPr lang="en-US" dirty="0"/>
          </a:p>
        </p:txBody>
      </p:sp>
      <p:sp>
        <p:nvSpPr>
          <p:cNvPr id="5" name="Slide Number Placeholder 4"/>
          <p:cNvSpPr>
            <a:spLocks noGrp="1"/>
          </p:cNvSpPr>
          <p:nvPr>
            <p:ph type="sldNum" sz="quarter" idx="12"/>
          </p:nvPr>
        </p:nvSpPr>
        <p:spPr/>
        <p:txBody>
          <a:bodyPr/>
          <a:lstStyle/>
          <a:p>
            <a:pPr>
              <a:defRPr/>
            </a:pPr>
            <a:fld id="{F018F958-7AC4-4EE1-91A9-3D97E9BD7049}" type="slidenum">
              <a:rPr lang="en-US" altLang="en-US" sz="1800" smtClean="0"/>
              <a:pPr>
                <a:defRPr/>
              </a:pPr>
              <a:t>4</a:t>
            </a:fld>
            <a:endParaRPr lang="en-US" altLang="en-US" sz="1800" dirty="0"/>
          </a:p>
        </p:txBody>
      </p:sp>
      <p:sp>
        <p:nvSpPr>
          <p:cNvPr id="4" name="TextBox 3">
            <a:extLst>
              <a:ext uri="{FF2B5EF4-FFF2-40B4-BE49-F238E27FC236}">
                <a16:creationId xmlns:a16="http://schemas.microsoft.com/office/drawing/2014/main" id="{21C62709-12C0-4713-8796-E061CA05ECA1}"/>
              </a:ext>
            </a:extLst>
          </p:cNvPr>
          <p:cNvSpPr txBox="1"/>
          <p:nvPr/>
        </p:nvSpPr>
        <p:spPr>
          <a:xfrm>
            <a:off x="2286000" y="76200"/>
            <a:ext cx="55626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2C7DA-CDB9-4946-AD1F-99F4448874D8}"/>
              </a:ext>
            </a:extLst>
          </p:cNvPr>
          <p:cNvSpPr>
            <a:spLocks noGrp="1"/>
          </p:cNvSpPr>
          <p:nvPr>
            <p:ph type="title"/>
          </p:nvPr>
        </p:nvSpPr>
        <p:spPr>
          <a:xfrm>
            <a:off x="381000" y="6477000"/>
            <a:ext cx="7543800" cy="239713"/>
          </a:xfrm>
        </p:spPr>
        <p:txBody>
          <a:bodyPr>
            <a:no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56E9355-C408-4EBB-BB3E-B28B88E09D05}"/>
              </a:ext>
            </a:extLst>
          </p:cNvPr>
          <p:cNvSpPr>
            <a:spLocks noGrp="1"/>
          </p:cNvSpPr>
          <p:nvPr>
            <p:ph idx="1"/>
          </p:nvPr>
        </p:nvSpPr>
        <p:spPr>
          <a:xfrm>
            <a:off x="990600" y="1371600"/>
            <a:ext cx="7680325" cy="5105400"/>
          </a:xfrm>
        </p:spPr>
        <p:txBody>
          <a:bodyPr>
            <a:normAutofit lnSpcReduction="10000"/>
          </a:bodyPr>
          <a:lstStyle/>
          <a:p>
            <a:pPr marL="0" indent="0" eaLnBrk="1" hangingPunct="1">
              <a:buFont typeface="Wingdings" panose="05000000000000000000" pitchFamily="2" charset="2"/>
              <a:buNone/>
              <a:defRPr/>
            </a:pPr>
            <a:r>
              <a:rPr lang="en-US" sz="2700" b="1" dirty="0">
                <a:solidFill>
                  <a:srgbClr val="FF0000"/>
                </a:solidFill>
              </a:rPr>
              <a:t>Volunteers</a:t>
            </a:r>
            <a:r>
              <a:rPr lang="en-US" sz="2700" b="1" dirty="0"/>
              <a:t> // Items of note</a:t>
            </a:r>
          </a:p>
          <a:p>
            <a:pPr eaLnBrk="1" hangingPunct="1">
              <a:defRPr/>
            </a:pPr>
            <a:r>
              <a:rPr lang="en-US" sz="1600" dirty="0">
                <a:effectLst/>
              </a:rPr>
              <a:t>39 individuals stood watches since inception</a:t>
            </a:r>
          </a:p>
          <a:p>
            <a:pPr eaLnBrk="1" hangingPunct="1">
              <a:defRPr/>
            </a:pPr>
            <a:r>
              <a:rPr lang="en-US" sz="1600" dirty="0">
                <a:effectLst/>
              </a:rPr>
              <a:t>20 volunteers served 25+ weeks</a:t>
            </a:r>
            <a:br>
              <a:rPr lang="en-US" sz="1600" dirty="0">
                <a:effectLst/>
              </a:rPr>
            </a:br>
            <a:endParaRPr lang="en-US" sz="1600" dirty="0">
              <a:effectLst/>
            </a:endParaRPr>
          </a:p>
          <a:p>
            <a:pPr eaLnBrk="1" hangingPunct="1">
              <a:defRPr/>
            </a:pPr>
            <a:r>
              <a:rPr lang="en-US" sz="1600" dirty="0">
                <a:effectLst/>
              </a:rPr>
              <a:t>Longest serving // Ben Stoppe [VA] (plank owner) // Aug 2006 w/ 57 vol weeks</a:t>
            </a:r>
          </a:p>
          <a:p>
            <a:pPr eaLnBrk="1" hangingPunct="1">
              <a:defRPr/>
            </a:pPr>
            <a:r>
              <a:rPr lang="en-US" sz="1600" dirty="0">
                <a:effectLst/>
              </a:rPr>
              <a:t>Highest # watch weeks // Tracy Royce [FL] // Dec 2010 w/ 86 vol weeks</a:t>
            </a:r>
            <a:br>
              <a:rPr lang="en-US" sz="1600" dirty="0">
                <a:effectLst/>
              </a:rPr>
            </a:br>
            <a:endParaRPr lang="en-US" sz="1600" dirty="0">
              <a:effectLst/>
            </a:endParaRPr>
          </a:p>
          <a:p>
            <a:pPr eaLnBrk="1" hangingPunct="1">
              <a:defRPr/>
            </a:pPr>
            <a:r>
              <a:rPr lang="en-US" sz="1600" dirty="0">
                <a:effectLst/>
              </a:rPr>
              <a:t>Others of note</a:t>
            </a:r>
          </a:p>
          <a:p>
            <a:pPr lvl="1" eaLnBrk="1" hangingPunct="1">
              <a:defRPr/>
            </a:pPr>
            <a:r>
              <a:rPr lang="en-US" sz="1600" dirty="0">
                <a:effectLst/>
              </a:rPr>
              <a:t>Jim Koshar [VA] (last watch Apr 2015) – 83 wks  </a:t>
            </a:r>
          </a:p>
          <a:p>
            <a:pPr lvl="1" eaLnBrk="1" hangingPunct="1">
              <a:defRPr/>
            </a:pPr>
            <a:r>
              <a:rPr lang="en-US" sz="1600" dirty="0">
                <a:effectLst/>
              </a:rPr>
              <a:t>Marc Fagenbaum &amp; Dan Rogers [FL] (last watch Jun 2016) – 65 wks </a:t>
            </a:r>
          </a:p>
          <a:p>
            <a:pPr lvl="1" eaLnBrk="1" hangingPunct="1">
              <a:defRPr/>
            </a:pPr>
            <a:r>
              <a:rPr lang="en-US" sz="1600" dirty="0">
                <a:effectLst/>
              </a:rPr>
              <a:t>Tim Flanagan [MD] (last watch Dec 2019) – 55 wks </a:t>
            </a:r>
          </a:p>
          <a:p>
            <a:pPr lvl="1" eaLnBrk="1" hangingPunct="1">
              <a:defRPr/>
            </a:pPr>
            <a:r>
              <a:rPr lang="en-US" sz="1600" dirty="0">
                <a:effectLst/>
              </a:rPr>
              <a:t>David Bernstein [MD] (active) – 54 wks</a:t>
            </a:r>
          </a:p>
          <a:p>
            <a:pPr lvl="1" eaLnBrk="1" hangingPunct="1">
              <a:defRPr/>
            </a:pPr>
            <a:r>
              <a:rPr lang="en-US" sz="1600" dirty="0">
                <a:effectLst/>
              </a:rPr>
              <a:t>Bob Warakomsky [VA] (plank owner) (2006-2010) – 49 wks</a:t>
            </a:r>
          </a:p>
          <a:p>
            <a:pPr lvl="1" eaLnBrk="1" hangingPunct="1">
              <a:defRPr/>
            </a:pPr>
            <a:r>
              <a:rPr lang="en-US" sz="1600" dirty="0">
                <a:effectLst/>
              </a:rPr>
              <a:t>Bob Hinds [MD] (last watch Feb 2018) – 15 wks</a:t>
            </a:r>
          </a:p>
          <a:p>
            <a:pPr lvl="1" eaLnBrk="1" hangingPunct="1">
              <a:defRPr/>
            </a:pPr>
            <a:r>
              <a:rPr lang="en-US" sz="1600" dirty="0">
                <a:effectLst/>
              </a:rPr>
              <a:t>Dave Du Pont [MD] (plank owner) (2006-2009) – 40 wks</a:t>
            </a:r>
            <a:br>
              <a:rPr lang="en-US" sz="1600" dirty="0">
                <a:effectLst/>
              </a:rPr>
            </a:br>
            <a:endParaRPr lang="en-US" sz="1600" dirty="0">
              <a:effectLst/>
            </a:endParaRPr>
          </a:p>
          <a:p>
            <a:pPr eaLnBrk="1" hangingPunct="1">
              <a:defRPr/>
            </a:pPr>
            <a:r>
              <a:rPr lang="en-US" sz="1600" dirty="0">
                <a:effectLst/>
              </a:rPr>
              <a:t>In TOTAL – </a:t>
            </a:r>
            <a:r>
              <a:rPr lang="en-US" sz="1600" b="1" dirty="0">
                <a:solidFill>
                  <a:srgbClr val="002060"/>
                </a:solidFill>
                <a:effectLst/>
              </a:rPr>
              <a:t>1,10</a:t>
            </a:r>
            <a:r>
              <a:rPr lang="en-US" sz="1600" b="1" dirty="0">
                <a:solidFill>
                  <a:srgbClr val="002060"/>
                </a:solidFill>
              </a:rPr>
              <a:t>0+</a:t>
            </a:r>
            <a:r>
              <a:rPr lang="en-US" sz="1600" b="1" dirty="0">
                <a:solidFill>
                  <a:srgbClr val="002060"/>
                </a:solidFill>
                <a:effectLst/>
              </a:rPr>
              <a:t> </a:t>
            </a:r>
            <a:r>
              <a:rPr lang="en-US" sz="1600" b="1" dirty="0">
                <a:solidFill>
                  <a:srgbClr val="002060"/>
                </a:solidFill>
              </a:rPr>
              <a:t>wks of vol service </a:t>
            </a:r>
          </a:p>
          <a:p>
            <a:pPr marL="457200" lvl="1" indent="0" eaLnBrk="1" hangingPunct="1">
              <a:buFontTx/>
              <a:buNone/>
              <a:defRPr/>
            </a:pPr>
            <a:endParaRPr lang="en-US" dirty="0"/>
          </a:p>
        </p:txBody>
      </p:sp>
      <p:sp>
        <p:nvSpPr>
          <p:cNvPr id="5" name="Slide Number Placeholder 4"/>
          <p:cNvSpPr>
            <a:spLocks noGrp="1"/>
          </p:cNvSpPr>
          <p:nvPr>
            <p:ph type="sldNum" sz="quarter" idx="12"/>
          </p:nvPr>
        </p:nvSpPr>
        <p:spPr/>
        <p:txBody>
          <a:bodyPr/>
          <a:lstStyle/>
          <a:p>
            <a:pPr>
              <a:defRPr/>
            </a:pPr>
            <a:fld id="{95738F1B-FD51-4CAE-B0E5-8F3FC52AA430}" type="slidenum">
              <a:rPr lang="en-US" altLang="en-US" sz="1800" smtClean="0"/>
              <a:pPr>
                <a:defRPr/>
              </a:pPr>
              <a:t>5</a:t>
            </a:fld>
            <a:endParaRPr lang="en-US" altLang="en-US" sz="1800" dirty="0"/>
          </a:p>
        </p:txBody>
      </p:sp>
      <p:sp>
        <p:nvSpPr>
          <p:cNvPr id="4" name="TextBox 3">
            <a:extLst>
              <a:ext uri="{FF2B5EF4-FFF2-40B4-BE49-F238E27FC236}">
                <a16:creationId xmlns:a16="http://schemas.microsoft.com/office/drawing/2014/main" id="{21C62709-12C0-4713-8796-E061CA05ECA1}"/>
              </a:ext>
            </a:extLst>
          </p:cNvPr>
          <p:cNvSpPr txBox="1"/>
          <p:nvPr/>
        </p:nvSpPr>
        <p:spPr>
          <a:xfrm>
            <a:off x="2286000" y="76200"/>
            <a:ext cx="55626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2C7DA-CDB9-4946-AD1F-99F4448874D8}"/>
              </a:ext>
            </a:extLst>
          </p:cNvPr>
          <p:cNvSpPr>
            <a:spLocks noGrp="1"/>
          </p:cNvSpPr>
          <p:nvPr>
            <p:ph type="title"/>
          </p:nvPr>
        </p:nvSpPr>
        <p:spPr>
          <a:xfrm>
            <a:off x="381000" y="6477000"/>
            <a:ext cx="7543800" cy="239713"/>
          </a:xfrm>
        </p:spPr>
        <p:txBody>
          <a:bodyPr>
            <a:no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56E9355-C408-4EBB-BB3E-B28B88E09D05}"/>
              </a:ext>
            </a:extLst>
          </p:cNvPr>
          <p:cNvSpPr>
            <a:spLocks noGrp="1"/>
          </p:cNvSpPr>
          <p:nvPr>
            <p:ph idx="1"/>
          </p:nvPr>
        </p:nvSpPr>
        <p:spPr>
          <a:xfrm>
            <a:off x="1066800" y="1371600"/>
            <a:ext cx="7604125" cy="5105400"/>
          </a:xfrm>
        </p:spPr>
        <p:txBody>
          <a:bodyPr>
            <a:normAutofit lnSpcReduction="10000"/>
          </a:bodyPr>
          <a:lstStyle/>
          <a:p>
            <a:pPr marL="0" indent="0" eaLnBrk="1" hangingPunct="1">
              <a:buFont typeface="Wingdings" panose="05000000000000000000" pitchFamily="2" charset="2"/>
              <a:buNone/>
              <a:defRPr/>
            </a:pPr>
            <a:r>
              <a:rPr lang="en-US" sz="2700" b="1" dirty="0"/>
              <a:t>The </a:t>
            </a:r>
            <a:r>
              <a:rPr lang="en-US" sz="2700" b="1" dirty="0">
                <a:solidFill>
                  <a:srgbClr val="FF0000"/>
                </a:solidFill>
              </a:rPr>
              <a:t>Statistics</a:t>
            </a:r>
            <a:r>
              <a:rPr lang="en-US" sz="2700" b="1" dirty="0"/>
              <a:t> </a:t>
            </a:r>
          </a:p>
          <a:p>
            <a:pPr eaLnBrk="1" hangingPunct="1">
              <a:defRPr/>
            </a:pPr>
            <a:r>
              <a:rPr lang="en-US" sz="1800" dirty="0"/>
              <a:t>For the period 07/17/2023 – 07/14/2024 </a:t>
            </a:r>
          </a:p>
          <a:p>
            <a:pPr eaLnBrk="1" hangingPunct="1">
              <a:defRPr/>
            </a:pPr>
            <a:r>
              <a:rPr lang="en-US" sz="1800" dirty="0"/>
              <a:t>387 queries (fm 52 weekly reports)</a:t>
            </a:r>
          </a:p>
          <a:p>
            <a:pPr lvl="1" eaLnBrk="1" hangingPunct="1">
              <a:defRPr/>
            </a:pPr>
            <a:r>
              <a:rPr lang="en-US" sz="1800" dirty="0"/>
              <a:t>~ 90% via phone</a:t>
            </a:r>
          </a:p>
          <a:p>
            <a:pPr lvl="1" eaLnBrk="1" hangingPunct="1">
              <a:defRPr/>
            </a:pPr>
            <a:r>
              <a:rPr lang="en-US" sz="1800" dirty="0"/>
              <a:t>~ 10% via email</a:t>
            </a:r>
          </a:p>
          <a:p>
            <a:pPr eaLnBrk="1" hangingPunct="1">
              <a:defRPr/>
            </a:pPr>
            <a:r>
              <a:rPr lang="en-US" sz="1800" dirty="0"/>
              <a:t>Avg ~7.5 queries per week </a:t>
            </a:r>
          </a:p>
          <a:p>
            <a:pPr eaLnBrk="1" hangingPunct="1">
              <a:defRPr/>
            </a:pPr>
            <a:r>
              <a:rPr lang="en-US" sz="1800" dirty="0"/>
              <a:t>Peak week – 18 queries</a:t>
            </a:r>
          </a:p>
          <a:p>
            <a:pPr eaLnBrk="1" hangingPunct="1">
              <a:defRPr/>
            </a:pPr>
            <a:r>
              <a:rPr lang="en-US" sz="1800" dirty="0"/>
              <a:t>Low week – 1 or 2 queries</a:t>
            </a:r>
          </a:p>
          <a:p>
            <a:pPr eaLnBrk="1" hangingPunct="1">
              <a:defRPr/>
            </a:pPr>
            <a:r>
              <a:rPr lang="en-US" sz="1800" dirty="0"/>
              <a:t>Topic categories of queries </a:t>
            </a:r>
          </a:p>
          <a:p>
            <a:pPr lvl="1" eaLnBrk="1" hangingPunct="1">
              <a:defRPr/>
            </a:pPr>
            <a:r>
              <a:rPr lang="en-US" sz="1800" dirty="0"/>
              <a:t>Retiree/Annuitant Pay &amp; Benefits (referred to PPC) – 20%</a:t>
            </a:r>
          </a:p>
          <a:p>
            <a:pPr lvl="1" eaLnBrk="1" hangingPunct="1">
              <a:defRPr/>
            </a:pPr>
            <a:r>
              <a:rPr lang="en-US" sz="1800" dirty="0"/>
              <a:t>Retiree Records / DD-214s – 12%</a:t>
            </a:r>
          </a:p>
          <a:p>
            <a:pPr lvl="1" eaLnBrk="1" hangingPunct="1">
              <a:defRPr/>
            </a:pPr>
            <a:r>
              <a:rPr lang="en-US" sz="1800" dirty="0"/>
              <a:t>Direct Access – 8%</a:t>
            </a:r>
          </a:p>
          <a:p>
            <a:pPr lvl="1" eaLnBrk="1" hangingPunct="1">
              <a:defRPr/>
            </a:pPr>
            <a:r>
              <a:rPr lang="en-US" sz="1800" dirty="0"/>
              <a:t>Retiree &amp; Dependent ID Cards – 7%</a:t>
            </a:r>
          </a:p>
          <a:p>
            <a:pPr lvl="1" eaLnBrk="1" hangingPunct="1">
              <a:defRPr/>
            </a:pPr>
            <a:r>
              <a:rPr lang="en-US" sz="1800" dirty="0"/>
              <a:t>Decedent Affairs – 6%</a:t>
            </a:r>
          </a:p>
          <a:p>
            <a:pPr lvl="1" eaLnBrk="1" hangingPunct="1">
              <a:defRPr/>
            </a:pPr>
            <a:r>
              <a:rPr lang="en-US" sz="1800" dirty="0"/>
              <a:t>VA Benefits – 6%</a:t>
            </a:r>
          </a:p>
          <a:p>
            <a:pPr lvl="1" eaLnBrk="1" hangingPunct="1">
              <a:defRPr/>
            </a:pPr>
            <a:endParaRPr lang="en-US" sz="1200" b="1" dirty="0">
              <a:effectLst/>
            </a:endParaRPr>
          </a:p>
          <a:p>
            <a:pPr eaLnBrk="1" hangingPunct="1">
              <a:defRPr/>
            </a:pPr>
            <a:endParaRPr lang="en-US" sz="1600" dirty="0">
              <a:solidFill>
                <a:schemeClr val="accent5"/>
              </a:solidFill>
              <a:effectLst/>
            </a:endParaRPr>
          </a:p>
          <a:p>
            <a:pPr eaLnBrk="1" hangingPunct="1">
              <a:defRPr/>
            </a:pPr>
            <a:endParaRPr lang="en-US" sz="1600" dirty="0">
              <a:solidFill>
                <a:schemeClr val="accent5"/>
              </a:solidFill>
              <a:effectLst/>
            </a:endParaRPr>
          </a:p>
          <a:p>
            <a:pPr marL="457200" lvl="1" indent="0" eaLnBrk="1" hangingPunct="1">
              <a:buFontTx/>
              <a:buNone/>
              <a:defRPr/>
            </a:pPr>
            <a:endParaRPr lang="en-US" dirty="0"/>
          </a:p>
        </p:txBody>
      </p:sp>
      <p:sp>
        <p:nvSpPr>
          <p:cNvPr id="5" name="Slide Number Placeholder 4"/>
          <p:cNvSpPr>
            <a:spLocks noGrp="1"/>
          </p:cNvSpPr>
          <p:nvPr>
            <p:ph type="sldNum" sz="quarter" idx="12"/>
          </p:nvPr>
        </p:nvSpPr>
        <p:spPr/>
        <p:txBody>
          <a:bodyPr/>
          <a:lstStyle/>
          <a:p>
            <a:pPr>
              <a:defRPr/>
            </a:pPr>
            <a:fld id="{2EFE97A8-1815-4477-8192-B6649D205878}" type="slidenum">
              <a:rPr lang="en-US" altLang="en-US" sz="1800" smtClean="0"/>
              <a:pPr>
                <a:defRPr/>
              </a:pPr>
              <a:t>6</a:t>
            </a:fld>
            <a:endParaRPr lang="en-US" altLang="en-US" sz="1800" dirty="0"/>
          </a:p>
        </p:txBody>
      </p:sp>
      <p:sp>
        <p:nvSpPr>
          <p:cNvPr id="4" name="TextBox 3">
            <a:extLst>
              <a:ext uri="{FF2B5EF4-FFF2-40B4-BE49-F238E27FC236}">
                <a16:creationId xmlns:a16="http://schemas.microsoft.com/office/drawing/2014/main" id="{21C62709-12C0-4713-8796-E061CA05ECA1}"/>
              </a:ext>
            </a:extLst>
          </p:cNvPr>
          <p:cNvSpPr txBox="1"/>
          <p:nvPr/>
        </p:nvSpPr>
        <p:spPr>
          <a:xfrm>
            <a:off x="2286000" y="76200"/>
            <a:ext cx="55626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2C7DA-CDB9-4946-AD1F-99F4448874D8}"/>
              </a:ext>
            </a:extLst>
          </p:cNvPr>
          <p:cNvSpPr>
            <a:spLocks noGrp="1"/>
          </p:cNvSpPr>
          <p:nvPr>
            <p:ph type="title"/>
          </p:nvPr>
        </p:nvSpPr>
        <p:spPr>
          <a:xfrm>
            <a:off x="381000" y="6477000"/>
            <a:ext cx="7543800" cy="239713"/>
          </a:xfrm>
        </p:spPr>
        <p:txBody>
          <a:bodyPr>
            <a:no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56E9355-C408-4EBB-BB3E-B28B88E09D05}"/>
              </a:ext>
            </a:extLst>
          </p:cNvPr>
          <p:cNvSpPr>
            <a:spLocks noGrp="1"/>
          </p:cNvSpPr>
          <p:nvPr>
            <p:ph idx="1"/>
          </p:nvPr>
        </p:nvSpPr>
        <p:spPr>
          <a:xfrm>
            <a:off x="1066800" y="1371600"/>
            <a:ext cx="7604125" cy="5105400"/>
          </a:xfrm>
        </p:spPr>
        <p:txBody>
          <a:bodyPr>
            <a:normAutofit/>
          </a:bodyPr>
          <a:lstStyle/>
          <a:p>
            <a:pPr marL="0" indent="0" eaLnBrk="1" hangingPunct="1">
              <a:buFont typeface="Wingdings" panose="05000000000000000000" pitchFamily="2" charset="2"/>
              <a:buNone/>
              <a:defRPr/>
            </a:pPr>
            <a:r>
              <a:rPr lang="en-US" sz="2700" b="1" dirty="0"/>
              <a:t>The </a:t>
            </a:r>
            <a:r>
              <a:rPr lang="en-US" sz="2700" b="1" dirty="0">
                <a:solidFill>
                  <a:srgbClr val="FF0000"/>
                </a:solidFill>
              </a:rPr>
              <a:t>Trend</a:t>
            </a:r>
            <a:endParaRPr lang="en-US" sz="2700" b="1" dirty="0"/>
          </a:p>
          <a:p>
            <a:pPr eaLnBrk="1" hangingPunct="1">
              <a:defRPr/>
            </a:pPr>
            <a:r>
              <a:rPr lang="en-US" sz="2400" dirty="0"/>
              <a:t>For 2018 to 2024</a:t>
            </a:r>
          </a:p>
          <a:p>
            <a:pPr lvl="1">
              <a:defRPr/>
            </a:pPr>
            <a:r>
              <a:rPr lang="en-US" sz="2000" dirty="0"/>
              <a:t>Compiled mid-year for the NRC Annual Meeting </a:t>
            </a:r>
          </a:p>
          <a:p>
            <a:pPr lvl="1">
              <a:defRPr/>
            </a:pPr>
            <a:r>
              <a:rPr lang="en-US" sz="2000" dirty="0"/>
              <a:t>52-week periods (except 2018 is 48-wks)</a:t>
            </a:r>
          </a:p>
          <a:p>
            <a:pPr lvl="1" eaLnBrk="1" hangingPunct="1">
              <a:defRPr/>
            </a:pPr>
            <a:endParaRPr lang="en-US" sz="1200" b="1" dirty="0">
              <a:effectLst/>
            </a:endParaRPr>
          </a:p>
          <a:p>
            <a:pPr eaLnBrk="1" hangingPunct="1">
              <a:defRPr/>
            </a:pPr>
            <a:endParaRPr lang="en-US" sz="1600" dirty="0">
              <a:solidFill>
                <a:schemeClr val="accent5"/>
              </a:solidFill>
              <a:effectLst/>
            </a:endParaRPr>
          </a:p>
          <a:p>
            <a:pPr eaLnBrk="1" hangingPunct="1">
              <a:defRPr/>
            </a:pPr>
            <a:endParaRPr lang="en-US" sz="1600" dirty="0">
              <a:solidFill>
                <a:schemeClr val="accent5"/>
              </a:solidFill>
              <a:effectLst/>
            </a:endParaRPr>
          </a:p>
          <a:p>
            <a:pPr marL="457200" lvl="1" indent="0" eaLnBrk="1" hangingPunct="1">
              <a:buFontTx/>
              <a:buNone/>
              <a:defRPr/>
            </a:pPr>
            <a:endParaRPr lang="en-US" dirty="0"/>
          </a:p>
        </p:txBody>
      </p:sp>
      <p:sp>
        <p:nvSpPr>
          <p:cNvPr id="5" name="Slide Number Placeholder 4"/>
          <p:cNvSpPr>
            <a:spLocks noGrp="1"/>
          </p:cNvSpPr>
          <p:nvPr>
            <p:ph type="sldNum" sz="quarter" idx="12"/>
          </p:nvPr>
        </p:nvSpPr>
        <p:spPr/>
        <p:txBody>
          <a:bodyPr/>
          <a:lstStyle/>
          <a:p>
            <a:pPr>
              <a:defRPr/>
            </a:pPr>
            <a:fld id="{2EFE97A8-1815-4477-8192-B6649D205878}" type="slidenum">
              <a:rPr lang="en-US" altLang="en-US" sz="1800" smtClean="0"/>
              <a:pPr>
                <a:defRPr/>
              </a:pPr>
              <a:t>7</a:t>
            </a:fld>
            <a:endParaRPr lang="en-US" altLang="en-US" sz="1800" dirty="0"/>
          </a:p>
        </p:txBody>
      </p:sp>
      <p:sp>
        <p:nvSpPr>
          <p:cNvPr id="4" name="TextBox 3">
            <a:extLst>
              <a:ext uri="{FF2B5EF4-FFF2-40B4-BE49-F238E27FC236}">
                <a16:creationId xmlns:a16="http://schemas.microsoft.com/office/drawing/2014/main" id="{21C62709-12C0-4713-8796-E061CA05ECA1}"/>
              </a:ext>
            </a:extLst>
          </p:cNvPr>
          <p:cNvSpPr txBox="1"/>
          <p:nvPr/>
        </p:nvSpPr>
        <p:spPr>
          <a:xfrm>
            <a:off x="2286000" y="76200"/>
            <a:ext cx="55626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pic>
        <p:nvPicPr>
          <p:cNvPr id="7" name="Picture 6">
            <a:extLst>
              <a:ext uri="{FF2B5EF4-FFF2-40B4-BE49-F238E27FC236}">
                <a16:creationId xmlns:a16="http://schemas.microsoft.com/office/drawing/2014/main" id="{763337AC-03C3-0A5A-0785-AFA0D14D0028}"/>
              </a:ext>
            </a:extLst>
          </p:cNvPr>
          <p:cNvPicPr>
            <a:picLocks noChangeAspect="1"/>
          </p:cNvPicPr>
          <p:nvPr/>
        </p:nvPicPr>
        <p:blipFill>
          <a:blip r:embed="rId2"/>
          <a:stretch>
            <a:fillRect/>
          </a:stretch>
        </p:blipFill>
        <p:spPr>
          <a:xfrm>
            <a:off x="2314575" y="2992439"/>
            <a:ext cx="4514850" cy="2714625"/>
          </a:xfrm>
          <a:prstGeom prst="rect">
            <a:avLst/>
          </a:prstGeom>
        </p:spPr>
      </p:pic>
    </p:spTree>
    <p:extLst>
      <p:ext uri="{BB962C8B-B14F-4D97-AF65-F5344CB8AC3E}">
        <p14:creationId xmlns:p14="http://schemas.microsoft.com/office/powerpoint/2010/main" val="3890823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2C7DA-CDB9-4946-AD1F-99F4448874D8}"/>
              </a:ext>
            </a:extLst>
          </p:cNvPr>
          <p:cNvSpPr>
            <a:spLocks noGrp="1"/>
          </p:cNvSpPr>
          <p:nvPr>
            <p:ph type="title"/>
          </p:nvPr>
        </p:nvSpPr>
        <p:spPr>
          <a:xfrm>
            <a:off x="381000" y="6477000"/>
            <a:ext cx="7543800" cy="239713"/>
          </a:xfrm>
        </p:spPr>
        <p:txBody>
          <a:bodyPr>
            <a:no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56E9355-C408-4EBB-BB3E-B28B88E09D05}"/>
              </a:ext>
            </a:extLst>
          </p:cNvPr>
          <p:cNvSpPr>
            <a:spLocks noGrp="1"/>
          </p:cNvSpPr>
          <p:nvPr>
            <p:ph idx="1"/>
          </p:nvPr>
        </p:nvSpPr>
        <p:spPr>
          <a:xfrm>
            <a:off x="1066800" y="1371600"/>
            <a:ext cx="7604125" cy="5105400"/>
          </a:xfrm>
        </p:spPr>
        <p:txBody>
          <a:bodyPr>
            <a:normAutofit/>
          </a:bodyPr>
          <a:lstStyle/>
          <a:p>
            <a:pPr marL="0" indent="0" eaLnBrk="1" hangingPunct="1">
              <a:buFont typeface="Wingdings" panose="05000000000000000000" pitchFamily="2" charset="2"/>
              <a:buNone/>
              <a:defRPr/>
            </a:pPr>
            <a:r>
              <a:rPr lang="en-US" sz="2700" b="1" dirty="0"/>
              <a:t>The </a:t>
            </a:r>
            <a:r>
              <a:rPr lang="en-US" sz="2700" b="1" dirty="0">
                <a:solidFill>
                  <a:srgbClr val="FF0000"/>
                </a:solidFill>
              </a:rPr>
              <a:t>Trend (cont.)</a:t>
            </a:r>
            <a:endParaRPr lang="en-US" sz="2700" b="1" dirty="0"/>
          </a:p>
          <a:p>
            <a:pPr lvl="1">
              <a:lnSpc>
                <a:spcPct val="160000"/>
              </a:lnSpc>
              <a:defRPr/>
            </a:pPr>
            <a:r>
              <a:rPr lang="en-US" b="1" dirty="0"/>
              <a:t>Query Numbers Relate to Effectiveness of RSP</a:t>
            </a:r>
          </a:p>
          <a:p>
            <a:pPr lvl="2">
              <a:lnSpc>
                <a:spcPct val="160000"/>
              </a:lnSpc>
              <a:defRPr/>
            </a:pPr>
            <a:r>
              <a:rPr lang="en-US" sz="2200" b="1" dirty="0"/>
              <a:t>Audience</a:t>
            </a:r>
          </a:p>
          <a:p>
            <a:pPr lvl="2">
              <a:lnSpc>
                <a:spcPct val="160000"/>
              </a:lnSpc>
              <a:defRPr/>
            </a:pPr>
            <a:r>
              <a:rPr lang="en-US" sz="2200" b="1" dirty="0"/>
              <a:t>Information</a:t>
            </a:r>
          </a:p>
          <a:p>
            <a:pPr lvl="2">
              <a:lnSpc>
                <a:spcPct val="160000"/>
              </a:lnSpc>
              <a:defRPr/>
            </a:pPr>
            <a:r>
              <a:rPr lang="en-US" sz="2200" b="1" dirty="0"/>
              <a:t>Outreach</a:t>
            </a:r>
          </a:p>
          <a:p>
            <a:pPr lvl="3">
              <a:lnSpc>
                <a:spcPct val="160000"/>
              </a:lnSpc>
              <a:defRPr/>
            </a:pPr>
            <a:r>
              <a:rPr lang="en-US" sz="2000" b="1" dirty="0"/>
              <a:t>1099R example -- success story</a:t>
            </a:r>
          </a:p>
          <a:p>
            <a:pPr lvl="1">
              <a:lnSpc>
                <a:spcPct val="160000"/>
              </a:lnSpc>
              <a:defRPr/>
            </a:pPr>
            <a:r>
              <a:rPr lang="en-US" b="1" dirty="0"/>
              <a:t>Downward Trend – Good News</a:t>
            </a:r>
          </a:p>
          <a:p>
            <a:pPr lvl="1" eaLnBrk="1" hangingPunct="1">
              <a:defRPr/>
            </a:pPr>
            <a:endParaRPr lang="en-US" sz="1200" b="1" dirty="0">
              <a:effectLst/>
            </a:endParaRPr>
          </a:p>
          <a:p>
            <a:pPr eaLnBrk="1" hangingPunct="1">
              <a:defRPr/>
            </a:pPr>
            <a:endParaRPr lang="en-US" sz="1600" dirty="0">
              <a:solidFill>
                <a:schemeClr val="accent5"/>
              </a:solidFill>
              <a:effectLst/>
            </a:endParaRPr>
          </a:p>
          <a:p>
            <a:pPr eaLnBrk="1" hangingPunct="1">
              <a:defRPr/>
            </a:pPr>
            <a:endParaRPr lang="en-US" sz="1600" dirty="0">
              <a:solidFill>
                <a:schemeClr val="accent5"/>
              </a:solidFill>
              <a:effectLst/>
            </a:endParaRPr>
          </a:p>
          <a:p>
            <a:pPr marL="457200" lvl="1" indent="0" eaLnBrk="1" hangingPunct="1">
              <a:buFontTx/>
              <a:buNone/>
              <a:defRPr/>
            </a:pPr>
            <a:endParaRPr lang="en-US" dirty="0"/>
          </a:p>
        </p:txBody>
      </p:sp>
      <p:sp>
        <p:nvSpPr>
          <p:cNvPr id="5" name="Slide Number Placeholder 4"/>
          <p:cNvSpPr>
            <a:spLocks noGrp="1"/>
          </p:cNvSpPr>
          <p:nvPr>
            <p:ph type="sldNum" sz="quarter" idx="12"/>
          </p:nvPr>
        </p:nvSpPr>
        <p:spPr/>
        <p:txBody>
          <a:bodyPr/>
          <a:lstStyle/>
          <a:p>
            <a:pPr>
              <a:defRPr/>
            </a:pPr>
            <a:fld id="{2EFE97A8-1815-4477-8192-B6649D205878}" type="slidenum">
              <a:rPr lang="en-US" altLang="en-US" sz="1800" smtClean="0"/>
              <a:pPr>
                <a:defRPr/>
              </a:pPr>
              <a:t>8</a:t>
            </a:fld>
            <a:endParaRPr lang="en-US" altLang="en-US" sz="1800" dirty="0"/>
          </a:p>
        </p:txBody>
      </p:sp>
      <p:sp>
        <p:nvSpPr>
          <p:cNvPr id="4" name="TextBox 3">
            <a:extLst>
              <a:ext uri="{FF2B5EF4-FFF2-40B4-BE49-F238E27FC236}">
                <a16:creationId xmlns:a16="http://schemas.microsoft.com/office/drawing/2014/main" id="{21C62709-12C0-4713-8796-E061CA05ECA1}"/>
              </a:ext>
            </a:extLst>
          </p:cNvPr>
          <p:cNvSpPr txBox="1"/>
          <p:nvPr/>
        </p:nvSpPr>
        <p:spPr>
          <a:xfrm>
            <a:off x="2286000" y="76200"/>
            <a:ext cx="55626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extLst>
      <p:ext uri="{BB962C8B-B14F-4D97-AF65-F5344CB8AC3E}">
        <p14:creationId xmlns:p14="http://schemas.microsoft.com/office/powerpoint/2010/main" val="4129856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D3B71-DB76-431E-A0DF-0660A965276D}"/>
              </a:ext>
            </a:extLst>
          </p:cNvPr>
          <p:cNvSpPr>
            <a:spLocks noGrp="1"/>
          </p:cNvSpPr>
          <p:nvPr>
            <p:ph type="title"/>
          </p:nvPr>
        </p:nvSpPr>
        <p:spPr>
          <a:xfrm>
            <a:off x="428625" y="6172200"/>
            <a:ext cx="7561263" cy="401638"/>
          </a:xfrm>
        </p:spPr>
        <p:txBody>
          <a:bodyPr>
            <a:normAutofit/>
          </a:bodyPr>
          <a:lstStyle/>
          <a:p>
            <a:pPr eaLnBrk="1" hangingPunct="1">
              <a:defRPr/>
            </a:pPr>
            <a:r>
              <a:rPr lang="en-US" sz="1500" dirty="0"/>
              <a:t>Coast Guard National Retiree Help Desk</a:t>
            </a:r>
            <a:endParaRPr lang="en-US" sz="15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51658C7-0FBD-41EE-8A73-AAC2C09D9CCC}"/>
              </a:ext>
            </a:extLst>
          </p:cNvPr>
          <p:cNvSpPr>
            <a:spLocks noGrp="1"/>
          </p:cNvSpPr>
          <p:nvPr>
            <p:ph idx="1"/>
          </p:nvPr>
        </p:nvSpPr>
        <p:spPr>
          <a:xfrm>
            <a:off x="512763" y="1219200"/>
            <a:ext cx="7716837" cy="4953000"/>
          </a:xfrm>
        </p:spPr>
        <p:txBody>
          <a:bodyPr>
            <a:normAutofit/>
          </a:bodyPr>
          <a:lstStyle/>
          <a:p>
            <a:pPr marL="0" indent="0" eaLnBrk="1" hangingPunct="1">
              <a:lnSpc>
                <a:spcPct val="150000"/>
              </a:lnSpc>
              <a:buFont typeface="Wingdings" panose="05000000000000000000" pitchFamily="2" charset="2"/>
              <a:buNone/>
              <a:defRPr/>
            </a:pPr>
            <a:r>
              <a:rPr lang="en-US" sz="2700" b="1" dirty="0">
                <a:solidFill>
                  <a:srgbClr val="FF0000"/>
                </a:solidFill>
              </a:rPr>
              <a:t>Summary</a:t>
            </a:r>
          </a:p>
          <a:p>
            <a:pPr lvl="1" eaLnBrk="1" hangingPunct="1">
              <a:lnSpc>
                <a:spcPct val="160000"/>
              </a:lnSpc>
              <a:buFont typeface="Arial" panose="020B0604020202020204" pitchFamily="34" charset="0"/>
              <a:buChar char="•"/>
              <a:defRPr/>
            </a:pPr>
            <a:r>
              <a:rPr lang="en-US" sz="2000" b="1" dirty="0"/>
              <a:t>NRHD Operating Successfully for 18 Years</a:t>
            </a:r>
          </a:p>
          <a:p>
            <a:pPr lvl="1" eaLnBrk="1" hangingPunct="1">
              <a:lnSpc>
                <a:spcPct val="160000"/>
              </a:lnSpc>
              <a:buFont typeface="Arial" panose="020B0604020202020204" pitchFamily="34" charset="0"/>
              <a:buChar char="•"/>
              <a:defRPr/>
            </a:pPr>
            <a:r>
              <a:rPr lang="en-US" sz="2000" b="1" dirty="0"/>
              <a:t>Undoubtedly Fills a Need – “the canary in the coal mine”</a:t>
            </a:r>
          </a:p>
          <a:p>
            <a:pPr lvl="2">
              <a:lnSpc>
                <a:spcPct val="160000"/>
              </a:lnSpc>
              <a:defRPr/>
            </a:pPr>
            <a:r>
              <a:rPr lang="en-US" b="1" dirty="0"/>
              <a:t>Early detection of national problems</a:t>
            </a:r>
          </a:p>
          <a:p>
            <a:pPr lvl="1">
              <a:lnSpc>
                <a:spcPct val="160000"/>
              </a:lnSpc>
              <a:defRPr/>
            </a:pPr>
            <a:r>
              <a:rPr lang="en-US" sz="2000" b="1" dirty="0"/>
              <a:t>About 400 Requests for Support Annually</a:t>
            </a:r>
          </a:p>
          <a:p>
            <a:pPr lvl="2">
              <a:lnSpc>
                <a:spcPct val="160000"/>
              </a:lnSpc>
              <a:defRPr/>
            </a:pPr>
            <a:r>
              <a:rPr lang="en-US" b="1" dirty="0"/>
              <a:t>Downward Trend</a:t>
            </a:r>
          </a:p>
          <a:p>
            <a:pPr lvl="1">
              <a:lnSpc>
                <a:spcPct val="200000"/>
              </a:lnSpc>
              <a:defRPr/>
            </a:pPr>
            <a:r>
              <a:rPr lang="en-US" sz="2000" b="1" dirty="0"/>
              <a:t>Participation by Volunteer Watchstanders Nationwide</a:t>
            </a:r>
          </a:p>
          <a:p>
            <a:pPr marL="457200" lvl="1" indent="0" eaLnBrk="1" hangingPunct="1">
              <a:lnSpc>
                <a:spcPct val="200000"/>
              </a:lnSpc>
              <a:buNone/>
              <a:defRPr/>
            </a:pPr>
            <a:endParaRPr lang="en-US" sz="2100" b="1" dirty="0">
              <a:solidFill>
                <a:schemeClr val="accent5"/>
              </a:solidFill>
            </a:endParaRPr>
          </a:p>
        </p:txBody>
      </p:sp>
      <p:sp>
        <p:nvSpPr>
          <p:cNvPr id="5" name="Slide Number Placeholder 4"/>
          <p:cNvSpPr>
            <a:spLocks noGrp="1"/>
          </p:cNvSpPr>
          <p:nvPr>
            <p:ph type="sldNum" sz="quarter" idx="12"/>
          </p:nvPr>
        </p:nvSpPr>
        <p:spPr/>
        <p:txBody>
          <a:bodyPr/>
          <a:lstStyle/>
          <a:p>
            <a:pPr>
              <a:defRPr/>
            </a:pPr>
            <a:fld id="{DEC97FD3-E3B4-4A46-8043-707F4C45CB2A}" type="slidenum">
              <a:rPr lang="en-US" altLang="en-US" sz="1800" smtClean="0"/>
              <a:pPr>
                <a:defRPr/>
              </a:pPr>
              <a:t>9</a:t>
            </a:fld>
            <a:endParaRPr lang="en-US" altLang="en-US" sz="1800" dirty="0"/>
          </a:p>
        </p:txBody>
      </p:sp>
      <p:sp>
        <p:nvSpPr>
          <p:cNvPr id="4" name="TextBox 3">
            <a:extLst>
              <a:ext uri="{FF2B5EF4-FFF2-40B4-BE49-F238E27FC236}">
                <a16:creationId xmlns:a16="http://schemas.microsoft.com/office/drawing/2014/main" id="{391A186D-50E6-4177-ABCD-7F1311321282}"/>
              </a:ext>
            </a:extLst>
          </p:cNvPr>
          <p:cNvSpPr txBox="1"/>
          <p:nvPr/>
        </p:nvSpPr>
        <p:spPr>
          <a:xfrm>
            <a:off x="2286000" y="76200"/>
            <a:ext cx="5486400" cy="646113"/>
          </a:xfrm>
          <a:prstGeom prst="rect">
            <a:avLst/>
          </a:prstGeom>
          <a:solidFill>
            <a:schemeClr val="bg2">
              <a:lumMod val="75000"/>
            </a:schemeClr>
          </a:solidFill>
        </p:spPr>
        <p:txBody>
          <a:bodyPr>
            <a:spAutoFit/>
          </a:bodyPr>
          <a:lstStyle/>
          <a:p>
            <a:pPr algn="ctr">
              <a:defRPr/>
            </a:pPr>
            <a:r>
              <a:rPr lang="en-US" altLang="en-US" b="1" i="1" u="sng" dirty="0"/>
              <a:t>National Retiree Council</a:t>
            </a:r>
            <a:endParaRPr lang="en-US" altLang="en-US" dirty="0"/>
          </a:p>
          <a:p>
            <a:pPr algn="ctr">
              <a:defRPr/>
            </a:pPr>
            <a:r>
              <a:rPr lang="en-US" altLang="en-US" b="1" i="1" u="sng" dirty="0"/>
              <a:t>Annual Meeting 2024</a:t>
            </a:r>
          </a:p>
        </p:txBody>
      </p:sp>
    </p:spTree>
  </p:cSld>
  <p:clrMapOvr>
    <a:masterClrMapping/>
  </p:clrMapOvr>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F773F178B7A024FB2588595540D0C1E" ma:contentTypeVersion="2" ma:contentTypeDescription="Create a new document." ma:contentTypeScope="" ma:versionID="4dd6639e8fb424a086eeb166c2838a38">
  <xsd:schema xmlns:xsd="http://www.w3.org/2001/XMLSchema" xmlns:xs="http://www.w3.org/2001/XMLSchema" xmlns:p="http://schemas.microsoft.com/office/2006/metadata/properties" xmlns:ns3="ec982078-58fc-43d5-97a5-a7b933997b7d" targetNamespace="http://schemas.microsoft.com/office/2006/metadata/properties" ma:root="true" ma:fieldsID="f5428a422c02b1238fa2a5d586d4a444" ns3:_="">
    <xsd:import namespace="ec982078-58fc-43d5-97a5-a7b933997b7d"/>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982078-58fc-43d5-97a5-a7b933997b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BD2E1F-6D57-4183-9EED-A72A3AEA8443}">
  <ds:schemaRefs>
    <ds:schemaRef ds:uri="http://schemas.microsoft.com/sharepoint/v3/contenttype/forms"/>
  </ds:schemaRefs>
</ds:datastoreItem>
</file>

<file path=customXml/itemProps2.xml><?xml version="1.0" encoding="utf-8"?>
<ds:datastoreItem xmlns:ds="http://schemas.openxmlformats.org/officeDocument/2006/customXml" ds:itemID="{CCACF44F-807F-4F14-AA8E-5E07DF3D8746}">
  <ds:schemaRefs>
    <ds:schemaRef ds:uri="http://schemas.microsoft.com/office/2006/metadata/properties"/>
    <ds:schemaRef ds:uri="http://schemas.microsoft.com/office/2006/documentManagement/types"/>
    <ds:schemaRef ds:uri="http://www.w3.org/XML/1998/namespace"/>
    <ds:schemaRef ds:uri="http://purl.org/dc/dcmitype/"/>
    <ds:schemaRef ds:uri="http://schemas.openxmlformats.org/package/2006/metadata/core-properties"/>
    <ds:schemaRef ds:uri="http://purl.org/dc/elements/1.1/"/>
    <ds:schemaRef ds:uri="ec982078-58fc-43d5-97a5-a7b933997b7d"/>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D8A03E1B-B14A-4614-9B65-72F101BF8A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982078-58fc-43d5-97a5-a7b933997b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3946</TotalTime>
  <Words>990</Words>
  <Application>Microsoft Office PowerPoint</Application>
  <PresentationFormat>On-screen Show (4:3)</PresentationFormat>
  <Paragraphs>155</Paragraphs>
  <Slides>12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Courier New</vt:lpstr>
      <vt:lpstr>Tahoma</vt:lpstr>
      <vt:lpstr>Wingdings</vt:lpstr>
      <vt:lpstr>Shimmer</vt:lpstr>
      <vt:lpstr>Office Theme</vt:lpstr>
      <vt:lpstr>Coast Guard National Retiree Help Desk</vt:lpstr>
      <vt:lpstr>Coast Guard National Retiree Help Desk</vt:lpstr>
      <vt:lpstr>Coast Guard National Retiree Help Desk</vt:lpstr>
      <vt:lpstr>Coast Guard National Retiree Help Desk</vt:lpstr>
      <vt:lpstr>Coast Guard National Retiree Help Desk</vt:lpstr>
      <vt:lpstr>Coast Guard National Retiree Help Desk</vt:lpstr>
      <vt:lpstr>Coast Guard National Retiree Help Desk</vt:lpstr>
      <vt:lpstr>Coast Guard National Retiree Help Desk</vt:lpstr>
      <vt:lpstr>Coast Guard National Retiree Help Desk</vt:lpstr>
      <vt:lpstr>Coast Guard National Retiree Help Desk</vt:lpstr>
      <vt:lpstr>Coast Guard National Retiree Help Desk</vt:lpstr>
      <vt:lpstr>Coast Guard National Retiree Help Desk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Area  Coast Guard Retiree Council “Service Continues”</dc:title>
  <dc:creator>David Bernstein</dc:creator>
  <cp:lastModifiedBy>Du Pont, David A CIV USCG COMDT (USA)</cp:lastModifiedBy>
  <cp:revision>156</cp:revision>
  <cp:lastPrinted>2024-07-16T14:49:39Z</cp:lastPrinted>
  <dcterms:created xsi:type="dcterms:W3CDTF">2011-04-16T21:31:15Z</dcterms:created>
  <dcterms:modified xsi:type="dcterms:W3CDTF">2024-07-22T15:21:29Z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0x010100CF773F178B7A024FB2588595540D0C1E</vt:lpwstr>
  </property>
</Properties>
</file>