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20"/>
  </p:notesMasterIdLst>
  <p:handoutMasterIdLst>
    <p:handoutMasterId r:id="rId21"/>
  </p:handoutMasterIdLst>
  <p:sldIdLst>
    <p:sldId id="270" r:id="rId7"/>
    <p:sldId id="256" r:id="rId8"/>
    <p:sldId id="257" r:id="rId9"/>
    <p:sldId id="258" r:id="rId10"/>
    <p:sldId id="259" r:id="rId11"/>
    <p:sldId id="261" r:id="rId12"/>
    <p:sldId id="264" r:id="rId13"/>
    <p:sldId id="269" r:id="rId14"/>
    <p:sldId id="268" r:id="rId15"/>
    <p:sldId id="267" r:id="rId16"/>
    <p:sldId id="260" r:id="rId17"/>
    <p:sldId id="262" r:id="rId18"/>
    <p:sldId id="263" r:id="rId19"/>
  </p:sldIdLst>
  <p:sldSz cx="9144000" cy="6858000" type="screen4x3"/>
  <p:notesSz cx="68580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A2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63" autoAdjust="0"/>
  </p:normalViewPr>
  <p:slideViewPr>
    <p:cSldViewPr>
      <p:cViewPr varScale="1">
        <p:scale>
          <a:sx n="54" d="100"/>
          <a:sy n="54" d="100"/>
        </p:scale>
        <p:origin x="800" y="5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2120"/>
          </a:xfrm>
          <a:prstGeom prst="rect">
            <a:avLst/>
          </a:prstGeom>
        </p:spPr>
        <p:txBody>
          <a:bodyPr vert="horz" lIns="90443" tIns="45222" rIns="90443" bIns="4522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62120"/>
          </a:xfrm>
          <a:prstGeom prst="rect">
            <a:avLst/>
          </a:prstGeom>
        </p:spPr>
        <p:txBody>
          <a:bodyPr vert="horz" lIns="90443" tIns="45222" rIns="90443" bIns="45222" rtlCol="0"/>
          <a:lstStyle>
            <a:lvl1pPr algn="r" fontAlgn="auto">
              <a:spcBef>
                <a:spcPts val="0"/>
              </a:spcBef>
              <a:spcAft>
                <a:spcPts val="0"/>
              </a:spcAft>
              <a:defRPr sz="1200">
                <a:latin typeface="+mn-lt"/>
                <a:cs typeface="+mn-cs"/>
              </a:defRPr>
            </a:lvl1pPr>
          </a:lstStyle>
          <a:p>
            <a:pPr>
              <a:defRPr/>
            </a:pPr>
            <a:fld id="{DA1EE6E3-79CA-40AA-9C83-58045B81F4E8}" type="datetimeFigureOut">
              <a:rPr lang="en-US"/>
              <a:pPr>
                <a:defRPr/>
              </a:pPr>
              <a:t>2/6/2020</a:t>
            </a:fld>
            <a:endParaRPr lang="en-US"/>
          </a:p>
        </p:txBody>
      </p:sp>
      <p:sp>
        <p:nvSpPr>
          <p:cNvPr id="4" name="Footer Placeholder 3"/>
          <p:cNvSpPr>
            <a:spLocks noGrp="1"/>
          </p:cNvSpPr>
          <p:nvPr>
            <p:ph type="ftr" sz="quarter" idx="2"/>
          </p:nvPr>
        </p:nvSpPr>
        <p:spPr>
          <a:xfrm>
            <a:off x="0" y="8772378"/>
            <a:ext cx="2971800" cy="462120"/>
          </a:xfrm>
          <a:prstGeom prst="rect">
            <a:avLst/>
          </a:prstGeom>
        </p:spPr>
        <p:txBody>
          <a:bodyPr vert="horz" lIns="90443" tIns="45222" rIns="90443" bIns="45222"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772378"/>
            <a:ext cx="2971800" cy="462120"/>
          </a:xfrm>
          <a:prstGeom prst="rect">
            <a:avLst/>
          </a:prstGeom>
        </p:spPr>
        <p:txBody>
          <a:bodyPr vert="horz" lIns="90443" tIns="45222" rIns="90443" bIns="45222" rtlCol="0" anchor="b"/>
          <a:lstStyle>
            <a:lvl1pPr algn="r" fontAlgn="auto">
              <a:spcBef>
                <a:spcPts val="0"/>
              </a:spcBef>
              <a:spcAft>
                <a:spcPts val="0"/>
              </a:spcAft>
              <a:defRPr sz="1200">
                <a:latin typeface="+mn-lt"/>
                <a:cs typeface="+mn-cs"/>
              </a:defRPr>
            </a:lvl1pPr>
          </a:lstStyle>
          <a:p>
            <a:pPr>
              <a:defRPr/>
            </a:pPr>
            <a:fld id="{F73B9CA5-13F4-42B8-87FD-6788C0BA507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6369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63696"/>
          </a:xfrm>
          <a:prstGeom prst="rect">
            <a:avLst/>
          </a:prstGeom>
        </p:spPr>
        <p:txBody>
          <a:bodyPr vert="horz" lIns="91440" tIns="45720" rIns="91440" bIns="45720" rtlCol="0"/>
          <a:lstStyle>
            <a:lvl1pPr algn="r">
              <a:defRPr sz="1200"/>
            </a:lvl1pPr>
          </a:lstStyle>
          <a:p>
            <a:fld id="{64EAB1BB-7883-4834-98C2-C544D66EC93E}" type="datetimeFigureOut">
              <a:rPr lang="en-US" smtClean="0"/>
              <a:t>2/6/2020</a:t>
            </a:fld>
            <a:endParaRPr lang="en-US"/>
          </a:p>
        </p:txBody>
      </p:sp>
      <p:sp>
        <p:nvSpPr>
          <p:cNvPr id="4" name="Slide Image Placeholder 3"/>
          <p:cNvSpPr>
            <a:spLocks noGrp="1" noRot="1" noChangeAspect="1"/>
          </p:cNvSpPr>
          <p:nvPr>
            <p:ph type="sldImg" idx="2"/>
          </p:nvPr>
        </p:nvSpPr>
        <p:spPr>
          <a:xfrm>
            <a:off x="1350963" y="1154113"/>
            <a:ext cx="4156075" cy="31162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44546"/>
            <a:ext cx="5486400" cy="363702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379"/>
            <a:ext cx="2971800" cy="46369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772379"/>
            <a:ext cx="2971800" cy="463696"/>
          </a:xfrm>
          <a:prstGeom prst="rect">
            <a:avLst/>
          </a:prstGeom>
        </p:spPr>
        <p:txBody>
          <a:bodyPr vert="horz" lIns="91440" tIns="45720" rIns="91440" bIns="45720" rtlCol="0" anchor="b"/>
          <a:lstStyle>
            <a:lvl1pPr algn="r">
              <a:defRPr sz="1200"/>
            </a:lvl1pPr>
          </a:lstStyle>
          <a:p>
            <a:fld id="{FB46D8C7-B29A-45B2-8986-7618103CC0C0}" type="slidenum">
              <a:rPr lang="en-US" smtClean="0"/>
              <a:t>‹#›</a:t>
            </a:fld>
            <a:endParaRPr lang="en-US"/>
          </a:p>
        </p:txBody>
      </p:sp>
    </p:spTree>
    <p:extLst>
      <p:ext uri="{BB962C8B-B14F-4D97-AF65-F5344CB8AC3E}">
        <p14:creationId xmlns:p14="http://schemas.microsoft.com/office/powerpoint/2010/main" val="3297802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Hello, I am Heather Miles, the D13 Transition &amp; Relocation Manager.  Thank you for your attention as we complete an overview of the Command Sponsor Training.  I am available for information and referral to both the sponsor and the incoming member.  You can reach the work-life office at 206-217-6674.  Your work-life team will support you in getting the needed information and resources. </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2</a:t>
            </a:fld>
            <a:endParaRPr lang="en-US"/>
          </a:p>
        </p:txBody>
      </p:sp>
    </p:spTree>
    <p:extLst>
      <p:ext uri="{BB962C8B-B14F-4D97-AF65-F5344CB8AC3E}">
        <p14:creationId xmlns:p14="http://schemas.microsoft.com/office/powerpoint/2010/main" val="3791457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do you need to know to be a good sponsor?</a:t>
            </a:r>
          </a:p>
          <a:p>
            <a:pPr lvl="0"/>
            <a:r>
              <a:rPr lang="en-US" sz="1200" kern="1200" dirty="0" smtClean="0">
                <a:solidFill>
                  <a:schemeClr val="tx1"/>
                </a:solidFill>
                <a:effectLst/>
                <a:latin typeface="+mn-lt"/>
                <a:ea typeface="+mn-ea"/>
                <a:cs typeface="+mn-cs"/>
              </a:rPr>
              <a:t>Some information you are providing to the incoming member will be about the general area and unit, but by collecting some basic information about this person and their family you can be proactive and individualize what you share verses information overload.</a:t>
            </a:r>
          </a:p>
          <a:p>
            <a:pPr lvl="0"/>
            <a:r>
              <a:rPr lang="en-US" sz="1200" kern="1200" dirty="0" smtClean="0">
                <a:solidFill>
                  <a:schemeClr val="tx1"/>
                </a:solidFill>
                <a:effectLst/>
                <a:latin typeface="+mn-lt"/>
                <a:ea typeface="+mn-ea"/>
                <a:cs typeface="+mn-cs"/>
              </a:rPr>
              <a:t>The first critical exchange is sharing contact information; I suggest that you share your personal contact information (phone and email), as this will help you remain in contact during the move.  I am not suggesting that you make yourself available at all hours, but the best time to talk and focus may be after duty hours.  When sharing email and phone numbers, you may also discuss the best times for both of you to talk.  </a:t>
            </a:r>
          </a:p>
          <a:p>
            <a:pPr lvl="0"/>
            <a:r>
              <a:rPr lang="en-US" sz="1200" kern="1200" dirty="0" smtClean="0">
                <a:solidFill>
                  <a:schemeClr val="tx1"/>
                </a:solidFill>
                <a:effectLst/>
                <a:latin typeface="+mn-lt"/>
                <a:ea typeface="+mn-ea"/>
                <a:cs typeface="+mn-cs"/>
              </a:rPr>
              <a:t>Find out about their family and their general needs.  Ask about their interests.  Maybe you can highlight some fun things to do in the area.</a:t>
            </a:r>
          </a:p>
          <a:p>
            <a:pPr lvl="0"/>
            <a:r>
              <a:rPr lang="en-US" sz="1200" kern="1200" dirty="0" smtClean="0">
                <a:solidFill>
                  <a:schemeClr val="tx1"/>
                </a:solidFill>
                <a:effectLst/>
                <a:latin typeface="+mn-lt"/>
                <a:ea typeface="+mn-ea"/>
                <a:cs typeface="+mn-cs"/>
              </a:rPr>
              <a:t>If you are both married, would it be helpful for your spouses to talk?</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11</a:t>
            </a:fld>
            <a:endParaRPr lang="en-US"/>
          </a:p>
        </p:txBody>
      </p:sp>
    </p:spTree>
    <p:extLst>
      <p:ext uri="{BB962C8B-B14F-4D97-AF65-F5344CB8AC3E}">
        <p14:creationId xmlns:p14="http://schemas.microsoft.com/office/powerpoint/2010/main" val="437693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Follow through and follow up!</a:t>
            </a:r>
          </a:p>
          <a:p>
            <a:r>
              <a:rPr lang="en-US" sz="1200" kern="1200" dirty="0" smtClean="0">
                <a:solidFill>
                  <a:schemeClr val="tx1"/>
                </a:solidFill>
                <a:effectLst/>
                <a:latin typeface="+mn-lt"/>
                <a:ea typeface="+mn-ea"/>
                <a:cs typeface="+mn-cs"/>
              </a:rPr>
              <a:t>You made contact with incoming member, you have assessed their needs for the move, and you have provided them with the information and referrals; but your job is not over, just yet.  It is important that you continue to check in with the member throughout this process - even after they have arrived.  Moving is stressful and there are many things to think about; it is easy for things to fall through the cracks.  Help them out by being the person on the outside looking in, help them to remember things like – Did they submit their forwarding address to the post office?  Did they update their </a:t>
            </a:r>
            <a:r>
              <a:rPr lang="en-US" sz="1200" kern="1200" dirty="0" err="1" smtClean="0">
                <a:solidFill>
                  <a:schemeClr val="tx1"/>
                </a:solidFill>
                <a:effectLst/>
                <a:latin typeface="+mn-lt"/>
                <a:ea typeface="+mn-ea"/>
                <a:cs typeface="+mn-cs"/>
              </a:rPr>
              <a:t>TriCare</a:t>
            </a:r>
            <a:r>
              <a:rPr lang="en-US" sz="1200" kern="1200" dirty="0" smtClean="0">
                <a:solidFill>
                  <a:schemeClr val="tx1"/>
                </a:solidFill>
                <a:effectLst/>
                <a:latin typeface="+mn-lt"/>
                <a:ea typeface="+mn-ea"/>
                <a:cs typeface="+mn-cs"/>
              </a:rPr>
              <a:t> information in DEERS?</a:t>
            </a:r>
          </a:p>
          <a:p>
            <a:r>
              <a:rPr lang="en-US" sz="1200" kern="1200" dirty="0" smtClean="0">
                <a:solidFill>
                  <a:schemeClr val="tx1"/>
                </a:solidFill>
                <a:effectLst/>
                <a:latin typeface="+mn-lt"/>
                <a:ea typeface="+mn-ea"/>
                <a:cs typeface="+mn-cs"/>
              </a:rPr>
              <a:t>Stay in contact with the member, help them through this process and help them to get settled into their new community.  </a:t>
            </a:r>
          </a:p>
          <a:p>
            <a:r>
              <a:rPr lang="en-US" sz="1200" kern="1200" dirty="0" smtClean="0">
                <a:solidFill>
                  <a:schemeClr val="tx1"/>
                </a:solidFill>
                <a:effectLst/>
                <a:latin typeface="+mn-lt"/>
                <a:ea typeface="+mn-ea"/>
                <a:cs typeface="+mn-cs"/>
              </a:rPr>
              <a:t>Once you are starting to wrap up this process with the member, it is a good time to check in with your supervisor.  Provide feedback: What went well? What additional resources would have been helpful to you as the sponsor?  </a:t>
            </a:r>
          </a:p>
          <a:p>
            <a:r>
              <a:rPr lang="en-US" sz="1200" kern="1200" dirty="0" smtClean="0">
                <a:solidFill>
                  <a:schemeClr val="tx1"/>
                </a:solidFill>
                <a:effectLst/>
                <a:latin typeface="+mn-lt"/>
                <a:ea typeface="+mn-ea"/>
                <a:cs typeface="+mn-cs"/>
              </a:rPr>
              <a:t>Advocate for yourself with the incoming member.  Throughout this process, it is okay to set boundaries; your availability and what you are able to do for them.  Though remember, if you have said you will do something, it is important to follow though.   </a:t>
            </a:r>
          </a:p>
          <a:p>
            <a:r>
              <a:rPr lang="en-US" sz="1200" kern="1200" dirty="0" smtClean="0">
                <a:solidFill>
                  <a:schemeClr val="tx1"/>
                </a:solidFill>
                <a:effectLst/>
                <a:latin typeface="+mn-lt"/>
                <a:ea typeface="+mn-ea"/>
                <a:cs typeface="+mn-cs"/>
              </a:rPr>
              <a:t>Once you have completed your role as a sponsor, consider including it as a bullet on your evaluation.  You have picked up an extra role and helped out your shipmate. </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12</a:t>
            </a:fld>
            <a:endParaRPr lang="en-US"/>
          </a:p>
        </p:txBody>
      </p:sp>
    </p:spTree>
    <p:extLst>
      <p:ext uri="{BB962C8B-B14F-4D97-AF65-F5344CB8AC3E}">
        <p14:creationId xmlns:p14="http://schemas.microsoft.com/office/powerpoint/2010/main" val="1393042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There are many additional resources available to you as the sponsor and to the incoming person.  There is no way to capture them all on one slide, but the few that are listed here are general overviews and able to provide a lot of information.  Your Work-Life team is here to support you.  Does your unit have an ombudsman?  Remember to share their contact information as well.  </a:t>
            </a:r>
          </a:p>
          <a:p>
            <a:r>
              <a:rPr lang="en-US" sz="1200" kern="1200" dirty="0" smtClean="0">
                <a:solidFill>
                  <a:schemeClr val="tx1"/>
                </a:solidFill>
                <a:effectLst/>
                <a:latin typeface="+mn-lt"/>
                <a:ea typeface="+mn-ea"/>
                <a:cs typeface="+mn-cs"/>
              </a:rPr>
              <a:t>CGSUPRT continues to be a resource through all stages of your Coast Guard career; for not only the member, but also their family.  </a:t>
            </a:r>
          </a:p>
          <a:p>
            <a:r>
              <a:rPr lang="en-US" sz="1200" kern="1200" dirty="0" smtClean="0">
                <a:solidFill>
                  <a:schemeClr val="tx1"/>
                </a:solidFill>
                <a:effectLst/>
                <a:latin typeface="+mn-lt"/>
                <a:ea typeface="+mn-ea"/>
                <a:cs typeface="+mn-cs"/>
              </a:rPr>
              <a:t>In this area we have local DOD partners available to provide support to our community.  The Navy provide services similar to Work-Life through the Fleet &amp; Family Support Center.  Our Army &amp; Air Force partners provide services at Joint Base Lewis </a:t>
            </a:r>
            <a:r>
              <a:rPr lang="en-US" sz="1200" kern="1200" dirty="0" err="1" smtClean="0">
                <a:solidFill>
                  <a:schemeClr val="tx1"/>
                </a:solidFill>
                <a:effectLst/>
                <a:latin typeface="+mn-lt"/>
                <a:ea typeface="+mn-ea"/>
                <a:cs typeface="+mn-cs"/>
              </a:rPr>
              <a:t>McChord</a:t>
            </a:r>
            <a:r>
              <a:rPr lang="en-US" sz="1200" kern="1200" dirty="0" smtClean="0">
                <a:solidFill>
                  <a:schemeClr val="tx1"/>
                </a:solidFill>
                <a:effectLst/>
                <a:latin typeface="+mn-lt"/>
                <a:ea typeface="+mn-ea"/>
                <a:cs typeface="+mn-cs"/>
              </a:rPr>
              <a:t> through the Armed Forces Community Service program.</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Thank you very much for being a part of the Command Sponsor Program.  </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13</a:t>
            </a:fld>
            <a:endParaRPr lang="en-US"/>
          </a:p>
        </p:txBody>
      </p:sp>
    </p:spTree>
    <p:extLst>
      <p:ext uri="{BB962C8B-B14F-4D97-AF65-F5344CB8AC3E}">
        <p14:creationId xmlns:p14="http://schemas.microsoft.com/office/powerpoint/2010/main" val="2165739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objectives of this training are designed to help you be prepared and know what to expect as a sponsor… Ideally, increasing the successful transition of our incoming service members and their families. </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3</a:t>
            </a:fld>
            <a:endParaRPr lang="en-US"/>
          </a:p>
        </p:txBody>
      </p:sp>
    </p:spTree>
    <p:extLst>
      <p:ext uri="{BB962C8B-B14F-4D97-AF65-F5344CB8AC3E}">
        <p14:creationId xmlns:p14="http://schemas.microsoft.com/office/powerpoint/2010/main" val="3543867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Why is the command sponsor program important to the Coast Guard and unit mission?  Why be a Sponsor?  The ultimate goal is creating connections, increasing success with our shipmates.</a:t>
            </a:r>
          </a:p>
          <a:p>
            <a:pPr lvl="0"/>
            <a:r>
              <a:rPr lang="en-US" sz="1200" kern="1200" dirty="0" smtClean="0">
                <a:solidFill>
                  <a:schemeClr val="tx1"/>
                </a:solidFill>
                <a:effectLst/>
                <a:latin typeface="+mn-lt"/>
                <a:ea typeface="+mn-ea"/>
                <a:cs typeface="+mn-cs"/>
              </a:rPr>
              <a:t>This is one way we create a sense of community within the organization.  The command climate and organizational readiness are supported through a robust command sponsor program. </a:t>
            </a:r>
          </a:p>
          <a:p>
            <a:pPr lvl="0"/>
            <a:r>
              <a:rPr lang="en-US" sz="1200" kern="1200" dirty="0" smtClean="0">
                <a:solidFill>
                  <a:schemeClr val="tx1"/>
                </a:solidFill>
                <a:effectLst/>
                <a:latin typeface="+mn-lt"/>
                <a:ea typeface="+mn-ea"/>
                <a:cs typeface="+mn-cs"/>
              </a:rPr>
              <a:t>Think back to your first duty station and your first move with the Coast Guard.  If you now have a spouse and/or children, think about how the first move with a family may have differed from your first move as a single member.</a:t>
            </a:r>
          </a:p>
          <a:p>
            <a:pPr lvl="0"/>
            <a:r>
              <a:rPr lang="en-US" sz="1200" kern="1200" dirty="0" smtClean="0">
                <a:solidFill>
                  <a:schemeClr val="tx1"/>
                </a:solidFill>
                <a:effectLst/>
                <a:latin typeface="+mn-lt"/>
                <a:ea typeface="+mn-ea"/>
                <a:cs typeface="+mn-cs"/>
              </a:rPr>
              <a:t>This is where the Golden Rule comes into play.  What do you wish you had known?  What would have helped to reduce stress and would have set you and your family up for success at your new duty station?  If you think in these terms, you are on your way to being proactive by helping the incoming member during those important pre-move and first-days stages.</a:t>
            </a:r>
          </a:p>
          <a:p>
            <a:r>
              <a:rPr lang="en-US" sz="1200" kern="1200" dirty="0" smtClean="0">
                <a:solidFill>
                  <a:schemeClr val="tx1"/>
                </a:solidFill>
                <a:effectLst/>
                <a:latin typeface="+mn-lt"/>
                <a:ea typeface="+mn-ea"/>
                <a:cs typeface="+mn-cs"/>
              </a:rPr>
              <a:t>Your new Shipmate will be freed up to be a proactive team member when tasks connected to the move and personal life are completed and not causing stress. </a:t>
            </a:r>
          </a:p>
          <a:p>
            <a:r>
              <a:rPr lang="en-US" sz="1200" kern="1200" dirty="0" smtClean="0">
                <a:solidFill>
                  <a:schemeClr val="tx1"/>
                </a:solidFill>
                <a:effectLst/>
                <a:latin typeface="+mn-lt"/>
                <a:ea typeface="+mn-ea"/>
                <a:cs typeface="+mn-cs"/>
              </a:rPr>
              <a:t>Having an active/productive team reduces lost work time, improves morale and the overall success of the organization. </a:t>
            </a:r>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4</a:t>
            </a:fld>
            <a:endParaRPr lang="en-US"/>
          </a:p>
        </p:txBody>
      </p:sp>
    </p:spTree>
    <p:extLst>
      <p:ext uri="{BB962C8B-B14F-4D97-AF65-F5344CB8AC3E}">
        <p14:creationId xmlns:p14="http://schemas.microsoft.com/office/powerpoint/2010/main" val="6667064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What are the roles and responsibilities within the Command Sponsor Program?  The unit, the incoming member and the sponsor each have separate roles and responsibilities.  </a:t>
            </a:r>
          </a:p>
          <a:p>
            <a:r>
              <a:rPr lang="en-US" sz="1200" kern="1200" dirty="0" smtClean="0">
                <a:solidFill>
                  <a:schemeClr val="tx1"/>
                </a:solidFill>
                <a:effectLst/>
                <a:latin typeface="+mn-lt"/>
                <a:ea typeface="+mn-ea"/>
                <a:cs typeface="+mn-cs"/>
              </a:rPr>
              <a:t>Ideally, when the unit was assigning a sponsor, they were able to take in to consideration the circumstances and the characteristics of both the incoming member and the sponsor selected – considering things such as pay grade, marital status, and family size - just to name a few.  As the member is preparing for their move, they will need to take the time to do their own personal and family assessment.   They will be establishing a timeline.  It is their responsibility to access the resources that you as the sponsor have made available to them.  They have administrative requirements that only they can do.  You as the sponsor – it is your role to provide information and resources to the incoming member, take into consideration the needs of the member and their family, provide them with local advice and suggestions, give them referrals that they are seeking in a timely manner. It is very important that you follow-up after you have said you will give them something.  Help to coordinate their arrival, provide them directions of they need it, and meet them when they check in.  Upon arrival, give them a tour and an orientation to your local unit and continue to be there as support during the first days and weeks while the member and their family are getting settled.  </a:t>
            </a:r>
          </a:p>
          <a:p>
            <a:endParaRPr lang="en-US" dirty="0" smtClean="0"/>
          </a:p>
          <a:p>
            <a:pPr lvl="0"/>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5</a:t>
            </a:fld>
            <a:endParaRPr lang="en-US"/>
          </a:p>
        </p:txBody>
      </p:sp>
    </p:spTree>
    <p:extLst>
      <p:ext uri="{BB962C8B-B14F-4D97-AF65-F5344CB8AC3E}">
        <p14:creationId xmlns:p14="http://schemas.microsoft.com/office/powerpoint/2010/main" val="2130538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Let’s put ourselves in the shoes of the incoming member; what do they need to know?</a:t>
            </a:r>
          </a:p>
          <a:p>
            <a:pPr lvl="0"/>
            <a:r>
              <a:rPr lang="en-US" sz="1200" kern="1200" dirty="0" smtClean="0">
                <a:solidFill>
                  <a:schemeClr val="tx1"/>
                </a:solidFill>
                <a:effectLst/>
                <a:latin typeface="+mn-lt"/>
                <a:ea typeface="+mn-ea"/>
                <a:cs typeface="+mn-cs"/>
              </a:rPr>
              <a:t>The top questions that come through the relocation office are related to housing, childcare and school information, and spouse employment.   Be prepared to provide referral information or POCs for these questions and more.  There is not an expectation that you are an expert on all topics; we do want you to be able to provide a referral at a minimum.</a:t>
            </a:r>
          </a:p>
          <a:p>
            <a:pPr lvl="0"/>
            <a:r>
              <a:rPr lang="en-US" sz="1200" kern="1200" dirty="0" smtClean="0">
                <a:solidFill>
                  <a:schemeClr val="tx1"/>
                </a:solidFill>
                <a:effectLst/>
                <a:latin typeface="+mn-lt"/>
                <a:ea typeface="+mn-ea"/>
                <a:cs typeface="+mn-cs"/>
              </a:rPr>
              <a:t>Be prepared to discuss relevant, introductory unit information. The person will probably be interested in learning more about the local area – keep the tone positive, allowing for the incoming person to form their own opinions.  </a:t>
            </a:r>
          </a:p>
          <a:p>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6</a:t>
            </a:fld>
            <a:endParaRPr lang="en-US"/>
          </a:p>
        </p:txBody>
      </p:sp>
    </p:spTree>
    <p:extLst>
      <p:ext uri="{BB962C8B-B14F-4D97-AF65-F5344CB8AC3E}">
        <p14:creationId xmlns:p14="http://schemas.microsoft.com/office/powerpoint/2010/main" val="1091970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Housing decisions can be stressful</a:t>
            </a:r>
            <a:r>
              <a:rPr lang="en-US" baseline="0" dirty="0" smtClean="0"/>
              <a:t>. Picking the house you will want to stay in for your entire tour, within budget, and in the right location. The BAH primer can help families understand how BAH is calculated so they can make an informed decision about how much they have to spend on rent and utilities. Housing Points of Contact can provide localized information. </a:t>
            </a:r>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7</a:t>
            </a:fld>
            <a:endParaRPr lang="en-US"/>
          </a:p>
        </p:txBody>
      </p:sp>
    </p:spTree>
    <p:extLst>
      <p:ext uri="{BB962C8B-B14F-4D97-AF65-F5344CB8AC3E}">
        <p14:creationId xmlns:p14="http://schemas.microsoft.com/office/powerpoint/2010/main" val="2645640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Preparing</a:t>
            </a:r>
            <a:r>
              <a:rPr lang="en-US" baseline="0" dirty="0" smtClean="0"/>
              <a:t> incoming families with information on childcare resources is vital for the success of a PCS. Families may make decisions on where to live depending upon how far reliable care is located. The D13 CDSS will connect with the incoming family to provide them with the necessary resources. </a:t>
            </a:r>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8</a:t>
            </a:fld>
            <a:endParaRPr lang="en-US"/>
          </a:p>
        </p:txBody>
      </p:sp>
    </p:spTree>
    <p:extLst>
      <p:ext uri="{BB962C8B-B14F-4D97-AF65-F5344CB8AC3E}">
        <p14:creationId xmlns:p14="http://schemas.microsoft.com/office/powerpoint/2010/main" val="3199810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PCSing</a:t>
            </a:r>
            <a:r>
              <a:rPr lang="en-US" baseline="0" dirty="0" smtClean="0"/>
              <a:t> with a spouse may bring about considerations on where to live, what type of commute he or she may also have, and if they are looking to attend an education program or find employment. If they are working at the current duty station, they may need to review that states laws on benefits military spouses have during a PCS. If a spouse is licensed or certified in a profession, they may want to see options available for transferring the license or certificate such as costs and testing. </a:t>
            </a:r>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9</a:t>
            </a:fld>
            <a:endParaRPr lang="en-US"/>
          </a:p>
        </p:txBody>
      </p:sp>
    </p:spTree>
    <p:extLst>
      <p:ext uri="{BB962C8B-B14F-4D97-AF65-F5344CB8AC3E}">
        <p14:creationId xmlns:p14="http://schemas.microsoft.com/office/powerpoint/2010/main" val="3482175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units</a:t>
            </a:r>
            <a:r>
              <a:rPr lang="en-US" baseline="0" dirty="0" smtClean="0"/>
              <a:t> have an Ombudsman who has received formal training and been appointed by the unit command to be a two-way link between the families and the command. They are sent information on Coast Guard programs that are relevant to families, and should have information on local resources to provide to families. </a:t>
            </a:r>
            <a:endParaRPr lang="en-US" dirty="0"/>
          </a:p>
        </p:txBody>
      </p:sp>
      <p:sp>
        <p:nvSpPr>
          <p:cNvPr id="4" name="Slide Number Placeholder 3"/>
          <p:cNvSpPr>
            <a:spLocks noGrp="1"/>
          </p:cNvSpPr>
          <p:nvPr>
            <p:ph type="sldNum" sz="quarter" idx="10"/>
          </p:nvPr>
        </p:nvSpPr>
        <p:spPr/>
        <p:txBody>
          <a:bodyPr/>
          <a:lstStyle/>
          <a:p>
            <a:fld id="{FB46D8C7-B29A-45B2-8986-7618103CC0C0}" type="slidenum">
              <a:rPr lang="en-US" smtClean="0"/>
              <a:t>10</a:t>
            </a:fld>
            <a:endParaRPr lang="en-US"/>
          </a:p>
        </p:txBody>
      </p:sp>
    </p:spTree>
    <p:extLst>
      <p:ext uri="{BB962C8B-B14F-4D97-AF65-F5344CB8AC3E}">
        <p14:creationId xmlns:p14="http://schemas.microsoft.com/office/powerpoint/2010/main" val="3490363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8991600" y="3175"/>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a:defRPr/>
            </a:pPr>
            <a:fld id="{93BDCDCE-FCF2-46F7-B3E3-AE834F7D402E}" type="datetimeFigureOut">
              <a:rPr lang="en-US"/>
              <a:pPr>
                <a:defRPr/>
              </a:pPr>
              <a:t>2/6/2020</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ECAAF2A5-F353-464E-94C6-7B89AC9506F8}"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5EDF0A4-F116-4762-BD75-E59F8E8B6388}" type="datetimeFigureOut">
              <a:rPr lang="en-US"/>
              <a:pPr>
                <a:defRPr/>
              </a:pPr>
              <a:t>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D81CF5-8207-4935-8716-9A2372007B7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Oval 10"/>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Oval 11"/>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391400" y="304801"/>
            <a:ext cx="1447800"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2D2E2849-F8E4-4B30-9D35-D41B956FECD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3D72B80A-42B6-4579-9222-FDA9EF4AC010}" type="datetimeFigureOut">
              <a:rPr lang="en-US"/>
              <a:pPr>
                <a:defRPr/>
              </a:pPr>
              <a:t>2/6/2020</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301752" y="1527048"/>
            <a:ext cx="850392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8C15FB-8E57-4272-9F84-640D531C7FE1}" type="datetimeFigureOut">
              <a:rPr lang="en-US"/>
              <a:pPr>
                <a:defRPr/>
              </a:pPr>
              <a:t>2/6/2020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61D5A4A9-E0F5-4F2B-AA5E-F71D85AACFE2}"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2F458327-7C4A-4FFE-92FF-E06B4908FED5}" type="datetimeFigureOut">
              <a:rPr lang="en-US"/>
              <a:pPr>
                <a:defRPr/>
              </a:pPr>
              <a:t>2/6/2020</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chemeClr val="accent3">
                    <a:shade val="75000"/>
                  </a:schemeClr>
                </a:solidFill>
              </a:defRPr>
            </a:lvl1pPr>
          </a:lstStyle>
          <a:p>
            <a:pPr>
              <a:defRPr/>
            </a:pPr>
            <a:fld id="{28AF7BFC-5AF0-4106-96DC-F01AA26E1036}"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4562475" y="1576388"/>
            <a:ext cx="9525"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1752" y="228600"/>
            <a:ext cx="8534400"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5791200" y="6410325"/>
            <a:ext cx="3044825" cy="365125"/>
          </a:xfrm>
        </p:spPr>
        <p:txBody>
          <a:bodyPr/>
          <a:lstStyle>
            <a:lvl1pPr>
              <a:defRPr/>
            </a:lvl1pPr>
          </a:lstStyle>
          <a:p>
            <a:pPr>
              <a:defRPr/>
            </a:pPr>
            <a:fld id="{3117278A-5E61-4288-8BBA-87DE263BB40F}" type="datetimeFigureOut">
              <a:rPr lang="en-US"/>
              <a:pPr>
                <a:defRPr/>
              </a:pPr>
              <a:t>2/6/2020</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D640162A-B903-436D-A4F2-DC6956C420A5}"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4572000" y="2200275"/>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Rectangle 11"/>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Straight Connector 13"/>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5"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6" name="Oval 15"/>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4800600" y="2471383"/>
            <a:ext cx="4038600"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a:defRPr/>
            </a:pPr>
            <a:fld id="{1236899F-9BA7-4012-962A-1618F7D53D50}" type="datetimeFigureOut">
              <a:rPr lang="en-US"/>
              <a:pPr>
                <a:defRPr/>
              </a:pPr>
              <a:t>2/6/2020</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lgn="ctr">
              <a:defRPr/>
            </a:lvl1pPr>
          </a:lstStyle>
          <a:p>
            <a:pPr>
              <a:defRPr/>
            </a:pPr>
            <a:fld id="{EB68A045-42EB-4071-8F4D-1651C40E597D}"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1C2B3A58-217B-48B7-804A-FB42B1C43127}" type="datetimeFigureOut">
              <a:rPr lang="en-US"/>
              <a:pPr>
                <a:defRPr/>
              </a:pPr>
              <a:t>2/6/2020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D211F297-590F-471F-A771-DC6BC7296D9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3" name="Rectangle 2"/>
          <p:cNvSpPr>
            <a:spLocks noChangeArrowheads="1"/>
          </p:cNvSpPr>
          <p:nvPr/>
        </p:nvSpPr>
        <p:spPr bwMode="white">
          <a:xfrm>
            <a:off x="0" y="0"/>
            <a:ext cx="9144000"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4" name="Rectangle 3"/>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5" name="Rectangle 4"/>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8" name="Date Placeholder 1"/>
          <p:cNvSpPr>
            <a:spLocks noGrp="1"/>
          </p:cNvSpPr>
          <p:nvPr>
            <p:ph type="dt" sz="half" idx="10"/>
          </p:nvPr>
        </p:nvSpPr>
        <p:spPr/>
        <p:txBody>
          <a:bodyPr/>
          <a:lstStyle>
            <a:lvl1pPr>
              <a:defRPr/>
            </a:lvl1pPr>
          </a:lstStyle>
          <a:p>
            <a:pPr>
              <a:defRPr/>
            </a:pPr>
            <a:fld id="{4D08AABB-5ECF-4E80-ACD7-4A2E7408CFF3}" type="datetimeFigureOut">
              <a:rPr lang="en-US"/>
              <a:pPr>
                <a:defRPr/>
              </a:pPr>
              <a:t>2/6/2020</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AC349F4D-E11D-488F-AFEF-2CDA580F1CD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0" name="Rectangle 9"/>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371600" y="312738"/>
            <a:ext cx="457200" cy="441325"/>
          </a:xfrm>
        </p:spPr>
        <p:txBody>
          <a:bodyPr/>
          <a:lstStyle>
            <a:lvl1pPr>
              <a:defRPr>
                <a:solidFill>
                  <a:schemeClr val="accent3">
                    <a:shade val="75000"/>
                  </a:schemeClr>
                </a:solidFill>
              </a:defRPr>
            </a:lvl1pPr>
          </a:lstStyle>
          <a:p>
            <a:pPr>
              <a:defRPr/>
            </a:pPr>
            <a:fld id="{DFDC7284-00CA-40EA-9B75-81AB4F85031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13464850-3A8D-43B8-83F8-27B0E08584BB}" type="datetimeFigureOut">
              <a:rPr lang="en-US"/>
              <a:pPr>
                <a:defRPr/>
              </a:pPr>
              <a:t>2/6/2020</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6" name="Rectangle 5"/>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7" name="Rectangle 6"/>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8" name="Rectangle 7"/>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Rectangle 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1" name="Rectangle 10"/>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50588AA-B7A7-4113-BA98-6EC52606B528}" type="slidenum">
              <a:rPr lang="en-US"/>
              <a:pPr>
                <a:defRPr/>
              </a:pPr>
              <a:t>‹#›</a:t>
            </a:fld>
            <a:endParaRPr lang="en-US"/>
          </a:p>
        </p:txBody>
      </p:sp>
      <p:sp>
        <p:nvSpPr>
          <p:cNvPr id="17" name="Date Placeholder 4"/>
          <p:cNvSpPr>
            <a:spLocks noGrp="1"/>
          </p:cNvSpPr>
          <p:nvPr>
            <p:ph type="dt" sz="half" idx="11"/>
          </p:nvPr>
        </p:nvSpPr>
        <p:spPr>
          <a:xfrm>
            <a:off x="5788025" y="6405563"/>
            <a:ext cx="3044825" cy="365125"/>
          </a:xfrm>
        </p:spPr>
        <p:txBody>
          <a:bodyPr/>
          <a:lstStyle>
            <a:lvl1pPr>
              <a:defRPr/>
            </a:lvl1pPr>
          </a:lstStyle>
          <a:p>
            <a:pPr>
              <a:defRPr/>
            </a:pPr>
            <a:fld id="{682D6358-E4C8-4EEC-A49C-DC5AE7005EC6}" type="datetimeFigureOut">
              <a:rPr lang="en-US"/>
              <a:pPr>
                <a:defRPr/>
              </a:pPr>
              <a:t>2/6/2020</a:t>
            </a:fld>
            <a:endParaRPr lang="en-US"/>
          </a:p>
        </p:txBody>
      </p:sp>
      <p:sp>
        <p:nvSpPr>
          <p:cNvPr id="18" name="Footer Placeholder 5"/>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6" name="Rectangle 15"/>
          <p:cNvSpPr>
            <a:spLocks noChangeArrowheads="1"/>
          </p:cNvSpPr>
          <p:nvPr/>
        </p:nvSpPr>
        <p:spPr bwMode="white">
          <a:xfrm>
            <a:off x="0" y="0"/>
            <a:ext cx="9144000"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a:lstStyle>
            <a:lvl1pPr algn="r" eaLnBrk="1" fontAlgn="auto" latinLnBrk="0" hangingPunct="1">
              <a:spcBef>
                <a:spcPts val="0"/>
              </a:spcBef>
              <a:spcAft>
                <a:spcPts val="0"/>
              </a:spcAft>
              <a:defRPr kumimoji="0" sz="1400">
                <a:solidFill>
                  <a:srgbClr val="FFFFFF"/>
                </a:solidFill>
                <a:latin typeface="+mn-lt"/>
                <a:cs typeface="+mn-cs"/>
              </a:defRPr>
            </a:lvl1pPr>
          </a:lstStyle>
          <a:p>
            <a:pPr>
              <a:defRPr/>
            </a:pPr>
            <a:fld id="{515B8757-D931-483A-9025-08C5A7D2E82A}" type="datetimeFigureOut">
              <a:rPr lang="en-US"/>
              <a:pPr>
                <a:defRPr/>
              </a:pPr>
              <a:t>2/6/2020</a:t>
            </a:fld>
            <a:endParaRPr lang="en-US"/>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cs typeface="+mn-cs"/>
              </a:defRPr>
            </a:lvl1pPr>
          </a:lstStyle>
          <a:p>
            <a:pPr>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fontAlgn="auto">
              <a:spcBef>
                <a:spcPts val="0"/>
              </a:spcBef>
              <a:spcAft>
                <a:spcPts val="0"/>
              </a:spcAft>
              <a:defRPr/>
            </a:pPr>
            <a:endParaRPr lang="en-US" dirty="0">
              <a:latin typeface="+mn-lt"/>
              <a:cs typeface="+mn-cs"/>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fontAlgn="auto">
              <a:spcBef>
                <a:spcPts val="0"/>
              </a:spcBef>
              <a:spcAft>
                <a:spcPts val="0"/>
              </a:spcAft>
              <a:defRPr/>
            </a:pPr>
            <a:endParaRPr lang="en-US">
              <a:latin typeface="+mn-lt"/>
              <a:cs typeface="+mn-cs"/>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lIns="45720" rIns="45720" anchor="ctr">
            <a:normAutofit/>
          </a:bodyPr>
          <a:lstStyle>
            <a:lvl1pPr algn="ctr" eaLnBrk="1" fontAlgn="auto" latinLnBrk="0" hangingPunct="1">
              <a:spcBef>
                <a:spcPts val="0"/>
              </a:spcBef>
              <a:spcAft>
                <a:spcPts val="0"/>
              </a:spcAft>
              <a:defRPr kumimoji="0" sz="1600">
                <a:solidFill>
                  <a:schemeClr val="accent3">
                    <a:shade val="75000"/>
                  </a:schemeClr>
                </a:solidFill>
                <a:latin typeface="+mn-lt"/>
                <a:cs typeface="+mn-cs"/>
              </a:defRPr>
            </a:lvl1pPr>
          </a:lstStyle>
          <a:p>
            <a:pPr>
              <a:defRPr/>
            </a:pPr>
            <a:r>
              <a:rPr lang="en-US"/>
              <a:t>Jennifer Conole ~ 619-278-7117</a:t>
            </a:r>
          </a:p>
          <a:p>
            <a:pPr>
              <a:defRPr/>
            </a:pPr>
            <a:r>
              <a:rPr lang="en-US"/>
              <a:t>Jennifer.c.conole@uscg.mil</a:t>
            </a:r>
            <a:endParaRPr lang="en-US" dirty="0"/>
          </a:p>
        </p:txBody>
      </p:sp>
      <p:sp>
        <p:nvSpPr>
          <p:cNvPr id="1038" name="Title Placeholder 21"/>
          <p:cNvSpPr>
            <a:spLocks noGrp="1"/>
          </p:cNvSpPr>
          <p:nvPr>
            <p:ph type="title"/>
          </p:nvPr>
        </p:nvSpPr>
        <p:spPr bwMode="auto">
          <a:xfrm>
            <a:off x="301625" y="228600"/>
            <a:ext cx="8534400" cy="7588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40" name="Picture 19" descr="WorkLife_logo.jpg"/>
          <p:cNvPicPr>
            <a:picLocks noChangeAspect="1"/>
          </p:cNvPicPr>
          <p:nvPr userDrawn="1"/>
        </p:nvPicPr>
        <p:blipFill>
          <a:blip r:embed="rId13" cstate="print"/>
          <a:srcRect/>
          <a:stretch>
            <a:fillRect/>
          </a:stretch>
        </p:blipFill>
        <p:spPr bwMode="auto">
          <a:xfrm>
            <a:off x="152400" y="122238"/>
            <a:ext cx="1676400" cy="117316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3300" kern="1200">
          <a:solidFill>
            <a:srgbClr val="CF5716"/>
          </a:solidFill>
          <a:latin typeface="+mj-lt"/>
          <a:ea typeface="+mj-ea"/>
          <a:cs typeface="+mj-cs"/>
        </a:defRPr>
      </a:lvl1pPr>
      <a:lvl2pPr algn="ctr" rtl="0" eaLnBrk="0" fontAlgn="base" hangingPunct="0">
        <a:spcBef>
          <a:spcPct val="0"/>
        </a:spcBef>
        <a:spcAft>
          <a:spcPct val="0"/>
        </a:spcAft>
        <a:defRPr sz="3300">
          <a:solidFill>
            <a:srgbClr val="CF5716"/>
          </a:solidFill>
          <a:latin typeface="Georgia" pitchFamily="18" charset="0"/>
        </a:defRPr>
      </a:lvl2pPr>
      <a:lvl3pPr algn="ctr" rtl="0" eaLnBrk="0" fontAlgn="base" hangingPunct="0">
        <a:spcBef>
          <a:spcPct val="0"/>
        </a:spcBef>
        <a:spcAft>
          <a:spcPct val="0"/>
        </a:spcAft>
        <a:defRPr sz="3300">
          <a:solidFill>
            <a:srgbClr val="CF5716"/>
          </a:solidFill>
          <a:latin typeface="Georgia" pitchFamily="18" charset="0"/>
        </a:defRPr>
      </a:lvl3pPr>
      <a:lvl4pPr algn="ctr" rtl="0" eaLnBrk="0" fontAlgn="base" hangingPunct="0">
        <a:spcBef>
          <a:spcPct val="0"/>
        </a:spcBef>
        <a:spcAft>
          <a:spcPct val="0"/>
        </a:spcAft>
        <a:defRPr sz="3300">
          <a:solidFill>
            <a:srgbClr val="CF5716"/>
          </a:solidFill>
          <a:latin typeface="Georgia" pitchFamily="18" charset="0"/>
        </a:defRPr>
      </a:lvl4pPr>
      <a:lvl5pPr algn="ctr" rtl="0" eaLnBrk="0" fontAlgn="base" hangingPunct="0">
        <a:spcBef>
          <a:spcPct val="0"/>
        </a:spcBef>
        <a:spcAft>
          <a:spcPct val="0"/>
        </a:spcAft>
        <a:defRPr sz="3300">
          <a:solidFill>
            <a:srgbClr val="CF5716"/>
          </a:solidFill>
          <a:latin typeface="Georgia" pitchFamily="18" charset="0"/>
        </a:defRPr>
      </a:lvl5pPr>
      <a:lvl6pPr marL="457200" algn="ctr" rtl="0" fontAlgn="base">
        <a:spcBef>
          <a:spcPct val="0"/>
        </a:spcBef>
        <a:spcAft>
          <a:spcPct val="0"/>
        </a:spcAft>
        <a:defRPr sz="3300">
          <a:solidFill>
            <a:srgbClr val="CF5716"/>
          </a:solidFill>
          <a:latin typeface="Georgia" pitchFamily="18" charset="0"/>
        </a:defRPr>
      </a:lvl6pPr>
      <a:lvl7pPr marL="914400" algn="ctr" rtl="0" fontAlgn="base">
        <a:spcBef>
          <a:spcPct val="0"/>
        </a:spcBef>
        <a:spcAft>
          <a:spcPct val="0"/>
        </a:spcAft>
        <a:defRPr sz="3300">
          <a:solidFill>
            <a:srgbClr val="CF5716"/>
          </a:solidFill>
          <a:latin typeface="Georgia" pitchFamily="18" charset="0"/>
        </a:defRPr>
      </a:lvl7pPr>
      <a:lvl8pPr marL="1371600" algn="ctr" rtl="0" fontAlgn="base">
        <a:spcBef>
          <a:spcPct val="0"/>
        </a:spcBef>
        <a:spcAft>
          <a:spcPct val="0"/>
        </a:spcAft>
        <a:defRPr sz="3300">
          <a:solidFill>
            <a:srgbClr val="CF5716"/>
          </a:solidFill>
          <a:latin typeface="Georgia" pitchFamily="18" charset="0"/>
        </a:defRPr>
      </a:lvl8pPr>
      <a:lvl9pPr marL="1828800" algn="ctr" rtl="0" fontAlgn="base">
        <a:spcBef>
          <a:spcPct val="0"/>
        </a:spcBef>
        <a:spcAft>
          <a:spcPct val="0"/>
        </a:spcAft>
        <a:defRPr sz="3300">
          <a:solidFill>
            <a:srgbClr val="CF5716"/>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EB641B"/>
        </a:buClr>
        <a:buSzPct val="75000"/>
        <a:buFont typeface="Wingdings 2"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39639D"/>
        </a:buClr>
        <a:buSzPct val="70000"/>
        <a:buFont typeface="Wingdings"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474B78"/>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8.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hyperlink" Target="https://cgombudsmanregistry.org/?m=login" TargetMode="External"/><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jblm.armymwr.com/categories/community-support"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navylifepnw.com/ffsp" TargetMode="External"/><Relationship Id="rId5" Type="http://schemas.openxmlformats.org/officeDocument/2006/relationships/hyperlink" Target="http://www.cgsuprt.com/" TargetMode="External"/><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hyperlink" Target="mailto:heather.m.miles@uscg.mil" TargetMode="External"/><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hyperlink" Target="mailto:donny.a.lee@uscg.mil" TargetMode="External"/><Relationship Id="rId3" Type="http://schemas.openxmlformats.org/officeDocument/2006/relationships/slideLayout" Target="../slideLayouts/slideLayout4.xml"/><Relationship Id="rId7" Type="http://schemas.openxmlformats.org/officeDocument/2006/relationships/hyperlink" Target="mailto:Hubert.lynn@uscg.mil"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mailto:trupti.thatte-maupin@uscg.mil" TargetMode="External"/><Relationship Id="rId5" Type="http://schemas.openxmlformats.org/officeDocument/2006/relationships/hyperlink" Target="https://cg.portal.uscg.mil/units/dol/dol-3/BS/SitePages/Welcome%20Aboard!.aspx" TargetMode="External"/><Relationship Id="rId10" Type="http://schemas.openxmlformats.org/officeDocument/2006/relationships/image" Target="../media/image6.png"/><Relationship Id="rId4" Type="http://schemas.openxmlformats.org/officeDocument/2006/relationships/notesSlide" Target="../notesSlides/notesSlide6.xml"/><Relationship Id="rId9" Type="http://schemas.openxmlformats.org/officeDocument/2006/relationships/hyperlink" Target="mailto:edward.livingstonjr@uscg.mil"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hyperlink" Target="https://www.dcms.uscg.mil/Base-Seattle/Work-Life/"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mailto:Kelly.M.Smitherman@uscg.mil" TargetMode="External"/><Relationship Id="rId5" Type="http://schemas.openxmlformats.org/officeDocument/2006/relationships/hyperlink" Target="https://elibrary.cnic-n9portal.net/familyenrollment/community-programs/family-enrollment/"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dcms.uscg.mil/Our-Organization/Assistant-Commandant-for-Human-Resources-CG-1/Reserve-and-Military-Personnel-CG-13/Military-Personnel/Spouse-License-Reimbursement/" TargetMode="External"/><Relationship Id="rId5" Type="http://schemas.openxmlformats.org/officeDocument/2006/relationships/hyperlink" Target="https://www.dcms.uscg.mil/Base-Seattle/Work-Life/" TargetMode="External"/><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pPr marL="0" indent="0" algn="ctr">
              <a:buNone/>
            </a:pPr>
            <a:r>
              <a:rPr lang="en-US" sz="7200" dirty="0"/>
              <a:t>Command Sponsor Training</a:t>
            </a:r>
          </a:p>
        </p:txBody>
      </p:sp>
    </p:spTree>
    <p:extLst>
      <p:ext uri="{BB962C8B-B14F-4D97-AF65-F5344CB8AC3E}">
        <p14:creationId xmlns:p14="http://schemas.microsoft.com/office/powerpoint/2010/main" val="162795469"/>
      </p:ext>
    </p:extLst>
  </p:cSld>
  <p:clrMapOvr>
    <a:masterClrMapping/>
  </p:clrMapOvr>
  <mc:AlternateContent xmlns:mc="http://schemas.openxmlformats.org/markup-compatibility/2006">
    <mc:Choice xmlns:p14="http://schemas.microsoft.com/office/powerpoint/2010/main" Requires="p14">
      <p:transition spd="slow" p14:dur="2000" advClick="0" advTm="1000"/>
    </mc:Choice>
    <mc:Fallback>
      <p:transition spd="slow" advClick="0" advTm="1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Ombudsman</a:t>
            </a:r>
            <a:endParaRPr lang="en-US" dirty="0"/>
          </a:p>
        </p:txBody>
      </p:sp>
      <p:sp>
        <p:nvSpPr>
          <p:cNvPr id="3" name="Content Placeholder 2"/>
          <p:cNvSpPr>
            <a:spLocks noGrp="1"/>
          </p:cNvSpPr>
          <p:nvPr>
            <p:ph sz="half" idx="1"/>
          </p:nvPr>
        </p:nvSpPr>
        <p:spPr>
          <a:xfrm>
            <a:off x="301752" y="1447800"/>
            <a:ext cx="4038600" cy="4800600"/>
          </a:xfrm>
        </p:spPr>
        <p:txBody>
          <a:bodyPr/>
          <a:lstStyle/>
          <a:p>
            <a:pPr marL="0" indent="0">
              <a:buNone/>
            </a:pPr>
            <a:r>
              <a:rPr lang="en-US" sz="1600" dirty="0" smtClean="0"/>
              <a:t>Your unit Ombudsman connects families with the Command. They have current information to share, and can help ease the PCS challenges. </a:t>
            </a:r>
          </a:p>
          <a:p>
            <a:pPr marL="0" indent="0">
              <a:buNone/>
            </a:pPr>
            <a:endParaRPr lang="en-US" sz="1600" dirty="0" smtClean="0"/>
          </a:p>
          <a:p>
            <a:pPr marL="0" indent="0">
              <a:buNone/>
            </a:pPr>
            <a:r>
              <a:rPr lang="en-US" sz="1600" dirty="0" smtClean="0"/>
              <a:t>Ombudsman are appointed by the unit command to provide information on unit updates provided by Commands, local resources and referrals to non-profit organizations. The information and referrals serve as a significant source of support to dependents. </a:t>
            </a:r>
          </a:p>
          <a:p>
            <a:pPr marL="0" indent="0">
              <a:buNone/>
            </a:pPr>
            <a:endParaRPr lang="en-US" sz="1600" dirty="0"/>
          </a:p>
          <a:p>
            <a:pPr marL="0" indent="0">
              <a:buNone/>
            </a:pPr>
            <a:r>
              <a:rPr lang="en-US" sz="1600" dirty="0" smtClean="0"/>
              <a:t>Connect the incoming personnel and family with the Ombudsman to promote a smooth move!</a:t>
            </a:r>
            <a:endParaRPr lang="en-US" sz="1600" dirty="0"/>
          </a:p>
        </p:txBody>
      </p:sp>
      <p:sp>
        <p:nvSpPr>
          <p:cNvPr id="4" name="Content Placeholder 3"/>
          <p:cNvSpPr>
            <a:spLocks noGrp="1"/>
          </p:cNvSpPr>
          <p:nvPr>
            <p:ph sz="half" idx="2"/>
          </p:nvPr>
        </p:nvSpPr>
        <p:spPr/>
        <p:txBody>
          <a:bodyPr/>
          <a:lstStyle/>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endParaRPr lang="en-US" sz="1500" dirty="0">
              <a:hlinkClick r:id="rId5"/>
            </a:endParaRPr>
          </a:p>
          <a:p>
            <a:pPr marL="0" indent="0">
              <a:buNone/>
            </a:pPr>
            <a:endParaRPr lang="en-US" sz="1500" dirty="0" smtClean="0">
              <a:hlinkClick r:id="rId5"/>
            </a:endParaRPr>
          </a:p>
          <a:p>
            <a:pPr marL="0" indent="0">
              <a:buNone/>
            </a:pPr>
            <a:r>
              <a:rPr lang="en-US" sz="1500" dirty="0" smtClean="0">
                <a:solidFill>
                  <a:srgbClr val="0070C0"/>
                </a:solidFill>
                <a:hlinkClick r:id="rId5"/>
              </a:rPr>
              <a:t>https</a:t>
            </a:r>
            <a:r>
              <a:rPr lang="en-US" sz="1500" dirty="0">
                <a:solidFill>
                  <a:srgbClr val="0070C0"/>
                </a:solidFill>
                <a:hlinkClick r:id="rId5"/>
              </a:rPr>
              <a:t>://cgombudsmanregistry.org/?</a:t>
            </a:r>
            <a:r>
              <a:rPr lang="en-US" sz="1500" dirty="0" smtClean="0">
                <a:solidFill>
                  <a:srgbClr val="0070C0"/>
                </a:solidFill>
                <a:hlinkClick r:id="rId5"/>
              </a:rPr>
              <a:t>m=login</a:t>
            </a:r>
            <a:endParaRPr lang="en-US" sz="1500" dirty="0" smtClean="0">
              <a:solidFill>
                <a:srgbClr val="0070C0"/>
              </a:solidFill>
            </a:endParaRPr>
          </a:p>
          <a:p>
            <a:pPr marL="0" indent="0">
              <a:buNone/>
            </a:pPr>
            <a:endParaRPr lang="en-US" sz="2000"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9435" y="1600200"/>
            <a:ext cx="4220929" cy="320040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400" y="4923890"/>
            <a:ext cx="2133600" cy="978716"/>
          </a:xfrm>
          <a:prstGeom prst="rect">
            <a:avLst/>
          </a:prstGeom>
        </p:spPr>
      </p:pic>
      <p:cxnSp>
        <p:nvCxnSpPr>
          <p:cNvPr id="8" name="Straight Arrow Connector 7"/>
          <p:cNvCxnSpPr/>
          <p:nvPr/>
        </p:nvCxnSpPr>
        <p:spPr>
          <a:xfrm>
            <a:off x="7683910" y="4267200"/>
            <a:ext cx="0" cy="8676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Sponsor 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53400" y="5597806"/>
            <a:ext cx="609600" cy="609600"/>
          </a:xfrm>
          <a:prstGeom prst="rect">
            <a:avLst/>
          </a:prstGeom>
        </p:spPr>
      </p:pic>
    </p:spTree>
    <p:extLst>
      <p:ext uri="{BB962C8B-B14F-4D97-AF65-F5344CB8AC3E}">
        <p14:creationId xmlns:p14="http://schemas.microsoft.com/office/powerpoint/2010/main" val="3838443500"/>
      </p:ext>
    </p:extLst>
  </p:cSld>
  <p:clrMapOvr>
    <a:masterClrMapping/>
  </p:clrMapOvr>
  <mc:AlternateContent xmlns:mc="http://schemas.openxmlformats.org/markup-compatibility/2006">
    <mc:Choice xmlns:p14="http://schemas.microsoft.com/office/powerpoint/2010/main" Requires="p14">
      <p:transition spd="slow" p14:dur="2000" advClick="0" advTm="20000"/>
    </mc:Choice>
    <mc:Fallback>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4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solidFill>
                  <a:srgbClr val="CF5716"/>
                </a:solidFill>
              </a:rPr>
              <a:t>What to Ask?</a:t>
            </a:r>
          </a:p>
        </p:txBody>
      </p:sp>
      <p:sp>
        <p:nvSpPr>
          <p:cNvPr id="3" name="Content Placeholder 2"/>
          <p:cNvSpPr>
            <a:spLocks noGrp="1"/>
          </p:cNvSpPr>
          <p:nvPr>
            <p:ph sz="quarter" idx="1"/>
          </p:nvPr>
        </p:nvSpPr>
        <p:spPr>
          <a:xfrm>
            <a:off x="301625" y="1527175"/>
            <a:ext cx="8504238" cy="4572000"/>
          </a:xfrm>
        </p:spPr>
        <p:txBody>
          <a:bodyPr>
            <a:normAutofit fontScale="85000" lnSpcReduction="10000"/>
          </a:bodyPr>
          <a:lstStyle/>
          <a:p>
            <a:pPr marL="274320" indent="-274320" eaLnBrk="1" fontAlgn="auto" hangingPunct="1">
              <a:spcAft>
                <a:spcPts val="0"/>
              </a:spcAft>
              <a:buFont typeface="Wingdings 2"/>
              <a:buChar char=""/>
              <a:defRPr/>
            </a:pPr>
            <a:r>
              <a:rPr lang="en-US" dirty="0" smtClean="0"/>
              <a:t>Contact info (personal email, phone)</a:t>
            </a:r>
          </a:p>
          <a:p>
            <a:pPr marL="274320" indent="-274320" eaLnBrk="1" fontAlgn="auto" hangingPunct="1">
              <a:spcAft>
                <a:spcPts val="0"/>
              </a:spcAft>
              <a:buFont typeface="Wingdings 2"/>
              <a:buChar char=""/>
              <a:defRPr/>
            </a:pPr>
            <a:r>
              <a:rPr lang="en-US" dirty="0" smtClean="0"/>
              <a:t>Would you like a welcome package mailed to you?</a:t>
            </a:r>
          </a:p>
          <a:p>
            <a:pPr marL="548640" lvl="1" indent="-274320" eaLnBrk="1" fontAlgn="auto" hangingPunct="1">
              <a:spcAft>
                <a:spcPts val="0"/>
              </a:spcAft>
              <a:buFont typeface="Wingdings"/>
              <a:buChar char=""/>
              <a:defRPr/>
            </a:pPr>
            <a:r>
              <a:rPr lang="en-US" dirty="0" smtClean="0"/>
              <a:t>If so, get mailing address and provide to TRM</a:t>
            </a:r>
          </a:p>
          <a:p>
            <a:pPr marL="274320" indent="-274320" eaLnBrk="1" fontAlgn="auto" hangingPunct="1">
              <a:spcAft>
                <a:spcPts val="0"/>
              </a:spcAft>
              <a:buFont typeface="Wingdings 2"/>
              <a:buChar char=""/>
              <a:defRPr/>
            </a:pPr>
            <a:r>
              <a:rPr lang="en-US" dirty="0" smtClean="0"/>
              <a:t>When do you arrive?</a:t>
            </a:r>
          </a:p>
          <a:p>
            <a:pPr marL="274320" indent="-274320" eaLnBrk="1" fontAlgn="auto" hangingPunct="1">
              <a:spcAft>
                <a:spcPts val="0"/>
              </a:spcAft>
              <a:buFont typeface="Wingdings 2"/>
              <a:buChar char=""/>
              <a:defRPr/>
            </a:pPr>
            <a:r>
              <a:rPr lang="en-US" dirty="0" smtClean="0"/>
              <a:t>What are your plans for housing?</a:t>
            </a:r>
          </a:p>
          <a:p>
            <a:pPr marL="548640" lvl="1" indent="-274320" eaLnBrk="1" fontAlgn="auto" hangingPunct="1">
              <a:spcAft>
                <a:spcPts val="0"/>
              </a:spcAft>
              <a:buFont typeface="Wingdings"/>
              <a:buChar char=""/>
              <a:defRPr/>
            </a:pPr>
            <a:r>
              <a:rPr lang="en-US" dirty="0" smtClean="0"/>
              <a:t>Have you requested government housing, or if not preferred, a release so that you can get BAH?</a:t>
            </a:r>
          </a:p>
          <a:p>
            <a:pPr marL="274320" indent="-274320" eaLnBrk="1" fontAlgn="auto" hangingPunct="1">
              <a:spcAft>
                <a:spcPts val="0"/>
              </a:spcAft>
              <a:buFont typeface="Wingdings 2"/>
              <a:buChar char=""/>
              <a:defRPr/>
            </a:pPr>
            <a:r>
              <a:rPr lang="en-US" dirty="0" smtClean="0"/>
              <a:t>Marital status?</a:t>
            </a:r>
          </a:p>
          <a:p>
            <a:pPr marL="274320" indent="-274320" eaLnBrk="1" fontAlgn="auto" hangingPunct="1">
              <a:spcAft>
                <a:spcPts val="0"/>
              </a:spcAft>
              <a:buFont typeface="Wingdings 2"/>
              <a:buChar char=""/>
              <a:defRPr/>
            </a:pPr>
            <a:r>
              <a:rPr lang="en-US" dirty="0" smtClean="0"/>
              <a:t>Children? Ages? (Need childcare/school info?)</a:t>
            </a:r>
          </a:p>
          <a:p>
            <a:pPr marL="274320" indent="-274320" eaLnBrk="1" fontAlgn="auto" hangingPunct="1">
              <a:spcAft>
                <a:spcPts val="0"/>
              </a:spcAft>
              <a:buFont typeface="Wingdings 2"/>
              <a:buChar char=""/>
              <a:defRPr/>
            </a:pPr>
            <a:r>
              <a:rPr lang="en-US" dirty="0" smtClean="0"/>
              <a:t>Home of Record? (Where is the member’s family support?)</a:t>
            </a:r>
          </a:p>
          <a:p>
            <a:pPr marL="274320" indent="-274320" eaLnBrk="1" fontAlgn="auto" hangingPunct="1">
              <a:spcAft>
                <a:spcPts val="0"/>
              </a:spcAft>
              <a:buFont typeface="Wingdings 2"/>
              <a:buChar char=""/>
              <a:defRPr/>
            </a:pPr>
            <a:r>
              <a:rPr lang="en-US" dirty="0" smtClean="0"/>
              <a:t>Family health concerns? Is anyone enrolled in Special Needs?</a:t>
            </a:r>
          </a:p>
          <a:p>
            <a:pPr marL="274320" indent="-274320" eaLnBrk="1" fontAlgn="auto" hangingPunct="1">
              <a:spcAft>
                <a:spcPts val="0"/>
              </a:spcAft>
              <a:buFont typeface="Wingdings 2"/>
              <a:buChar char=""/>
              <a:defRPr/>
            </a:pPr>
            <a:r>
              <a:rPr lang="en-US" dirty="0" smtClean="0"/>
              <a:t>Financial concerns?</a:t>
            </a:r>
            <a:endParaRPr lang="en-US" dirty="0"/>
          </a:p>
        </p:txBody>
      </p:sp>
      <p:pic>
        <p:nvPicPr>
          <p:cNvPr id="2" name="Sponsor 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6263" y="57943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5000"/>
    </mc:Choice>
    <mc:Fallback>
      <p:transition spd="slow"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solidFill>
                  <a:srgbClr val="CF5716"/>
                </a:solidFill>
              </a:rPr>
              <a:t>FOLLOW UP</a:t>
            </a:r>
          </a:p>
        </p:txBody>
      </p:sp>
      <p:sp>
        <p:nvSpPr>
          <p:cNvPr id="6" name="Content Placeholder 5"/>
          <p:cNvSpPr>
            <a:spLocks noGrp="1"/>
          </p:cNvSpPr>
          <p:nvPr>
            <p:ph sz="quarter" idx="1"/>
          </p:nvPr>
        </p:nvSpPr>
        <p:spPr>
          <a:xfrm>
            <a:off x="301625" y="1371600"/>
            <a:ext cx="8504238" cy="4727575"/>
          </a:xfrm>
        </p:spPr>
        <p:txBody>
          <a:bodyPr>
            <a:normAutofit fontScale="92500" lnSpcReduction="10000"/>
          </a:bodyPr>
          <a:lstStyle/>
          <a:p>
            <a:pPr marL="0" indent="0" eaLnBrk="1" fontAlgn="auto" hangingPunct="1">
              <a:spcAft>
                <a:spcPts val="0"/>
              </a:spcAft>
              <a:buNone/>
              <a:defRPr/>
            </a:pPr>
            <a:endParaRPr lang="en-US" sz="100" dirty="0" smtClean="0"/>
          </a:p>
          <a:p>
            <a:pPr marL="274320" indent="-274320" eaLnBrk="1" fontAlgn="auto" hangingPunct="1">
              <a:spcAft>
                <a:spcPts val="0"/>
              </a:spcAft>
              <a:buFont typeface="Wingdings 2"/>
              <a:buChar char=""/>
              <a:defRPr/>
            </a:pPr>
            <a:r>
              <a:rPr lang="en-US" dirty="0" smtClean="0"/>
              <a:t>Unit and community integration is a 12 month process</a:t>
            </a:r>
          </a:p>
          <a:p>
            <a:pPr lvl="1" eaLnBrk="1" fontAlgn="auto" hangingPunct="1">
              <a:spcAft>
                <a:spcPts val="0"/>
              </a:spcAft>
              <a:buSzPct val="100000"/>
              <a:buFont typeface="Courier New" panose="02070309020205020404" pitchFamily="49" charset="0"/>
              <a:buChar char="o"/>
              <a:defRPr/>
            </a:pPr>
            <a:r>
              <a:rPr lang="en-US" dirty="0" smtClean="0"/>
              <a:t>Check </a:t>
            </a:r>
            <a:r>
              <a:rPr lang="en-US" dirty="0"/>
              <a:t>in with member regularly after </a:t>
            </a:r>
            <a:r>
              <a:rPr lang="en-US" dirty="0" smtClean="0"/>
              <a:t>arrival, weekly </a:t>
            </a:r>
            <a:r>
              <a:rPr lang="en-US" dirty="0"/>
              <a:t>for first 8 weeks, monthly until 12 </a:t>
            </a:r>
            <a:r>
              <a:rPr lang="en-US" dirty="0" smtClean="0"/>
              <a:t>months from initial contact has passed</a:t>
            </a:r>
          </a:p>
          <a:p>
            <a:pPr marL="274320" indent="-274320" eaLnBrk="1" fontAlgn="auto" hangingPunct="1">
              <a:spcAft>
                <a:spcPts val="0"/>
              </a:spcAft>
              <a:buFont typeface="Wingdings 2"/>
              <a:buChar char=""/>
              <a:defRPr/>
            </a:pPr>
            <a:r>
              <a:rPr lang="en-US" dirty="0" smtClean="0"/>
              <a:t>Provide requested information (or follow up on referrals to requested info)</a:t>
            </a:r>
          </a:p>
          <a:p>
            <a:pPr marL="274320" indent="-274320" eaLnBrk="1" fontAlgn="auto" hangingPunct="1">
              <a:spcAft>
                <a:spcPts val="0"/>
              </a:spcAft>
              <a:buFont typeface="Wingdings 2"/>
              <a:buChar char=""/>
              <a:defRPr/>
            </a:pPr>
            <a:r>
              <a:rPr lang="en-US" dirty="0" smtClean="0"/>
              <a:t>Remember to provide information on:</a:t>
            </a:r>
          </a:p>
          <a:p>
            <a:pPr marL="548640" lvl="1" indent="-274320" eaLnBrk="1" fontAlgn="auto" hangingPunct="1">
              <a:spcAft>
                <a:spcPts val="0"/>
              </a:spcAft>
              <a:buFont typeface="Wingdings"/>
              <a:buChar char=""/>
              <a:defRPr/>
            </a:pPr>
            <a:r>
              <a:rPr lang="en-US" dirty="0" smtClean="0"/>
              <a:t>Update address with USPS</a:t>
            </a:r>
          </a:p>
          <a:p>
            <a:pPr marL="548640" lvl="1" indent="-274320" eaLnBrk="1" fontAlgn="auto" hangingPunct="1">
              <a:spcAft>
                <a:spcPts val="0"/>
              </a:spcAft>
              <a:buFont typeface="Wingdings"/>
              <a:buChar char=""/>
              <a:defRPr/>
            </a:pPr>
            <a:r>
              <a:rPr lang="en-US" dirty="0" smtClean="0"/>
              <a:t>Update DEERS</a:t>
            </a:r>
          </a:p>
          <a:p>
            <a:pPr marL="548640" lvl="1" indent="-274320" eaLnBrk="1" fontAlgn="auto" hangingPunct="1">
              <a:spcAft>
                <a:spcPts val="0"/>
              </a:spcAft>
              <a:buFont typeface="Wingdings"/>
              <a:buChar char=""/>
              <a:defRPr/>
            </a:pPr>
            <a:r>
              <a:rPr lang="en-US" dirty="0" smtClean="0"/>
              <a:t>Update TRICARE</a:t>
            </a:r>
          </a:p>
          <a:p>
            <a:pPr marL="548640" lvl="1" indent="-274320" eaLnBrk="1" fontAlgn="auto" hangingPunct="1">
              <a:spcAft>
                <a:spcPts val="0"/>
              </a:spcAft>
              <a:buFont typeface="Wingdings"/>
              <a:buChar char=""/>
              <a:defRPr/>
            </a:pPr>
            <a:r>
              <a:rPr lang="en-US" dirty="0" smtClean="0"/>
              <a:t>Direct Access</a:t>
            </a:r>
          </a:p>
          <a:p>
            <a:pPr marL="548640" lvl="1" indent="-274320" eaLnBrk="1" fontAlgn="auto" hangingPunct="1">
              <a:spcAft>
                <a:spcPts val="0"/>
              </a:spcAft>
              <a:buFont typeface="Wingdings"/>
              <a:buChar char=""/>
              <a:defRPr/>
            </a:pPr>
            <a:r>
              <a:rPr lang="en-US" dirty="0" smtClean="0"/>
              <a:t>CGPAAS</a:t>
            </a:r>
          </a:p>
          <a:p>
            <a:pPr marL="548640" lvl="1" indent="-274320" eaLnBrk="1" fontAlgn="auto" hangingPunct="1">
              <a:spcAft>
                <a:spcPts val="0"/>
              </a:spcAft>
              <a:buFont typeface="Wingdings"/>
              <a:buChar char=""/>
              <a:defRPr/>
            </a:pPr>
            <a:r>
              <a:rPr lang="en-US" dirty="0" smtClean="0"/>
              <a:t>Primary Care Manager</a:t>
            </a:r>
          </a:p>
          <a:p>
            <a:pPr marL="548640" lvl="1" indent="-274320" eaLnBrk="1" fontAlgn="auto" hangingPunct="1">
              <a:spcAft>
                <a:spcPts val="0"/>
              </a:spcAft>
              <a:buFont typeface="Wingdings"/>
              <a:buChar char=""/>
              <a:defRPr/>
            </a:pPr>
            <a:r>
              <a:rPr lang="en-US" dirty="0" smtClean="0"/>
              <a:t>Alert Warning System</a:t>
            </a:r>
          </a:p>
        </p:txBody>
      </p:sp>
      <p:pic>
        <p:nvPicPr>
          <p:cNvPr id="2" name="Sponsor 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91315" y="55626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70000"/>
    </mc:Choice>
    <mc:Fallback>
      <p:transition spd="slow" advClick="0" advTm="7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9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solidFill>
                  <a:srgbClr val="CF5716"/>
                </a:solidFill>
              </a:rPr>
              <a:t>Sources of Support</a:t>
            </a:r>
          </a:p>
        </p:txBody>
      </p:sp>
      <p:sp>
        <p:nvSpPr>
          <p:cNvPr id="20483" name="Content Placeholder 2"/>
          <p:cNvSpPr>
            <a:spLocks noGrp="1"/>
          </p:cNvSpPr>
          <p:nvPr>
            <p:ph sz="quarter" idx="1"/>
          </p:nvPr>
        </p:nvSpPr>
        <p:spPr>
          <a:xfrm>
            <a:off x="316706" y="1527175"/>
            <a:ext cx="8504238" cy="4572000"/>
          </a:xfrm>
        </p:spPr>
        <p:txBody>
          <a:bodyPr/>
          <a:lstStyle/>
          <a:p>
            <a:pPr eaLnBrk="1" hangingPunct="1"/>
            <a:r>
              <a:rPr lang="en-US" sz="2000" dirty="0" smtClean="0"/>
              <a:t>USCG Work-Life Office – 310-521-6117 extension 313</a:t>
            </a:r>
          </a:p>
          <a:p>
            <a:pPr eaLnBrk="1" hangingPunct="1"/>
            <a:r>
              <a:rPr lang="en-US" sz="2000" dirty="0" err="1" smtClean="0"/>
              <a:t>CGSuprt</a:t>
            </a:r>
            <a:endParaRPr lang="en-US" sz="2000" dirty="0" smtClean="0"/>
          </a:p>
          <a:p>
            <a:pPr lvl="1" eaLnBrk="1" hangingPunct="1"/>
            <a:r>
              <a:rPr lang="en-US" sz="1800" dirty="0" smtClean="0">
                <a:hlinkClick r:id="rId5"/>
              </a:rPr>
              <a:t>www.cgsuprt.com</a:t>
            </a:r>
            <a:r>
              <a:rPr lang="en-US" sz="1800" dirty="0" smtClean="0"/>
              <a:t>; 1-855-247-8778</a:t>
            </a:r>
          </a:p>
          <a:p>
            <a:pPr eaLnBrk="1" hangingPunct="1"/>
            <a:r>
              <a:rPr lang="en-US" sz="2000" dirty="0" smtClean="0"/>
              <a:t>Navy Fleet and Family Support Center</a:t>
            </a:r>
          </a:p>
          <a:p>
            <a:pPr lvl="1" eaLnBrk="1" hangingPunct="1"/>
            <a:r>
              <a:rPr lang="en-US" sz="1800" u="sng" dirty="0">
                <a:hlinkClick r:id="rId6"/>
              </a:rPr>
              <a:t>https://</a:t>
            </a:r>
            <a:r>
              <a:rPr lang="en-US" sz="1800" u="sng" dirty="0" smtClean="0">
                <a:hlinkClick r:id="rId6"/>
              </a:rPr>
              <a:t>www.navylifepnw.com/ffsp</a:t>
            </a:r>
            <a:endParaRPr lang="en-US" sz="1800" u="sng" dirty="0" smtClean="0"/>
          </a:p>
          <a:p>
            <a:pPr lvl="1" eaLnBrk="1" hangingPunct="1"/>
            <a:r>
              <a:rPr lang="en-US" sz="1800" dirty="0" smtClean="0"/>
              <a:t>Social service programs such as spouse employment, parenting classes and groups</a:t>
            </a:r>
          </a:p>
          <a:p>
            <a:pPr eaLnBrk="1" hangingPunct="1"/>
            <a:r>
              <a:rPr lang="en-US" sz="2000" dirty="0" smtClean="0"/>
              <a:t>Directorate of Personnel and Family Readiness</a:t>
            </a:r>
          </a:p>
          <a:p>
            <a:pPr lvl="1" eaLnBrk="1" hangingPunct="1"/>
            <a:r>
              <a:rPr lang="en-US" sz="1800" dirty="0" smtClean="0"/>
              <a:t>Joint Base Lewis-McChord; 253-967-3633</a:t>
            </a:r>
          </a:p>
          <a:p>
            <a:pPr marL="274638" lvl="1" indent="0" eaLnBrk="1" hangingPunct="1">
              <a:buNone/>
            </a:pPr>
            <a:r>
              <a:rPr lang="en-US" sz="1800" dirty="0" smtClean="0">
                <a:hlinkClick r:id="rId7"/>
              </a:rPr>
              <a:t>https</a:t>
            </a:r>
            <a:r>
              <a:rPr lang="en-US" sz="1800" dirty="0">
                <a:hlinkClick r:id="rId7"/>
              </a:rPr>
              <a:t>://</a:t>
            </a:r>
            <a:r>
              <a:rPr lang="en-US" sz="1800" dirty="0" smtClean="0">
                <a:hlinkClick r:id="rId7"/>
              </a:rPr>
              <a:t>jblm.armymwr.com/categories/community-support</a:t>
            </a:r>
            <a:endParaRPr lang="en-US" sz="1800" dirty="0"/>
          </a:p>
          <a:p>
            <a:pPr lvl="1" eaLnBrk="1" hangingPunct="1">
              <a:buSzPct val="110000"/>
              <a:buFont typeface="Courier New" panose="02070309020205020404" pitchFamily="49" charset="0"/>
              <a:buChar char="o"/>
            </a:pPr>
            <a:r>
              <a:rPr lang="en-US" sz="1800" dirty="0" smtClean="0"/>
              <a:t>Lending closet for temporary household goods, spouse employment, parenting classes and groups</a:t>
            </a:r>
          </a:p>
        </p:txBody>
      </p:sp>
      <p:pic>
        <p:nvPicPr>
          <p:cNvPr id="2" name="Sponsor 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848600" y="5522232"/>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51000"/>
    </mc:Choice>
    <mc:Fallback>
      <p:transition spd="slow" advClick="0" advTm="5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762250"/>
            <a:ext cx="6400800" cy="2514600"/>
          </a:xfrm>
        </p:spPr>
        <p:txBody>
          <a:bodyPr>
            <a:noAutofit/>
          </a:bodyPr>
          <a:lstStyle/>
          <a:p>
            <a:pPr eaLnBrk="1" fontAlgn="auto" hangingPunct="1">
              <a:spcAft>
                <a:spcPts val="0"/>
              </a:spcAft>
              <a:buFont typeface="Wingdings 2"/>
              <a:buNone/>
              <a:defRPr/>
            </a:pPr>
            <a:r>
              <a:rPr lang="en-US" dirty="0" smtClean="0"/>
              <a:t>USCG Health, safety, and Work-life</a:t>
            </a:r>
          </a:p>
          <a:p>
            <a:pPr eaLnBrk="1" fontAlgn="auto" hangingPunct="1">
              <a:spcAft>
                <a:spcPts val="0"/>
              </a:spcAft>
              <a:buFont typeface="Wingdings 2"/>
              <a:buNone/>
              <a:defRPr/>
            </a:pPr>
            <a:endParaRPr lang="en-US" dirty="0" smtClean="0">
              <a:solidFill>
                <a:srgbClr val="2DA2BF"/>
              </a:solidFill>
            </a:endParaRPr>
          </a:p>
          <a:p>
            <a:pPr eaLnBrk="1" fontAlgn="auto" hangingPunct="1">
              <a:spcAft>
                <a:spcPts val="0"/>
              </a:spcAft>
              <a:buFont typeface="Wingdings 2"/>
              <a:buNone/>
              <a:defRPr/>
            </a:pPr>
            <a:r>
              <a:rPr lang="en-US" sz="2000" dirty="0" smtClean="0"/>
              <a:t>Heather Miles</a:t>
            </a:r>
          </a:p>
          <a:p>
            <a:pPr eaLnBrk="1" fontAlgn="auto" hangingPunct="1">
              <a:spcAft>
                <a:spcPts val="0"/>
              </a:spcAft>
              <a:buFont typeface="Wingdings 2"/>
              <a:buNone/>
              <a:defRPr/>
            </a:pPr>
            <a:endParaRPr lang="en-US" dirty="0" smtClean="0"/>
          </a:p>
          <a:p>
            <a:pPr eaLnBrk="1" fontAlgn="auto" hangingPunct="1">
              <a:spcAft>
                <a:spcPts val="0"/>
              </a:spcAft>
              <a:buFont typeface="Wingdings 2"/>
              <a:buNone/>
              <a:defRPr/>
            </a:pPr>
            <a:r>
              <a:rPr lang="en-US" dirty="0" smtClean="0"/>
              <a:t> Transition Relocation Manager</a:t>
            </a:r>
          </a:p>
          <a:p>
            <a:pPr eaLnBrk="1" fontAlgn="auto" hangingPunct="1">
              <a:spcAft>
                <a:spcPts val="0"/>
              </a:spcAft>
              <a:buFont typeface="Wingdings 2"/>
              <a:buNone/>
              <a:defRPr/>
            </a:pPr>
            <a:r>
              <a:rPr lang="en-US" dirty="0" smtClean="0"/>
              <a:t>D13, Base Seattle</a:t>
            </a:r>
          </a:p>
          <a:p>
            <a:pPr eaLnBrk="1" fontAlgn="auto" hangingPunct="1">
              <a:spcAft>
                <a:spcPts val="0"/>
              </a:spcAft>
              <a:buFont typeface="Wingdings 2"/>
              <a:buNone/>
              <a:defRPr/>
            </a:pPr>
            <a:endParaRPr lang="en-US" dirty="0" smtClean="0"/>
          </a:p>
          <a:p>
            <a:pPr eaLnBrk="1" fontAlgn="auto" hangingPunct="1">
              <a:spcAft>
                <a:spcPts val="0"/>
              </a:spcAft>
              <a:buFont typeface="Wingdings 2"/>
              <a:buNone/>
              <a:defRPr/>
            </a:pPr>
            <a:r>
              <a:rPr lang="en-US" dirty="0" smtClean="0">
                <a:solidFill>
                  <a:srgbClr val="0070C0"/>
                </a:solidFill>
                <a:hlinkClick r:id="rId5"/>
              </a:rPr>
              <a:t>Heather.M.miles@uscg.mil</a:t>
            </a:r>
            <a:endParaRPr lang="en-US" dirty="0" smtClean="0">
              <a:solidFill>
                <a:srgbClr val="0070C0"/>
              </a:solidFill>
            </a:endParaRPr>
          </a:p>
          <a:p>
            <a:pPr eaLnBrk="1" fontAlgn="auto" hangingPunct="1">
              <a:spcAft>
                <a:spcPts val="0"/>
              </a:spcAft>
              <a:buFont typeface="Wingdings 2"/>
              <a:buNone/>
              <a:defRPr/>
            </a:pPr>
            <a:r>
              <a:rPr lang="en-US" dirty="0" smtClean="0"/>
              <a:t>(206) 217-6674</a:t>
            </a:r>
            <a:endParaRPr lang="en-US" dirty="0"/>
          </a:p>
        </p:txBody>
      </p:sp>
      <p:sp>
        <p:nvSpPr>
          <p:cNvPr id="13315" name="Title 1"/>
          <p:cNvSpPr>
            <a:spLocks noGrp="1"/>
          </p:cNvSpPr>
          <p:nvPr>
            <p:ph type="ctrTitle"/>
          </p:nvPr>
        </p:nvSpPr>
        <p:spPr/>
        <p:txBody>
          <a:bodyPr/>
          <a:lstStyle/>
          <a:p>
            <a:pPr eaLnBrk="1" hangingPunct="1"/>
            <a:r>
              <a:rPr lang="en-US" dirty="0" smtClean="0"/>
              <a:t>Command </a:t>
            </a:r>
            <a:r>
              <a:rPr lang="en-US" dirty="0" smtClean="0">
                <a:solidFill>
                  <a:srgbClr val="2DA2BF"/>
                </a:solidFill>
              </a:rPr>
              <a:t>Sponsor Training</a:t>
            </a:r>
          </a:p>
        </p:txBody>
      </p:sp>
      <p:pic>
        <p:nvPicPr>
          <p:cNvPr id="13316" name="Picture 6" descr="Coast Guard Logo.png"/>
          <p:cNvPicPr>
            <a:picLocks noChangeAspect="1"/>
          </p:cNvPicPr>
          <p:nvPr/>
        </p:nvPicPr>
        <p:blipFill>
          <a:blip r:embed="rId6" cstate="print"/>
          <a:srcRect/>
          <a:stretch>
            <a:fillRect/>
          </a:stretch>
        </p:blipFill>
        <p:spPr bwMode="auto">
          <a:xfrm>
            <a:off x="400050" y="5029200"/>
            <a:ext cx="1428750" cy="1428750"/>
          </a:xfrm>
          <a:prstGeom prst="rect">
            <a:avLst/>
          </a:prstGeom>
          <a:noFill/>
          <a:ln w="9525">
            <a:noFill/>
            <a:miter lim="800000"/>
            <a:headEnd/>
            <a:tailEnd/>
          </a:ln>
        </p:spPr>
      </p:pic>
      <p:pic>
        <p:nvPicPr>
          <p:cNvPr id="13317" name="Picture 7" descr="HSWL Logo2.gif"/>
          <p:cNvPicPr>
            <a:picLocks noChangeAspect="1"/>
          </p:cNvPicPr>
          <p:nvPr/>
        </p:nvPicPr>
        <p:blipFill>
          <a:blip r:embed="rId7" cstate="print"/>
          <a:srcRect/>
          <a:stretch>
            <a:fillRect/>
          </a:stretch>
        </p:blipFill>
        <p:spPr bwMode="auto">
          <a:xfrm>
            <a:off x="7300913" y="5029200"/>
            <a:ext cx="1462087" cy="1447800"/>
          </a:xfrm>
          <a:prstGeom prst="rect">
            <a:avLst/>
          </a:prstGeom>
          <a:noFill/>
          <a:ln w="9525">
            <a:noFill/>
            <a:miter lim="800000"/>
            <a:headEnd/>
            <a:tailEnd/>
          </a:ln>
        </p:spPr>
      </p:pic>
      <p:pic>
        <p:nvPicPr>
          <p:cNvPr id="2" name="Sponsor Slide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031956" y="58483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Click="0" advTm="26200"/>
    </mc:Choice>
    <mc:Fallback>
      <p:transition advClick="0" advTm="2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26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smtClean="0">
                <a:solidFill>
                  <a:srgbClr val="CF5716"/>
                </a:solidFill>
              </a:rPr>
              <a:t>Objectives</a:t>
            </a:r>
          </a:p>
        </p:txBody>
      </p:sp>
      <p:sp>
        <p:nvSpPr>
          <p:cNvPr id="14339" name="Content Placeholder 2"/>
          <p:cNvSpPr>
            <a:spLocks noGrp="1"/>
          </p:cNvSpPr>
          <p:nvPr>
            <p:ph sz="quarter" idx="1"/>
          </p:nvPr>
        </p:nvSpPr>
        <p:spPr>
          <a:xfrm>
            <a:off x="301625" y="1527175"/>
            <a:ext cx="8504238" cy="4572000"/>
          </a:xfrm>
        </p:spPr>
        <p:txBody>
          <a:bodyPr/>
          <a:lstStyle/>
          <a:p>
            <a:pPr eaLnBrk="1" hangingPunct="1"/>
            <a:r>
              <a:rPr lang="en-US" smtClean="0"/>
              <a:t>Why Sponsor?</a:t>
            </a:r>
          </a:p>
          <a:p>
            <a:pPr eaLnBrk="1" hangingPunct="1"/>
            <a:r>
              <a:rPr lang="en-US" smtClean="0"/>
              <a:t>What do Reporting Members Want to Know?</a:t>
            </a:r>
          </a:p>
          <a:p>
            <a:pPr eaLnBrk="1" hangingPunct="1"/>
            <a:r>
              <a:rPr lang="en-US" smtClean="0"/>
              <a:t>What does the Sponsor Need to Know?</a:t>
            </a:r>
          </a:p>
          <a:p>
            <a:pPr eaLnBrk="1" hangingPunct="1"/>
            <a:r>
              <a:rPr lang="en-US" smtClean="0"/>
              <a:t>Sponsor Roles</a:t>
            </a:r>
          </a:p>
          <a:p>
            <a:pPr eaLnBrk="1" hangingPunct="1"/>
            <a:r>
              <a:rPr lang="en-US" smtClean="0"/>
              <a:t>Ongoing Support</a:t>
            </a:r>
          </a:p>
          <a:p>
            <a:pPr eaLnBrk="1" hangingPunct="1"/>
            <a:endParaRPr lang="en-US" smtClean="0"/>
          </a:p>
        </p:txBody>
      </p:sp>
      <p:pic>
        <p:nvPicPr>
          <p:cNvPr id="2" name="Sponsor 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7943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13000"/>
    </mc:Choice>
    <mc:Fallback>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mtClean="0">
                <a:solidFill>
                  <a:srgbClr val="CF5716"/>
                </a:solidFill>
              </a:rPr>
              <a:t>Why Sponsor?</a:t>
            </a:r>
          </a:p>
        </p:txBody>
      </p:sp>
      <p:sp>
        <p:nvSpPr>
          <p:cNvPr id="15363" name="Content Placeholder 2"/>
          <p:cNvSpPr>
            <a:spLocks noGrp="1"/>
          </p:cNvSpPr>
          <p:nvPr>
            <p:ph sz="quarter" idx="1"/>
          </p:nvPr>
        </p:nvSpPr>
        <p:spPr>
          <a:xfrm>
            <a:off x="301625" y="1527175"/>
            <a:ext cx="8504238" cy="4572000"/>
          </a:xfrm>
        </p:spPr>
        <p:txBody>
          <a:bodyPr/>
          <a:lstStyle/>
          <a:p>
            <a:pPr marL="0" indent="0" eaLnBrk="1" hangingPunct="1">
              <a:buNone/>
            </a:pPr>
            <a:endParaRPr lang="en-US" sz="100" dirty="0" smtClean="0"/>
          </a:p>
          <a:p>
            <a:pPr eaLnBrk="1" hangingPunct="1"/>
            <a:r>
              <a:rPr lang="en-US" dirty="0" smtClean="0"/>
              <a:t>Advanced planning, prior to a PCS, can ease the stress of a move, encouraging Semper </a:t>
            </a:r>
            <a:r>
              <a:rPr lang="en-US" dirty="0" err="1" smtClean="0"/>
              <a:t>Paratus</a:t>
            </a:r>
            <a:endParaRPr lang="en-US" dirty="0" smtClean="0"/>
          </a:p>
          <a:p>
            <a:pPr eaLnBrk="1" hangingPunct="1"/>
            <a:r>
              <a:rPr lang="en-US" dirty="0" smtClean="0"/>
              <a:t>First days and weeks can be critical to members’ personal and professional readiness</a:t>
            </a:r>
          </a:p>
          <a:p>
            <a:pPr eaLnBrk="1" hangingPunct="1"/>
            <a:r>
              <a:rPr lang="en-US" dirty="0" smtClean="0"/>
              <a:t>Proactive Readiness: Quicker familiarity = More productivity</a:t>
            </a:r>
          </a:p>
          <a:p>
            <a:pPr eaLnBrk="1" hangingPunct="1"/>
            <a:r>
              <a:rPr lang="en-US" dirty="0" smtClean="0"/>
              <a:t>Assist members and families with moving process</a:t>
            </a:r>
          </a:p>
          <a:p>
            <a:pPr eaLnBrk="1" hangingPunct="1"/>
            <a:r>
              <a:rPr lang="en-US" dirty="0" smtClean="0"/>
              <a:t>Improve stability, wellness, and retention</a:t>
            </a:r>
          </a:p>
          <a:p>
            <a:pPr eaLnBrk="1" hangingPunct="1"/>
            <a:r>
              <a:rPr lang="en-US" dirty="0" smtClean="0"/>
              <a:t>Reduce lost work time</a:t>
            </a:r>
          </a:p>
          <a:p>
            <a:pPr eaLnBrk="1" hangingPunct="1"/>
            <a:r>
              <a:rPr lang="en-US" dirty="0" smtClean="0"/>
              <a:t>Enhance your evaluations </a:t>
            </a:r>
          </a:p>
          <a:p>
            <a:pPr eaLnBrk="1" hangingPunct="1"/>
            <a:endParaRPr lang="en-US" dirty="0" smtClean="0"/>
          </a:p>
          <a:p>
            <a:pPr eaLnBrk="1" hangingPunct="1"/>
            <a:endParaRPr lang="en-US" dirty="0" smtClean="0"/>
          </a:p>
        </p:txBody>
      </p:sp>
      <p:pic>
        <p:nvPicPr>
          <p:cNvPr id="2" name="Sponsor 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4492" y="60293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80000"/>
    </mc:Choice>
    <mc:Fallback>
      <p:transition spd="slow" advClick="0" advTm="8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1625" y="228600"/>
            <a:ext cx="8534400" cy="758825"/>
          </a:xfrm>
        </p:spPr>
        <p:txBody>
          <a:bodyPr/>
          <a:lstStyle/>
          <a:p>
            <a:pPr eaLnBrk="1" hangingPunct="1"/>
            <a:r>
              <a:rPr lang="en-US" smtClean="0"/>
              <a:t>Sponsor Roles</a:t>
            </a:r>
          </a:p>
        </p:txBody>
      </p:sp>
      <p:sp>
        <p:nvSpPr>
          <p:cNvPr id="3" name="Content Placeholder 2"/>
          <p:cNvSpPr>
            <a:spLocks noGrp="1"/>
          </p:cNvSpPr>
          <p:nvPr>
            <p:ph sz="half" idx="1"/>
          </p:nvPr>
        </p:nvSpPr>
        <p:spPr>
          <a:xfrm>
            <a:off x="301625" y="1371600"/>
            <a:ext cx="4038600" cy="4681538"/>
          </a:xfrm>
        </p:spPr>
        <p:txBody>
          <a:bodyPr>
            <a:normAutofit fontScale="85000" lnSpcReduction="20000"/>
          </a:bodyPr>
          <a:lstStyle/>
          <a:p>
            <a:pPr marL="274320" indent="-274320" eaLnBrk="1" fontAlgn="auto" hangingPunct="1">
              <a:spcAft>
                <a:spcPts val="0"/>
              </a:spcAft>
              <a:buFont typeface="Wingdings 2"/>
              <a:buChar char=""/>
              <a:defRPr/>
            </a:pPr>
            <a:r>
              <a:rPr lang="en-US" dirty="0" smtClean="0"/>
              <a:t>Share resources</a:t>
            </a:r>
          </a:p>
          <a:p>
            <a:pPr marL="274320" indent="-274320" eaLnBrk="1" fontAlgn="auto" hangingPunct="1">
              <a:spcAft>
                <a:spcPts val="0"/>
              </a:spcAft>
              <a:buFont typeface="Wingdings 2"/>
              <a:buChar char=""/>
              <a:defRPr/>
            </a:pPr>
            <a:r>
              <a:rPr lang="en-US" dirty="0" smtClean="0"/>
              <a:t>Be aware of potential concerns</a:t>
            </a:r>
          </a:p>
          <a:p>
            <a:pPr marL="548640" lvl="1" indent="-274320" eaLnBrk="1" fontAlgn="auto" hangingPunct="1">
              <a:spcAft>
                <a:spcPts val="0"/>
              </a:spcAft>
              <a:buFont typeface="Wingdings"/>
              <a:buChar char=""/>
              <a:defRPr/>
            </a:pPr>
            <a:r>
              <a:rPr lang="en-US" dirty="0"/>
              <a:t>Special needs family members</a:t>
            </a:r>
          </a:p>
          <a:p>
            <a:pPr marL="548640" lvl="1" indent="-274320" eaLnBrk="1" fontAlgn="auto" hangingPunct="1">
              <a:spcAft>
                <a:spcPts val="0"/>
              </a:spcAft>
              <a:buFont typeface="Wingdings"/>
              <a:buChar char=""/>
              <a:defRPr/>
            </a:pPr>
            <a:r>
              <a:rPr lang="en-US" dirty="0"/>
              <a:t>School-aged children</a:t>
            </a:r>
          </a:p>
          <a:p>
            <a:pPr marL="548640" lvl="1" indent="-274320" eaLnBrk="1" fontAlgn="auto" hangingPunct="1">
              <a:spcAft>
                <a:spcPts val="0"/>
              </a:spcAft>
              <a:buFont typeface="Wingdings"/>
              <a:buChar char=""/>
              <a:defRPr/>
            </a:pPr>
            <a:r>
              <a:rPr lang="en-US" dirty="0"/>
              <a:t>Housing needs</a:t>
            </a:r>
          </a:p>
          <a:p>
            <a:pPr marL="548640" lvl="1" indent="-274320" eaLnBrk="1" fontAlgn="auto" hangingPunct="1">
              <a:spcAft>
                <a:spcPts val="0"/>
              </a:spcAft>
              <a:buFont typeface="Wingdings"/>
              <a:buChar char=""/>
              <a:defRPr/>
            </a:pPr>
            <a:r>
              <a:rPr lang="en-US" dirty="0"/>
              <a:t>Financial issues</a:t>
            </a:r>
          </a:p>
          <a:p>
            <a:pPr marL="548640" lvl="1" indent="-274320" eaLnBrk="1" fontAlgn="auto" hangingPunct="1">
              <a:spcAft>
                <a:spcPts val="0"/>
              </a:spcAft>
              <a:buFont typeface="Wingdings"/>
              <a:buChar char=""/>
              <a:defRPr/>
            </a:pPr>
            <a:r>
              <a:rPr lang="en-US" dirty="0"/>
              <a:t>Deployment issues</a:t>
            </a:r>
          </a:p>
          <a:p>
            <a:pPr marL="548640" lvl="1" indent="-274320" eaLnBrk="1" fontAlgn="auto" hangingPunct="1">
              <a:spcAft>
                <a:spcPts val="0"/>
              </a:spcAft>
              <a:buFont typeface="Wingdings"/>
              <a:buChar char=""/>
              <a:defRPr/>
            </a:pPr>
            <a:r>
              <a:rPr lang="en-US" dirty="0"/>
              <a:t>Transportation </a:t>
            </a:r>
            <a:r>
              <a:rPr lang="en-US" dirty="0" smtClean="0"/>
              <a:t>issues</a:t>
            </a:r>
          </a:p>
          <a:p>
            <a:pPr marL="274320" indent="-274320" eaLnBrk="1" fontAlgn="auto" hangingPunct="1">
              <a:spcAft>
                <a:spcPts val="0"/>
              </a:spcAft>
              <a:buFont typeface="Wingdings 2"/>
              <a:buChar char=""/>
              <a:defRPr/>
            </a:pPr>
            <a:r>
              <a:rPr lang="en-US" dirty="0" smtClean="0"/>
              <a:t>Advocate for yourself</a:t>
            </a:r>
          </a:p>
          <a:p>
            <a:pPr lvl="1" eaLnBrk="1" fontAlgn="auto" hangingPunct="1">
              <a:spcAft>
                <a:spcPts val="0"/>
              </a:spcAft>
              <a:buSzPct val="100000"/>
              <a:buFont typeface="Courier New" panose="02070309020205020404" pitchFamily="49" charset="0"/>
              <a:buChar char="o"/>
              <a:defRPr/>
            </a:pPr>
            <a:r>
              <a:rPr lang="en-US" dirty="0" smtClean="0"/>
              <a:t>Let your supervisor know the time needed for this extra responsibility</a:t>
            </a:r>
          </a:p>
          <a:p>
            <a:pPr lvl="1" eaLnBrk="1" fontAlgn="auto" hangingPunct="1">
              <a:spcAft>
                <a:spcPts val="0"/>
              </a:spcAft>
              <a:buSzPct val="100000"/>
              <a:buFont typeface="Courier New" panose="02070309020205020404" pitchFamily="49" charset="0"/>
              <a:buChar char="o"/>
              <a:defRPr/>
            </a:pPr>
            <a:r>
              <a:rPr lang="en-US" dirty="0" smtClean="0"/>
              <a:t>Provide the incoming member your role in their PCS</a:t>
            </a:r>
          </a:p>
          <a:p>
            <a:pPr marL="274638" lvl="1" indent="0" eaLnBrk="1" fontAlgn="auto" hangingPunct="1">
              <a:spcAft>
                <a:spcPts val="0"/>
              </a:spcAft>
              <a:buNone/>
              <a:defRPr/>
            </a:pPr>
            <a:endParaRPr lang="en-US" dirty="0" smtClean="0"/>
          </a:p>
        </p:txBody>
      </p:sp>
      <p:sp>
        <p:nvSpPr>
          <p:cNvPr id="4" name="Content Placeholder 3"/>
          <p:cNvSpPr>
            <a:spLocks noGrp="1"/>
          </p:cNvSpPr>
          <p:nvPr>
            <p:ph sz="half" idx="2"/>
          </p:nvPr>
        </p:nvSpPr>
        <p:spPr>
          <a:xfrm>
            <a:off x="4800600" y="1371600"/>
            <a:ext cx="4038600" cy="4681538"/>
          </a:xfrm>
        </p:spPr>
        <p:txBody>
          <a:bodyPr>
            <a:normAutofit fontScale="85000" lnSpcReduction="20000"/>
          </a:bodyPr>
          <a:lstStyle/>
          <a:p>
            <a:pPr marL="274320" indent="-274320" eaLnBrk="1" fontAlgn="auto" hangingPunct="1">
              <a:spcAft>
                <a:spcPts val="0"/>
              </a:spcAft>
              <a:buFont typeface="Wingdings 2"/>
              <a:buChar char=""/>
              <a:defRPr/>
            </a:pPr>
            <a:r>
              <a:rPr lang="en-US" dirty="0" smtClean="0"/>
              <a:t>Make Appropriate Referrals*</a:t>
            </a:r>
          </a:p>
          <a:p>
            <a:pPr marL="548640" lvl="1" indent="-274320" eaLnBrk="1" fontAlgn="auto" hangingPunct="1">
              <a:spcAft>
                <a:spcPts val="0"/>
              </a:spcAft>
              <a:buFont typeface="Wingdings"/>
              <a:buChar char=""/>
              <a:defRPr/>
            </a:pPr>
            <a:r>
              <a:rPr lang="en-US" dirty="0" smtClean="0"/>
              <a:t>Housing</a:t>
            </a:r>
          </a:p>
          <a:p>
            <a:pPr marL="548640" lvl="1" indent="-274320" eaLnBrk="1" fontAlgn="auto" hangingPunct="1">
              <a:spcAft>
                <a:spcPts val="0"/>
              </a:spcAft>
              <a:buFont typeface="Wingdings"/>
              <a:buChar char=""/>
              <a:defRPr/>
            </a:pPr>
            <a:r>
              <a:rPr lang="en-US" dirty="0" smtClean="0"/>
              <a:t>Work-Life</a:t>
            </a:r>
          </a:p>
          <a:p>
            <a:pPr marL="548640" lvl="1" indent="-274320" eaLnBrk="1" fontAlgn="auto" hangingPunct="1">
              <a:spcAft>
                <a:spcPts val="0"/>
              </a:spcAft>
              <a:buFont typeface="Wingdings"/>
              <a:buChar char=""/>
              <a:defRPr/>
            </a:pPr>
            <a:r>
              <a:rPr lang="en-US" dirty="0" smtClean="0"/>
              <a:t>Legal</a:t>
            </a:r>
          </a:p>
          <a:p>
            <a:pPr marL="548640" lvl="1" indent="-274320" eaLnBrk="1" fontAlgn="auto" hangingPunct="1">
              <a:spcAft>
                <a:spcPts val="0"/>
              </a:spcAft>
              <a:buFont typeface="Wingdings"/>
              <a:buChar char=""/>
              <a:defRPr/>
            </a:pPr>
            <a:r>
              <a:rPr lang="en-US" dirty="0" smtClean="0"/>
              <a:t>Command Financial Specialist</a:t>
            </a:r>
          </a:p>
          <a:p>
            <a:pPr marL="274320" indent="-274320" eaLnBrk="1" fontAlgn="auto" hangingPunct="1">
              <a:spcAft>
                <a:spcPts val="0"/>
              </a:spcAft>
              <a:buFont typeface="Wingdings 2"/>
              <a:buChar char=""/>
              <a:defRPr/>
            </a:pPr>
            <a:r>
              <a:rPr lang="en-US" dirty="0" smtClean="0"/>
              <a:t>Coordinate the arrival process</a:t>
            </a:r>
          </a:p>
          <a:p>
            <a:pPr marL="548640" lvl="1" indent="-274320" eaLnBrk="1" fontAlgn="auto" hangingPunct="1">
              <a:spcAft>
                <a:spcPts val="0"/>
              </a:spcAft>
              <a:buFont typeface="Wingdings"/>
              <a:buChar char=""/>
              <a:defRPr/>
            </a:pPr>
            <a:r>
              <a:rPr lang="en-US" dirty="0" smtClean="0"/>
              <a:t>Airport pickup?</a:t>
            </a:r>
          </a:p>
          <a:p>
            <a:pPr marL="548640" lvl="1" indent="-274320" eaLnBrk="1" fontAlgn="auto" hangingPunct="1">
              <a:spcAft>
                <a:spcPts val="0"/>
              </a:spcAft>
              <a:buFont typeface="Wingdings"/>
              <a:buChar char=""/>
              <a:defRPr/>
            </a:pPr>
            <a:r>
              <a:rPr lang="en-US" dirty="0" smtClean="0"/>
              <a:t>Check-in process</a:t>
            </a:r>
          </a:p>
          <a:p>
            <a:pPr marL="548640" lvl="1" indent="-274320" eaLnBrk="1" fontAlgn="auto" hangingPunct="1">
              <a:spcAft>
                <a:spcPts val="0"/>
              </a:spcAft>
              <a:buFont typeface="Wingdings"/>
              <a:buChar char=""/>
              <a:defRPr/>
            </a:pPr>
            <a:r>
              <a:rPr lang="en-US" dirty="0" smtClean="0"/>
              <a:t>First 72 hours</a:t>
            </a:r>
          </a:p>
          <a:p>
            <a:pPr marL="274320" indent="-274320" eaLnBrk="1" fontAlgn="auto" hangingPunct="1">
              <a:spcAft>
                <a:spcPts val="0"/>
              </a:spcAft>
              <a:buFont typeface="Wingdings 2"/>
              <a:buChar char=""/>
              <a:defRPr/>
            </a:pPr>
            <a:r>
              <a:rPr lang="en-US" dirty="0" smtClean="0"/>
              <a:t>Follow up!!!</a:t>
            </a:r>
          </a:p>
          <a:p>
            <a:pPr marL="274320" indent="-274320" eaLnBrk="1" fontAlgn="auto" hangingPunct="1">
              <a:spcAft>
                <a:spcPts val="0"/>
              </a:spcAft>
              <a:buFont typeface="Wingdings 2"/>
              <a:buChar char=""/>
              <a:defRPr/>
            </a:pPr>
            <a:endParaRPr lang="en-US" dirty="0"/>
          </a:p>
        </p:txBody>
      </p:sp>
      <p:sp>
        <p:nvSpPr>
          <p:cNvPr id="18437" name="TextBox 4"/>
          <p:cNvSpPr txBox="1">
            <a:spLocks noChangeArrowheads="1"/>
          </p:cNvSpPr>
          <p:nvPr/>
        </p:nvSpPr>
        <p:spPr bwMode="auto">
          <a:xfrm>
            <a:off x="228600" y="6367463"/>
            <a:ext cx="8686800" cy="338137"/>
          </a:xfrm>
          <a:prstGeom prst="rect">
            <a:avLst/>
          </a:prstGeom>
          <a:noFill/>
          <a:ln w="9525">
            <a:noFill/>
            <a:miter lim="800000"/>
            <a:headEnd/>
            <a:tailEnd/>
          </a:ln>
        </p:spPr>
        <p:txBody>
          <a:bodyPr>
            <a:spAutoFit/>
          </a:bodyPr>
          <a:lstStyle/>
          <a:p>
            <a:r>
              <a:rPr lang="en-US" sz="1600">
                <a:latin typeface="Georgia" pitchFamily="18" charset="0"/>
              </a:rPr>
              <a:t>* Be careful of making personal recommendations for businesses, neighborhoods, schools, etc!</a:t>
            </a:r>
          </a:p>
        </p:txBody>
      </p:sp>
      <p:pic>
        <p:nvPicPr>
          <p:cNvPr id="5" name="Sponsor 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26425" y="5600701"/>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86000"/>
    </mc:Choice>
    <mc:Fallback>
      <p:transition spd="slow" advClick="0" advTm="8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8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838200" y="228600"/>
            <a:ext cx="8534400" cy="758825"/>
          </a:xfrm>
        </p:spPr>
        <p:txBody>
          <a:bodyPr/>
          <a:lstStyle/>
          <a:p>
            <a:pPr eaLnBrk="1" hangingPunct="1"/>
            <a:r>
              <a:rPr lang="en-US" dirty="0" smtClean="0"/>
              <a:t>What Do Members Want to Know?</a:t>
            </a:r>
          </a:p>
        </p:txBody>
      </p:sp>
      <p:sp>
        <p:nvSpPr>
          <p:cNvPr id="3" name="Content Placeholder 2"/>
          <p:cNvSpPr>
            <a:spLocks noGrp="1"/>
          </p:cNvSpPr>
          <p:nvPr>
            <p:ph sz="half" idx="1"/>
          </p:nvPr>
        </p:nvSpPr>
        <p:spPr>
          <a:xfrm>
            <a:off x="301625" y="1371600"/>
            <a:ext cx="4038600" cy="4681538"/>
          </a:xfrm>
        </p:spPr>
        <p:txBody>
          <a:bodyPr>
            <a:normAutofit fontScale="92500" lnSpcReduction="20000"/>
          </a:bodyPr>
          <a:lstStyle/>
          <a:p>
            <a:pPr marL="274320" indent="-274320" eaLnBrk="1" fontAlgn="auto" hangingPunct="1">
              <a:spcAft>
                <a:spcPts val="0"/>
              </a:spcAft>
              <a:buFont typeface="Wingdings 2"/>
              <a:buChar char=""/>
              <a:defRPr/>
            </a:pPr>
            <a:r>
              <a:rPr lang="en-US" dirty="0" smtClean="0"/>
              <a:t>Housing and </a:t>
            </a:r>
            <a:r>
              <a:rPr lang="en-US" dirty="0"/>
              <a:t>t</a:t>
            </a:r>
            <a:r>
              <a:rPr lang="en-US" dirty="0" smtClean="0"/>
              <a:t>emporary lodging</a:t>
            </a:r>
          </a:p>
          <a:p>
            <a:pPr marL="274320" indent="-274320" eaLnBrk="1" fontAlgn="auto" hangingPunct="1">
              <a:spcAft>
                <a:spcPts val="0"/>
              </a:spcAft>
              <a:buFont typeface="Wingdings 2"/>
              <a:buChar char=""/>
              <a:defRPr/>
            </a:pPr>
            <a:r>
              <a:rPr lang="en-US" dirty="0" smtClean="0"/>
              <a:t>Childcare/school info</a:t>
            </a:r>
          </a:p>
          <a:p>
            <a:pPr marL="274320" indent="-274320" eaLnBrk="1" fontAlgn="auto" hangingPunct="1">
              <a:spcAft>
                <a:spcPts val="0"/>
              </a:spcAft>
              <a:buFont typeface="Wingdings 2"/>
              <a:buChar char=""/>
              <a:defRPr/>
            </a:pPr>
            <a:r>
              <a:rPr lang="en-US" dirty="0" smtClean="0"/>
              <a:t>Spouse jobs</a:t>
            </a:r>
          </a:p>
          <a:p>
            <a:pPr marL="274320" indent="-274320" eaLnBrk="1" fontAlgn="auto" hangingPunct="1">
              <a:spcAft>
                <a:spcPts val="0"/>
              </a:spcAft>
              <a:buFont typeface="Wingdings 2"/>
              <a:buChar char=""/>
              <a:defRPr/>
            </a:pPr>
            <a:r>
              <a:rPr lang="en-US" dirty="0" smtClean="0"/>
              <a:t>Report date</a:t>
            </a:r>
          </a:p>
          <a:p>
            <a:pPr marL="274320" indent="-274320" eaLnBrk="1" fontAlgn="auto" hangingPunct="1">
              <a:spcAft>
                <a:spcPts val="0"/>
              </a:spcAft>
              <a:buFont typeface="Wingdings 2"/>
              <a:buChar char=""/>
              <a:defRPr/>
            </a:pPr>
            <a:r>
              <a:rPr lang="en-US" dirty="0" smtClean="0"/>
              <a:t>Leave in transit</a:t>
            </a:r>
          </a:p>
          <a:p>
            <a:pPr marL="274320" indent="-274320" eaLnBrk="1" fontAlgn="auto" hangingPunct="1">
              <a:spcAft>
                <a:spcPts val="0"/>
              </a:spcAft>
              <a:buFont typeface="Wingdings 2"/>
              <a:buChar char=""/>
              <a:defRPr/>
            </a:pPr>
            <a:r>
              <a:rPr lang="en-US" dirty="0" smtClean="0"/>
              <a:t>Deployment schedule (if applicable)</a:t>
            </a:r>
          </a:p>
          <a:p>
            <a:pPr marL="274320" indent="-274320" eaLnBrk="1" fontAlgn="auto" hangingPunct="1">
              <a:spcAft>
                <a:spcPts val="0"/>
              </a:spcAft>
              <a:buFont typeface="Wingdings 2"/>
              <a:buChar char=""/>
              <a:defRPr/>
            </a:pPr>
            <a:r>
              <a:rPr lang="en-US" dirty="0" smtClean="0"/>
              <a:t>Location of command &amp; contact info</a:t>
            </a:r>
          </a:p>
          <a:p>
            <a:pPr marL="274320" indent="-274320" eaLnBrk="1" fontAlgn="auto" hangingPunct="1">
              <a:spcAft>
                <a:spcPts val="0"/>
              </a:spcAft>
              <a:buFont typeface="Wingdings 2"/>
              <a:buChar char=""/>
              <a:defRPr/>
            </a:pPr>
            <a:r>
              <a:rPr lang="en-US" dirty="0" smtClean="0"/>
              <a:t>Supervisor’s info</a:t>
            </a:r>
          </a:p>
          <a:p>
            <a:pPr marL="274320" indent="-274320" eaLnBrk="1" fontAlgn="auto" hangingPunct="1">
              <a:spcAft>
                <a:spcPts val="0"/>
              </a:spcAft>
              <a:buFont typeface="Wingdings 2"/>
              <a:buChar char=""/>
              <a:defRPr/>
            </a:pPr>
            <a:r>
              <a:rPr lang="en-US" dirty="0" smtClean="0"/>
              <a:t>Medical</a:t>
            </a:r>
          </a:p>
          <a:p>
            <a:pPr marL="274320" indent="-274320" eaLnBrk="1" fontAlgn="auto" hangingPunct="1">
              <a:spcAft>
                <a:spcPts val="0"/>
              </a:spcAft>
              <a:buFont typeface="Wingdings 2"/>
              <a:buChar char=""/>
              <a:defRPr/>
            </a:pPr>
            <a:r>
              <a:rPr lang="en-US" dirty="0" smtClean="0"/>
              <a:t>Special Needs info</a:t>
            </a:r>
          </a:p>
          <a:p>
            <a:pPr marL="274320" indent="-274320" eaLnBrk="1" fontAlgn="auto" hangingPunct="1">
              <a:spcAft>
                <a:spcPts val="0"/>
              </a:spcAft>
              <a:buFont typeface="Wingdings 2"/>
              <a:buChar char=""/>
              <a:defRPr/>
            </a:pPr>
            <a:endParaRPr lang="en-US" dirty="0"/>
          </a:p>
        </p:txBody>
      </p:sp>
      <p:sp>
        <p:nvSpPr>
          <p:cNvPr id="4" name="Content Placeholder 3"/>
          <p:cNvSpPr>
            <a:spLocks noGrp="1"/>
          </p:cNvSpPr>
          <p:nvPr>
            <p:ph sz="half" idx="2"/>
          </p:nvPr>
        </p:nvSpPr>
        <p:spPr>
          <a:xfrm>
            <a:off x="4800600" y="1371600"/>
            <a:ext cx="4038600" cy="4681538"/>
          </a:xfrm>
        </p:spPr>
        <p:txBody>
          <a:bodyPr>
            <a:normAutofit fontScale="92500" lnSpcReduction="20000"/>
          </a:bodyPr>
          <a:lstStyle/>
          <a:p>
            <a:pPr marL="274320" indent="-274320" eaLnBrk="1" fontAlgn="auto" hangingPunct="1">
              <a:spcAft>
                <a:spcPts val="0"/>
              </a:spcAft>
              <a:buFont typeface="Wingdings 2"/>
              <a:buChar char=""/>
              <a:defRPr/>
            </a:pPr>
            <a:r>
              <a:rPr lang="en-US" dirty="0" smtClean="0"/>
              <a:t>Driving/Registration Info</a:t>
            </a:r>
          </a:p>
          <a:p>
            <a:pPr marL="548640" lvl="1" indent="-274320" eaLnBrk="1" fontAlgn="auto" hangingPunct="1">
              <a:spcAft>
                <a:spcPts val="0"/>
              </a:spcAft>
              <a:buFont typeface="Wingdings"/>
              <a:buChar char=""/>
              <a:defRPr/>
            </a:pPr>
            <a:r>
              <a:rPr lang="en-US" dirty="0" smtClean="0"/>
              <a:t>Car seat/seatbelt/mobile phone laws</a:t>
            </a:r>
          </a:p>
          <a:p>
            <a:pPr marL="274320" indent="-274320" eaLnBrk="1" fontAlgn="auto" hangingPunct="1">
              <a:spcAft>
                <a:spcPts val="0"/>
              </a:spcAft>
              <a:buFont typeface="Wingdings 2"/>
              <a:buChar char=""/>
              <a:defRPr/>
            </a:pPr>
            <a:r>
              <a:rPr lang="en-US" dirty="0" smtClean="0"/>
              <a:t>Firearms Info</a:t>
            </a:r>
          </a:p>
          <a:p>
            <a:pPr marL="274320" indent="-274320" eaLnBrk="1" fontAlgn="auto" hangingPunct="1">
              <a:spcAft>
                <a:spcPts val="0"/>
              </a:spcAft>
              <a:buFont typeface="Wingdings 2"/>
              <a:buChar char=""/>
              <a:defRPr/>
            </a:pPr>
            <a:r>
              <a:rPr lang="en-US" dirty="0" smtClean="0"/>
              <a:t>Ombudsman info</a:t>
            </a:r>
          </a:p>
          <a:p>
            <a:pPr marL="274320" indent="-274320" eaLnBrk="1" fontAlgn="auto" hangingPunct="1">
              <a:spcAft>
                <a:spcPts val="0"/>
              </a:spcAft>
              <a:buFont typeface="Wingdings 2"/>
              <a:buChar char=""/>
              <a:defRPr/>
            </a:pPr>
            <a:r>
              <a:rPr lang="en-US" dirty="0" smtClean="0"/>
              <a:t>Local resources</a:t>
            </a:r>
          </a:p>
          <a:p>
            <a:pPr marL="548640" lvl="1" indent="-274320" eaLnBrk="1" fontAlgn="auto" hangingPunct="1">
              <a:spcAft>
                <a:spcPts val="0"/>
              </a:spcAft>
              <a:buFont typeface="Wingdings"/>
              <a:buChar char=""/>
              <a:defRPr/>
            </a:pPr>
            <a:r>
              <a:rPr lang="en-US" dirty="0" smtClean="0"/>
              <a:t>Commissary/Exchange</a:t>
            </a:r>
          </a:p>
          <a:p>
            <a:pPr marL="548640" lvl="1" indent="-274320" eaLnBrk="1" fontAlgn="auto" hangingPunct="1">
              <a:spcAft>
                <a:spcPts val="0"/>
              </a:spcAft>
              <a:buFont typeface="Wingdings"/>
              <a:buChar char=""/>
              <a:defRPr/>
            </a:pPr>
            <a:r>
              <a:rPr lang="en-US" dirty="0" smtClean="0"/>
              <a:t>Legal</a:t>
            </a:r>
          </a:p>
          <a:p>
            <a:pPr marL="548640" lvl="1" indent="-274320" eaLnBrk="1" fontAlgn="auto" hangingPunct="1">
              <a:spcAft>
                <a:spcPts val="0"/>
              </a:spcAft>
              <a:buFont typeface="Wingdings"/>
              <a:buChar char=""/>
              <a:defRPr/>
            </a:pPr>
            <a:r>
              <a:rPr lang="en-US" dirty="0" smtClean="0"/>
              <a:t>Vehicle storage</a:t>
            </a:r>
          </a:p>
          <a:p>
            <a:pPr marL="548640" lvl="1" indent="-274320" eaLnBrk="1" fontAlgn="auto" hangingPunct="1">
              <a:spcAft>
                <a:spcPts val="0"/>
              </a:spcAft>
              <a:buFont typeface="Wingdings"/>
              <a:buChar char=""/>
              <a:defRPr/>
            </a:pPr>
            <a:r>
              <a:rPr lang="en-US" dirty="0" smtClean="0"/>
              <a:t>Shopping</a:t>
            </a:r>
          </a:p>
          <a:p>
            <a:pPr marL="548640" lvl="1" indent="-274320" eaLnBrk="1" fontAlgn="auto" hangingPunct="1">
              <a:spcAft>
                <a:spcPts val="0"/>
              </a:spcAft>
              <a:buFont typeface="Wingdings"/>
              <a:buChar char=""/>
              <a:defRPr/>
            </a:pPr>
            <a:r>
              <a:rPr lang="en-US" dirty="0" smtClean="0"/>
              <a:t>Parks</a:t>
            </a:r>
          </a:p>
        </p:txBody>
      </p:sp>
      <p:pic>
        <p:nvPicPr>
          <p:cNvPr id="2" name="Sponsor 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1000" y="56388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42000"/>
    </mc:Choice>
    <mc:Fallback>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Housing</a:t>
            </a:r>
            <a:endParaRPr lang="en-US" dirty="0"/>
          </a:p>
        </p:txBody>
      </p:sp>
      <p:sp>
        <p:nvSpPr>
          <p:cNvPr id="3" name="Content Placeholder 2"/>
          <p:cNvSpPr>
            <a:spLocks noGrp="1"/>
          </p:cNvSpPr>
          <p:nvPr>
            <p:ph sz="half" idx="1"/>
          </p:nvPr>
        </p:nvSpPr>
        <p:spPr>
          <a:xfrm>
            <a:off x="301752" y="1371600"/>
            <a:ext cx="4038600" cy="4681728"/>
          </a:xfrm>
        </p:spPr>
        <p:txBody>
          <a:bodyPr/>
          <a:lstStyle/>
          <a:p>
            <a:pPr marL="0" indent="0">
              <a:buNone/>
            </a:pPr>
            <a:r>
              <a:rPr lang="en-US" sz="2000" dirty="0"/>
              <a:t>Housing </a:t>
            </a:r>
            <a:r>
              <a:rPr lang="en-US" sz="2000" dirty="0" smtClean="0"/>
              <a:t>can be </a:t>
            </a:r>
            <a:r>
              <a:rPr lang="en-US" sz="2000" dirty="0"/>
              <a:t>expensive </a:t>
            </a:r>
            <a:r>
              <a:rPr lang="en-US" sz="2000" dirty="0" smtClean="0"/>
              <a:t>in </a:t>
            </a:r>
            <a:r>
              <a:rPr lang="en-US" sz="2000" dirty="0"/>
              <a:t>D13. </a:t>
            </a:r>
            <a:r>
              <a:rPr lang="en-US" sz="2000" dirty="0" smtClean="0"/>
              <a:t>Housing decisions impact access to local resources, commute time and work life balance. In some areas, a 20 mile commute could take in excess of an hour. </a:t>
            </a:r>
          </a:p>
          <a:p>
            <a:pPr marL="0" indent="0">
              <a:buNone/>
            </a:pPr>
            <a:endParaRPr lang="en-US" sz="2000" dirty="0"/>
          </a:p>
          <a:p>
            <a:pPr marL="0" indent="0">
              <a:buNone/>
            </a:pPr>
            <a:r>
              <a:rPr lang="en-US" sz="2000" dirty="0" smtClean="0"/>
              <a:t>The BAH Primer explains how BAH is calculated: </a:t>
            </a:r>
          </a:p>
          <a:p>
            <a:pPr marL="0" indent="0">
              <a:buNone/>
            </a:pPr>
            <a:r>
              <a:rPr lang="en-US" sz="1400" dirty="0">
                <a:solidFill>
                  <a:srgbClr val="0070C0"/>
                </a:solidFill>
                <a:hlinkClick r:id="rId5"/>
              </a:rPr>
              <a:t>https://cg.portal.uscg.mil/units/dol/dol-3/BS/SitePages/Welcome%20Aboard!.</a:t>
            </a:r>
            <a:r>
              <a:rPr lang="en-US" sz="1400" dirty="0" smtClean="0">
                <a:solidFill>
                  <a:srgbClr val="0070C0"/>
                </a:solidFill>
                <a:hlinkClick r:id="rId5"/>
              </a:rPr>
              <a:t>aspx</a:t>
            </a:r>
            <a:r>
              <a:rPr lang="en-US" sz="1400" dirty="0" smtClean="0">
                <a:solidFill>
                  <a:srgbClr val="0070C0"/>
                </a:solidFill>
              </a:rPr>
              <a:t> </a:t>
            </a:r>
            <a:endParaRPr lang="en-US" sz="1400" dirty="0">
              <a:solidFill>
                <a:srgbClr val="0070C0"/>
              </a:solidFill>
            </a:endParaRPr>
          </a:p>
        </p:txBody>
      </p:sp>
      <p:sp>
        <p:nvSpPr>
          <p:cNvPr id="4" name="Content Placeholder 3"/>
          <p:cNvSpPr>
            <a:spLocks noGrp="1"/>
          </p:cNvSpPr>
          <p:nvPr>
            <p:ph sz="half" idx="2"/>
          </p:nvPr>
        </p:nvSpPr>
        <p:spPr>
          <a:xfrm>
            <a:off x="4800600" y="1371600"/>
            <a:ext cx="4038600" cy="4681728"/>
          </a:xfrm>
        </p:spPr>
        <p:txBody>
          <a:bodyPr/>
          <a:lstStyle/>
          <a:p>
            <a:pPr marL="0" indent="0">
              <a:buNone/>
            </a:pPr>
            <a:r>
              <a:rPr lang="en-US" sz="2300" dirty="0" smtClean="0"/>
              <a:t>Housing Points of Contact</a:t>
            </a:r>
          </a:p>
          <a:p>
            <a:pPr marL="0" indent="0">
              <a:buNone/>
            </a:pPr>
            <a:endParaRPr lang="en-US" sz="1400" dirty="0" smtClean="0"/>
          </a:p>
          <a:p>
            <a:pPr marL="0" indent="0">
              <a:buNone/>
            </a:pPr>
            <a:r>
              <a:rPr lang="en-US" sz="1200" dirty="0" err="1"/>
              <a:t>Trupti</a:t>
            </a:r>
            <a:r>
              <a:rPr lang="en-US" sz="1200" dirty="0"/>
              <a:t> </a:t>
            </a:r>
            <a:r>
              <a:rPr lang="en-US" sz="1200" dirty="0" err="1"/>
              <a:t>Thatte</a:t>
            </a:r>
            <a:r>
              <a:rPr lang="en-US" sz="1200" dirty="0"/>
              <a:t>-Maupin</a:t>
            </a:r>
          </a:p>
          <a:p>
            <a:pPr marL="0" indent="0">
              <a:buNone/>
            </a:pPr>
            <a:r>
              <a:rPr lang="en-US" sz="1200" dirty="0"/>
              <a:t>CG AIRSTA / SFO Port Angeles, WA</a:t>
            </a:r>
          </a:p>
          <a:p>
            <a:pPr marL="0" indent="0">
              <a:buNone/>
            </a:pPr>
            <a:r>
              <a:rPr lang="en-US" sz="1200" dirty="0" smtClean="0"/>
              <a:t>Phone</a:t>
            </a:r>
            <a:r>
              <a:rPr lang="en-US" sz="1200" dirty="0"/>
              <a:t>: 360-417-5826</a:t>
            </a:r>
          </a:p>
          <a:p>
            <a:pPr marL="0" indent="0">
              <a:buNone/>
            </a:pPr>
            <a:r>
              <a:rPr lang="en-US" sz="1200" dirty="0" smtClean="0">
                <a:hlinkClick r:id="rId6"/>
              </a:rPr>
              <a:t>trupti.thatte-maupin@uscg.mil</a:t>
            </a:r>
            <a:r>
              <a:rPr lang="en-US" sz="1200" dirty="0" smtClean="0"/>
              <a:t>   </a:t>
            </a:r>
          </a:p>
          <a:p>
            <a:pPr marL="0" indent="0">
              <a:buNone/>
            </a:pPr>
            <a:r>
              <a:rPr lang="en-US" sz="1200" dirty="0" smtClean="0"/>
              <a:t>  </a:t>
            </a:r>
            <a:endParaRPr lang="en-US" sz="1200" dirty="0"/>
          </a:p>
          <a:p>
            <a:pPr marL="0" indent="0">
              <a:buNone/>
            </a:pPr>
            <a:r>
              <a:rPr lang="en-US" sz="1200" dirty="0"/>
              <a:t>Hubert Lynn</a:t>
            </a:r>
          </a:p>
          <a:p>
            <a:pPr marL="0" indent="0">
              <a:buNone/>
            </a:pPr>
            <a:r>
              <a:rPr lang="en-US" sz="1200" dirty="0"/>
              <a:t>Sector North Bend</a:t>
            </a:r>
          </a:p>
          <a:p>
            <a:pPr marL="0" indent="0">
              <a:buNone/>
            </a:pPr>
            <a:r>
              <a:rPr lang="en-US" sz="1200" dirty="0" smtClean="0"/>
              <a:t>541-756-9258</a:t>
            </a:r>
            <a:endParaRPr lang="en-US" sz="1200" dirty="0"/>
          </a:p>
          <a:p>
            <a:pPr marL="0" indent="0">
              <a:buNone/>
            </a:pPr>
            <a:r>
              <a:rPr lang="en-US" sz="1200" dirty="0" smtClean="0">
                <a:hlinkClick r:id="rId7"/>
              </a:rPr>
              <a:t>Hubert.lynn@uscg.mil</a:t>
            </a:r>
            <a:endParaRPr lang="en-US" sz="1200" dirty="0" smtClean="0"/>
          </a:p>
          <a:p>
            <a:pPr marL="0" indent="0">
              <a:buNone/>
            </a:pPr>
            <a:r>
              <a:rPr lang="en-US" sz="1200" dirty="0" smtClean="0"/>
              <a:t> </a:t>
            </a:r>
            <a:endParaRPr lang="en-US" sz="1200" dirty="0"/>
          </a:p>
          <a:p>
            <a:pPr marL="0" indent="0">
              <a:buNone/>
            </a:pPr>
            <a:r>
              <a:rPr lang="en-US" sz="1200" dirty="0"/>
              <a:t>Donny Lee</a:t>
            </a:r>
          </a:p>
          <a:p>
            <a:pPr marL="0" indent="0">
              <a:buNone/>
            </a:pPr>
            <a:r>
              <a:rPr lang="en-US" sz="1200" dirty="0"/>
              <a:t>Sector Columbia River</a:t>
            </a:r>
          </a:p>
          <a:p>
            <a:pPr marL="0" indent="0">
              <a:buNone/>
            </a:pPr>
            <a:r>
              <a:rPr lang="en-US" sz="1200" dirty="0" smtClean="0"/>
              <a:t>503-325-0204</a:t>
            </a:r>
            <a:endParaRPr lang="en-US" sz="1200" dirty="0"/>
          </a:p>
          <a:p>
            <a:pPr marL="0" indent="0">
              <a:buNone/>
            </a:pPr>
            <a:r>
              <a:rPr lang="en-US" sz="1200" dirty="0">
                <a:hlinkClick r:id="rId8"/>
              </a:rPr>
              <a:t>d</a:t>
            </a:r>
            <a:r>
              <a:rPr lang="en-US" sz="1200" dirty="0" smtClean="0">
                <a:hlinkClick r:id="rId8"/>
              </a:rPr>
              <a:t>onny.a.lee@uscg.mil</a:t>
            </a:r>
            <a:r>
              <a:rPr lang="en-US" sz="1200" dirty="0" smtClean="0"/>
              <a:t> </a:t>
            </a:r>
          </a:p>
          <a:p>
            <a:pPr marL="0" indent="0">
              <a:buNone/>
            </a:pPr>
            <a:endParaRPr lang="en-US" sz="1200" dirty="0"/>
          </a:p>
          <a:p>
            <a:pPr marL="0" indent="0">
              <a:buNone/>
            </a:pPr>
            <a:r>
              <a:rPr lang="en-US" sz="1200" dirty="0"/>
              <a:t>Ed Livingston</a:t>
            </a:r>
          </a:p>
          <a:p>
            <a:pPr marL="0" indent="0">
              <a:buNone/>
            </a:pPr>
            <a:r>
              <a:rPr lang="en-US" sz="1200" dirty="0"/>
              <a:t>Base Seattle</a:t>
            </a:r>
          </a:p>
          <a:p>
            <a:pPr marL="0" indent="0">
              <a:buNone/>
            </a:pPr>
            <a:r>
              <a:rPr lang="en-US" sz="1200" dirty="0" smtClean="0"/>
              <a:t>206-217-6483</a:t>
            </a:r>
          </a:p>
          <a:p>
            <a:pPr marL="0" indent="0">
              <a:buNone/>
            </a:pPr>
            <a:r>
              <a:rPr lang="en-US" sz="1200" dirty="0">
                <a:hlinkClick r:id="rId9"/>
              </a:rPr>
              <a:t>e</a:t>
            </a:r>
            <a:r>
              <a:rPr lang="en-US" sz="1200" dirty="0" smtClean="0">
                <a:hlinkClick r:id="rId9"/>
              </a:rPr>
              <a:t>dward.livingstonjr@uscg.mil</a:t>
            </a:r>
            <a:r>
              <a:rPr lang="en-US" sz="1200" dirty="0" smtClean="0"/>
              <a:t> </a:t>
            </a:r>
            <a:endParaRPr lang="en-US" sz="1200" dirty="0"/>
          </a:p>
        </p:txBody>
      </p:sp>
      <p:pic>
        <p:nvPicPr>
          <p:cNvPr id="6" name="Sponsor 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26552" y="5748528"/>
            <a:ext cx="609600" cy="609600"/>
          </a:xfrm>
          <a:prstGeom prst="rect">
            <a:avLst/>
          </a:prstGeom>
        </p:spPr>
      </p:pic>
    </p:spTree>
    <p:extLst>
      <p:ext uri="{BB962C8B-B14F-4D97-AF65-F5344CB8AC3E}">
        <p14:creationId xmlns:p14="http://schemas.microsoft.com/office/powerpoint/2010/main" val="3763688669"/>
      </p:ext>
    </p:extLst>
  </p:cSld>
  <p:clrMapOvr>
    <a:masterClrMapping/>
  </p:clrMapOvr>
  <mc:AlternateContent xmlns:mc="http://schemas.openxmlformats.org/markup-compatibility/2006">
    <mc:Choice xmlns:p14="http://schemas.microsoft.com/office/powerpoint/2010/main" Requires="p14">
      <p:transition spd="slow" p14:dur="2000" advClick="0" advTm="27000"/>
    </mc:Choice>
    <mc:Fallback>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Childcare</a:t>
            </a:r>
          </a:p>
        </p:txBody>
      </p:sp>
      <p:sp>
        <p:nvSpPr>
          <p:cNvPr id="3" name="Content Placeholder 2"/>
          <p:cNvSpPr>
            <a:spLocks noGrp="1"/>
          </p:cNvSpPr>
          <p:nvPr>
            <p:ph sz="quarter" idx="1"/>
          </p:nvPr>
        </p:nvSpPr>
        <p:spPr/>
        <p:txBody>
          <a:bodyPr/>
          <a:lstStyle/>
          <a:p>
            <a:pPr marL="0" indent="0">
              <a:buNone/>
            </a:pPr>
            <a:r>
              <a:rPr lang="en-US" sz="2000" dirty="0"/>
              <a:t>Childcare can be expensive, waitlists and limited access are issues families may encounter. </a:t>
            </a:r>
          </a:p>
          <a:p>
            <a:pPr marL="0" indent="0">
              <a:buNone/>
            </a:pPr>
            <a:endParaRPr lang="en-US" sz="2000" dirty="0"/>
          </a:p>
          <a:p>
            <a:pPr marL="0" indent="0">
              <a:buNone/>
            </a:pPr>
            <a:r>
              <a:rPr lang="en-US" sz="2000" dirty="0" smtClean="0"/>
              <a:t>Service </a:t>
            </a:r>
            <a:r>
              <a:rPr lang="en-US" sz="2000" dirty="0"/>
              <a:t>members have access to a subsidy that can significantly offset the cost of childcare</a:t>
            </a:r>
            <a:r>
              <a:rPr lang="en-US" sz="2000" dirty="0">
                <a:sym typeface="Wingdings" panose="05000000000000000000" pitchFamily="2" charset="2"/>
              </a:rPr>
              <a:t>: </a:t>
            </a:r>
            <a:r>
              <a:rPr lang="en-US" sz="1800" dirty="0">
                <a:sym typeface="Wingdings" panose="05000000000000000000" pitchFamily="2" charset="2"/>
                <a:hlinkClick r:id="rId5"/>
              </a:rPr>
              <a:t>https://elibrary.cnic-n9portal.net/familyenrollment/community-programs/family-enrollment/</a:t>
            </a:r>
            <a:r>
              <a:rPr lang="en-US" sz="1800" dirty="0">
                <a:sym typeface="Wingdings" panose="05000000000000000000" pitchFamily="2" charset="2"/>
              </a:rPr>
              <a:t> </a:t>
            </a:r>
            <a:endParaRPr lang="en-US" sz="1800" dirty="0"/>
          </a:p>
          <a:p>
            <a:pPr marL="0" indent="0">
              <a:buNone/>
            </a:pPr>
            <a:endParaRPr lang="en-US" sz="2000" dirty="0" smtClean="0"/>
          </a:p>
          <a:p>
            <a:pPr marL="0" indent="0">
              <a:buNone/>
            </a:pPr>
            <a:r>
              <a:rPr lang="en-US" sz="2000" dirty="0" smtClean="0"/>
              <a:t>Connect </a:t>
            </a:r>
            <a:r>
              <a:rPr lang="en-US" sz="2000" dirty="0"/>
              <a:t>the incoming personnel with our Childcare Specialist </a:t>
            </a:r>
            <a:r>
              <a:rPr lang="en-US" sz="2000" b="1" dirty="0"/>
              <a:t>prior</a:t>
            </a:r>
            <a:r>
              <a:rPr lang="en-US" sz="2000" dirty="0"/>
              <a:t> to arrival so they receive up to date information to make informed </a:t>
            </a:r>
            <a:r>
              <a:rPr lang="en-US" sz="2000" dirty="0" smtClean="0"/>
              <a:t>decisions: </a:t>
            </a:r>
            <a:endParaRPr lang="en-US" sz="2000" dirty="0"/>
          </a:p>
          <a:p>
            <a:pPr marL="0" indent="0">
              <a:buNone/>
            </a:pPr>
            <a:endParaRPr lang="en-US" sz="2000" dirty="0" smtClean="0"/>
          </a:p>
          <a:p>
            <a:pPr marL="0" indent="0">
              <a:buNone/>
            </a:pPr>
            <a:r>
              <a:rPr lang="en-US" sz="1800" dirty="0" smtClean="0"/>
              <a:t>Kelly </a:t>
            </a:r>
            <a:r>
              <a:rPr lang="en-US" sz="1800" dirty="0"/>
              <a:t>M. Smitherman</a:t>
            </a:r>
          </a:p>
          <a:p>
            <a:pPr marL="0" indent="0">
              <a:buNone/>
            </a:pPr>
            <a:r>
              <a:rPr lang="en-US" sz="1800" u="sng" dirty="0" smtClean="0">
                <a:hlinkClick r:id="rId6"/>
              </a:rPr>
              <a:t>Kelly.M.Smitherman@uscg.mil</a:t>
            </a:r>
            <a:endParaRPr lang="en-US" sz="1800" dirty="0"/>
          </a:p>
          <a:p>
            <a:pPr marL="0" indent="0">
              <a:buNone/>
            </a:pPr>
            <a:r>
              <a:rPr lang="en-US" sz="1800" dirty="0"/>
              <a:t>(503) 861-6242</a:t>
            </a:r>
          </a:p>
          <a:p>
            <a:pPr marL="0" indent="0">
              <a:buNone/>
            </a:pPr>
            <a:r>
              <a:rPr lang="en-US" sz="1800" dirty="0"/>
              <a:t> </a:t>
            </a:r>
            <a:r>
              <a:rPr lang="en-US" sz="1800" u="sng" dirty="0">
                <a:hlinkClick r:id="rId7"/>
              </a:rPr>
              <a:t>https://www.dcms.uscg.mil/Base-Seattle/Work-Life/</a:t>
            </a:r>
            <a:endParaRPr lang="en-US" sz="1800" dirty="0"/>
          </a:p>
          <a:p>
            <a:pPr marL="0" indent="0">
              <a:buNone/>
            </a:pPr>
            <a:endParaRPr lang="en-US" dirty="0"/>
          </a:p>
        </p:txBody>
      </p:sp>
      <p:pic>
        <p:nvPicPr>
          <p:cNvPr id="5" name="Sponsor 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6072" y="5794248"/>
            <a:ext cx="609600" cy="609600"/>
          </a:xfrm>
          <a:prstGeom prst="rect">
            <a:avLst/>
          </a:prstGeom>
        </p:spPr>
      </p:pic>
    </p:spTree>
    <p:extLst>
      <p:ext uri="{BB962C8B-B14F-4D97-AF65-F5344CB8AC3E}">
        <p14:creationId xmlns:p14="http://schemas.microsoft.com/office/powerpoint/2010/main" val="3893485599"/>
      </p:ext>
    </p:extLst>
  </p:cSld>
  <p:clrMapOvr>
    <a:masterClrMapping/>
  </p:clrMapOvr>
  <mc:AlternateContent xmlns:mc="http://schemas.openxmlformats.org/markup-compatibility/2006">
    <mc:Choice xmlns:p14="http://schemas.microsoft.com/office/powerpoint/2010/main" Requires="p14">
      <p:transition spd="slow" p14:dur="2000" advTm="22000"/>
    </mc:Choice>
    <mc:Fallback>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Spouse Support</a:t>
            </a:r>
          </a:p>
        </p:txBody>
      </p:sp>
      <p:sp>
        <p:nvSpPr>
          <p:cNvPr id="3" name="Content Placeholder 2"/>
          <p:cNvSpPr>
            <a:spLocks noGrp="1"/>
          </p:cNvSpPr>
          <p:nvPr>
            <p:ph sz="quarter" idx="1"/>
          </p:nvPr>
        </p:nvSpPr>
        <p:spPr>
          <a:xfrm>
            <a:off x="301625" y="1447800"/>
            <a:ext cx="8503920" cy="4572000"/>
          </a:xfrm>
        </p:spPr>
        <p:txBody>
          <a:bodyPr/>
          <a:lstStyle/>
          <a:p>
            <a:pPr marL="0" indent="0">
              <a:buNone/>
            </a:pPr>
            <a:r>
              <a:rPr lang="en-US" sz="1800" b="1" dirty="0" smtClean="0"/>
              <a:t>Unemployment </a:t>
            </a:r>
            <a:r>
              <a:rPr lang="en-US" sz="1800" b="1" dirty="0"/>
              <a:t>Compensation</a:t>
            </a:r>
          </a:p>
          <a:p>
            <a:pPr marL="0" indent="0">
              <a:buNone/>
            </a:pPr>
            <a:r>
              <a:rPr lang="en-US" sz="1600" dirty="0" smtClean="0"/>
              <a:t>Forty </a:t>
            </a:r>
            <a:r>
              <a:rPr lang="en-US" sz="1600" dirty="0"/>
              <a:t>six (46) states offer unemployment compensation for a spouse leaving a position due to a PCS. However, without information in </a:t>
            </a:r>
            <a:r>
              <a:rPr lang="en-US" sz="1600" b="1" dirty="0"/>
              <a:t>prior</a:t>
            </a:r>
            <a:r>
              <a:rPr lang="en-US" sz="1600" dirty="0"/>
              <a:t> to the PCS, many of our spouses miss out on an earned benefit. </a:t>
            </a:r>
            <a:r>
              <a:rPr lang="en-US" sz="1600" u="sng" dirty="0" smtClean="0">
                <a:solidFill>
                  <a:srgbClr val="0070C0"/>
                </a:solidFill>
                <a:hlinkClick r:id="rId5"/>
              </a:rPr>
              <a:t>https</a:t>
            </a:r>
            <a:r>
              <a:rPr lang="en-US" sz="1600" u="sng" dirty="0">
                <a:solidFill>
                  <a:srgbClr val="0070C0"/>
                </a:solidFill>
                <a:hlinkClick r:id="rId5"/>
              </a:rPr>
              <a:t>://www.dcms.uscg.mil/Base-Seattle/Work-Life/</a:t>
            </a:r>
            <a:endParaRPr lang="en-US" sz="1600" dirty="0">
              <a:solidFill>
                <a:srgbClr val="0070C0"/>
              </a:solidFill>
            </a:endParaRPr>
          </a:p>
          <a:p>
            <a:pPr marL="0" indent="0">
              <a:buNone/>
            </a:pPr>
            <a:endParaRPr lang="en-US" sz="1800" b="1" dirty="0" smtClean="0"/>
          </a:p>
          <a:p>
            <a:pPr marL="0" indent="0">
              <a:buNone/>
            </a:pPr>
            <a:r>
              <a:rPr lang="en-US" sz="1800" b="1" dirty="0" smtClean="0"/>
              <a:t>Licensure </a:t>
            </a:r>
            <a:r>
              <a:rPr lang="en-US" sz="1800" b="1" dirty="0"/>
              <a:t>Reimbursement</a:t>
            </a:r>
          </a:p>
          <a:p>
            <a:pPr marL="0" indent="0">
              <a:buNone/>
            </a:pPr>
            <a:r>
              <a:rPr lang="en-US" sz="1600" dirty="0" smtClean="0"/>
              <a:t>Spouses </a:t>
            </a:r>
            <a:r>
              <a:rPr lang="en-US" sz="1600" dirty="0"/>
              <a:t>are now eligible for license reimbursement for up to $500 for relicensing and certifications required by the new </a:t>
            </a:r>
            <a:r>
              <a:rPr lang="en-US" sz="1600" dirty="0" smtClean="0"/>
              <a:t>state. (When they move to a new state in support of their service member).</a:t>
            </a:r>
          </a:p>
          <a:p>
            <a:pPr marL="0" indent="0">
              <a:buNone/>
            </a:pPr>
            <a:r>
              <a:rPr lang="en-US" sz="1100" u="sng" dirty="0" smtClean="0">
                <a:hlinkClick r:id="rId6"/>
              </a:rPr>
              <a:t>https</a:t>
            </a:r>
            <a:r>
              <a:rPr lang="en-US" sz="1100" u="sng" dirty="0">
                <a:hlinkClick r:id="rId6"/>
              </a:rPr>
              <a:t>://www.dcms.uscg.mil/Our-Organization/Assistant-Commandant-for-Human-Resources-CG-1/Reserve-and-Military-Personnel-CG-13/Military-Personnel/Spouse-License-Reimbursement/</a:t>
            </a:r>
            <a:endParaRPr lang="en-US" sz="1100" dirty="0"/>
          </a:p>
          <a:p>
            <a:pPr marL="0" indent="0">
              <a:buNone/>
            </a:pPr>
            <a:endParaRPr lang="en-US" sz="1800" dirty="0" smtClean="0"/>
          </a:p>
          <a:p>
            <a:pPr marL="0" indent="0">
              <a:buNone/>
            </a:pPr>
            <a:r>
              <a:rPr lang="en-US" sz="1800" b="1" dirty="0" smtClean="0"/>
              <a:t>Spouse Employment Assistance</a:t>
            </a:r>
          </a:p>
          <a:p>
            <a:pPr marL="0" indent="0">
              <a:buNone/>
            </a:pPr>
            <a:r>
              <a:rPr lang="en-US" sz="1600" dirty="0" smtClean="0"/>
              <a:t>Spouses who are interested in employment opportunities have access to employment assistance services through Work Life. Services include resume review, resume writing courses, and local employment agency referrals. </a:t>
            </a:r>
          </a:p>
          <a:p>
            <a:pPr marL="0" indent="0">
              <a:buNone/>
            </a:pPr>
            <a:endParaRPr lang="en-US" dirty="0"/>
          </a:p>
        </p:txBody>
      </p:sp>
      <p:pic>
        <p:nvPicPr>
          <p:cNvPr id="6" name="Sponsor 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4174" y="5715000"/>
            <a:ext cx="609600" cy="609600"/>
          </a:xfrm>
          <a:prstGeom prst="rect">
            <a:avLst/>
          </a:prstGeom>
        </p:spPr>
      </p:pic>
    </p:spTree>
    <p:extLst>
      <p:ext uri="{BB962C8B-B14F-4D97-AF65-F5344CB8AC3E}">
        <p14:creationId xmlns:p14="http://schemas.microsoft.com/office/powerpoint/2010/main" val="3467389053"/>
      </p:ext>
    </p:extLst>
  </p:cSld>
  <p:clrMapOvr>
    <a:masterClrMapping/>
  </p:clrMapOvr>
  <mc:AlternateContent xmlns:mc="http://schemas.openxmlformats.org/markup-compatibility/2006">
    <mc:Choice xmlns:p14="http://schemas.microsoft.com/office/powerpoint/2010/main" Requires="p14">
      <p:transition spd="slow" p14:dur="2000" advClick="0" advTm="34000"/>
    </mc:Choice>
    <mc:Fallback>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c">
  <a:themeElements>
    <a:clrScheme name="Custom 1">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0070C0"/>
      </a:hlink>
      <a:folHlink>
        <a:srgbClr val="44B9E8"/>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_dlc_DocId xmlns="c3f649e1-6126-4397-a6e1-888e3418fe63">PAV4TW7FN2SP-4899-374</_dlc_DocId>
    <_dlc_DocIdUrl xmlns="c3f649e1-6126-4397-a6e1-888e3418fe63">
      <Url>https://cg.portal.uscg.mil/units/dol/dol-3/BS/H/_layouts/DocIdRedir.aspx?ID=PAV4TW7FN2SP-4899-374</Url>
      <Description>PAV4TW7FN2SP-4899-374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C9511E529A17043B884F15BF92B19DB" ma:contentTypeVersion="1" ma:contentTypeDescription="Create a new document." ma:contentTypeScope="" ma:versionID="870b4fa116c038b983344c74bdceaad5">
  <xsd:schema xmlns:xsd="http://www.w3.org/2001/XMLSchema" xmlns:xs="http://www.w3.org/2001/XMLSchema" xmlns:p="http://schemas.microsoft.com/office/2006/metadata/properties" xmlns:ns2="c3f649e1-6126-4397-a6e1-888e3418fe63" targetNamespace="http://schemas.microsoft.com/office/2006/metadata/properties" ma:root="true" ma:fieldsID="90b0ab1424fa09b607eae498c51e8a36" ns2:_="">
    <xsd:import namespace="c3f649e1-6126-4397-a6e1-888e3418fe63"/>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f649e1-6126-4397-a6e1-888e3418fe6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LongProperties xmlns="http://schemas.microsoft.com/office/2006/metadata/longProperties"/>
</file>

<file path=customXml/item5.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A4FA753-ADAD-4132-832B-34621D8BB523}">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c3f649e1-6126-4397-a6e1-888e3418fe63"/>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A298D292-0D5D-49A9-B66B-A283DE52A4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f649e1-6126-4397-a6e1-888e3418fe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B499115-F55B-4E45-83DF-16B664446CE6}">
  <ds:schemaRefs>
    <ds:schemaRef ds:uri="http://schemas.microsoft.com/sharepoint/v3/contenttype/forms"/>
  </ds:schemaRefs>
</ds:datastoreItem>
</file>

<file path=customXml/itemProps4.xml><?xml version="1.0" encoding="utf-8"?>
<ds:datastoreItem xmlns:ds="http://schemas.openxmlformats.org/officeDocument/2006/customXml" ds:itemID="{FFFAE13D-D0C8-4E66-BBC4-94CFA6421A98}">
  <ds:schemaRefs>
    <ds:schemaRef ds:uri="http://schemas.microsoft.com/office/2006/metadata/longProperties"/>
  </ds:schemaRefs>
</ds:datastoreItem>
</file>

<file path=customXml/itemProps5.xml><?xml version="1.0" encoding="utf-8"?>
<ds:datastoreItem xmlns:ds="http://schemas.openxmlformats.org/officeDocument/2006/customXml" ds:itemID="{0516BFED-D9EE-446D-9E67-00C262AAC79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Civic</Template>
  <TotalTime>1683</TotalTime>
  <Words>2498</Words>
  <Application>Microsoft Office PowerPoint</Application>
  <PresentationFormat>On-screen Show (4:3)</PresentationFormat>
  <Paragraphs>222</Paragraphs>
  <Slides>13</Slides>
  <Notes>12</Notes>
  <HiddenSlides>0</HiddenSlides>
  <MMClips>12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Courier New</vt:lpstr>
      <vt:lpstr>Georgia</vt:lpstr>
      <vt:lpstr>Wingdings</vt:lpstr>
      <vt:lpstr>Wingdings 2</vt:lpstr>
      <vt:lpstr>Civic</vt:lpstr>
      <vt:lpstr>PowerPoint Presentation</vt:lpstr>
      <vt:lpstr>Command Sponsor Training</vt:lpstr>
      <vt:lpstr>Objectives</vt:lpstr>
      <vt:lpstr>Why Sponsor?</vt:lpstr>
      <vt:lpstr>Sponsor Roles</vt:lpstr>
      <vt:lpstr>What Do Members Want to Know?</vt:lpstr>
      <vt:lpstr>Housing</vt:lpstr>
      <vt:lpstr>Childcare</vt:lpstr>
      <vt:lpstr>Spouse Support</vt:lpstr>
      <vt:lpstr>Ombudsman</vt:lpstr>
      <vt:lpstr>What to Ask?</vt:lpstr>
      <vt:lpstr>FOLLOW UP</vt:lpstr>
      <vt:lpstr>Sources of Support</vt:lpstr>
    </vt:vector>
  </TitlesOfParts>
  <Company>United States Coast 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Command Sponsor Training</dc:title>
  <dc:creator>jacourcy</dc:creator>
  <cp:lastModifiedBy>Warzynski, JoAnne A LT</cp:lastModifiedBy>
  <cp:revision>131</cp:revision>
  <cp:lastPrinted>2020-01-23T20:57:21Z</cp:lastPrinted>
  <dcterms:created xsi:type="dcterms:W3CDTF">2012-03-11T22:31:26Z</dcterms:created>
  <dcterms:modified xsi:type="dcterms:W3CDTF">2020-02-06T20:11:26Z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5JFDD3NEPT4D-54-17</vt:lpwstr>
  </property>
  <property fmtid="{D5CDD505-2E9C-101B-9397-08002B2CF9AE}" pid="3" name="_dlc_DocIdItemGuid">
    <vt:lpwstr>c976b13e-f403-4cc6-a8fe-1ab7a60a2555</vt:lpwstr>
  </property>
  <property fmtid="{D5CDD505-2E9C-101B-9397-08002B2CF9AE}" pid="4" name="_dlc_DocIdUrl">
    <vt:lpwstr>https://cg.portal.uscg.mil/units/hswlsc/work-life_division/TAP/_layouts/DocIdRedir.aspx?ID=5JFDD3NEPT4D-54-17, 5JFDD3NEPT4D-54-17</vt:lpwstr>
  </property>
  <property fmtid="{D5CDD505-2E9C-101B-9397-08002B2CF9AE}" pid="5" name="ContentTypeId">
    <vt:lpwstr>0x0101004C9511E529A17043B884F15BF92B19DB</vt:lpwstr>
  </property>
</Properties>
</file>