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0" r:id="rId4"/>
  </p:sldMasterIdLst>
  <p:notesMasterIdLst>
    <p:notesMasterId r:id="rId21"/>
  </p:notesMasterIdLst>
  <p:handoutMasterIdLst>
    <p:handoutMasterId r:id="rId22"/>
  </p:handoutMasterIdLst>
  <p:sldIdLst>
    <p:sldId id="306" r:id="rId5"/>
    <p:sldId id="307" r:id="rId6"/>
    <p:sldId id="308" r:id="rId7"/>
    <p:sldId id="309" r:id="rId8"/>
    <p:sldId id="310" r:id="rId9"/>
    <p:sldId id="313" r:id="rId10"/>
    <p:sldId id="319" r:id="rId11"/>
    <p:sldId id="311" r:id="rId12"/>
    <p:sldId id="320" r:id="rId13"/>
    <p:sldId id="321" r:id="rId14"/>
    <p:sldId id="322" r:id="rId15"/>
    <p:sldId id="323" r:id="rId16"/>
    <p:sldId id="316" r:id="rId17"/>
    <p:sldId id="317" r:id="rId18"/>
    <p:sldId id="318" r:id="rId19"/>
    <p:sldId id="324" r:id="rId20"/>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Arial" charset="0"/>
        <a:ea typeface="+mn-ea"/>
        <a:cs typeface="+mn-cs"/>
      </a:defRPr>
    </a:lvl1pPr>
    <a:lvl2pPr marL="457200" algn="l" rtl="0" eaLnBrk="0" fontAlgn="base" hangingPunct="0">
      <a:spcBef>
        <a:spcPct val="0"/>
      </a:spcBef>
      <a:spcAft>
        <a:spcPct val="0"/>
      </a:spcAft>
      <a:defRPr sz="2400" kern="1200">
        <a:solidFill>
          <a:schemeClr val="tx1"/>
        </a:solidFill>
        <a:latin typeface="Arial" charset="0"/>
        <a:ea typeface="+mn-ea"/>
        <a:cs typeface="+mn-cs"/>
      </a:defRPr>
    </a:lvl2pPr>
    <a:lvl3pPr marL="914400" algn="l" rtl="0" eaLnBrk="0" fontAlgn="base" hangingPunct="0">
      <a:spcBef>
        <a:spcPct val="0"/>
      </a:spcBef>
      <a:spcAft>
        <a:spcPct val="0"/>
      </a:spcAft>
      <a:defRPr sz="2400" kern="1200">
        <a:solidFill>
          <a:schemeClr val="tx1"/>
        </a:solidFill>
        <a:latin typeface="Arial" charset="0"/>
        <a:ea typeface="+mn-ea"/>
        <a:cs typeface="+mn-cs"/>
      </a:defRPr>
    </a:lvl3pPr>
    <a:lvl4pPr marL="1371600" algn="l" rtl="0" eaLnBrk="0" fontAlgn="base" hangingPunct="0">
      <a:spcBef>
        <a:spcPct val="0"/>
      </a:spcBef>
      <a:spcAft>
        <a:spcPct val="0"/>
      </a:spcAft>
      <a:defRPr sz="2400" kern="1200">
        <a:solidFill>
          <a:schemeClr val="tx1"/>
        </a:solidFill>
        <a:latin typeface="Arial" charset="0"/>
        <a:ea typeface="+mn-ea"/>
        <a:cs typeface="+mn-cs"/>
      </a:defRPr>
    </a:lvl4pPr>
    <a:lvl5pPr marL="1828800" algn="l" rtl="0" eaLnBrk="0" fontAlgn="base" hangingPunct="0">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eresa.gurnard" initials="t"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70000"/>
    <a:srgbClr val="333333"/>
    <a:srgbClr val="060000"/>
    <a:srgbClr val="040000"/>
    <a:srgbClr val="000000"/>
    <a:srgbClr val="999999"/>
    <a:srgbClr val="979797"/>
    <a:srgbClr val="0000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0619" autoAdjust="0"/>
    <p:restoredTop sz="80925" autoAdjust="0"/>
  </p:normalViewPr>
  <p:slideViewPr>
    <p:cSldViewPr>
      <p:cViewPr>
        <p:scale>
          <a:sx n="75" d="100"/>
          <a:sy n="75" d="100"/>
        </p:scale>
        <p:origin x="-2730" y="-438"/>
      </p:cViewPr>
      <p:guideLst>
        <p:guide orient="horz" pos="2160"/>
        <p:guide pos="2880"/>
      </p:guideLst>
    </p:cSldViewPr>
  </p:slideViewPr>
  <p:notesTextViewPr>
    <p:cViewPr>
      <p:scale>
        <a:sx n="100" d="100"/>
        <a:sy n="100" d="100"/>
      </p:scale>
      <p:origin x="0" y="0"/>
    </p:cViewPr>
  </p:notesTextViewPr>
  <p:sorterViewPr>
    <p:cViewPr>
      <p:scale>
        <a:sx n="140" d="100"/>
        <a:sy n="140" d="100"/>
      </p:scale>
      <p:origin x="0" y="1734"/>
    </p:cViewPr>
  </p:sorterViewPr>
  <p:notesViewPr>
    <p:cSldViewPr>
      <p:cViewPr varScale="1">
        <p:scale>
          <a:sx n="85" d="100"/>
          <a:sy n="85" d="100"/>
        </p:scale>
        <p:origin x="-3024"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3039135" cy="465465"/>
          </a:xfrm>
          <a:prstGeom prst="rect">
            <a:avLst/>
          </a:prstGeom>
          <a:noFill/>
          <a:ln w="9525">
            <a:noFill/>
            <a:miter lim="800000"/>
            <a:headEnd/>
            <a:tailEnd/>
          </a:ln>
          <a:effectLst/>
        </p:spPr>
        <p:txBody>
          <a:bodyPr vert="horz" wrap="square" lIns="93155" tIns="46578" rIns="93155" bIns="46578" numCol="1" anchor="t" anchorCtr="0" compatLnSpc="1">
            <a:prstTxWarp prst="textNoShape">
              <a:avLst/>
            </a:prstTxWarp>
          </a:bodyPr>
          <a:lstStyle>
            <a:lvl1pPr>
              <a:defRPr sz="1200">
                <a:latin typeface="Times" pitchFamily="18" charset="0"/>
              </a:defRPr>
            </a:lvl1pPr>
          </a:lstStyle>
          <a:p>
            <a:endParaRPr lang="en-US" dirty="0"/>
          </a:p>
        </p:txBody>
      </p:sp>
      <p:sp>
        <p:nvSpPr>
          <p:cNvPr id="14339" name="Rectangle 3"/>
          <p:cNvSpPr>
            <a:spLocks noGrp="1" noChangeArrowheads="1"/>
          </p:cNvSpPr>
          <p:nvPr>
            <p:ph type="dt" sz="quarter" idx="1"/>
          </p:nvPr>
        </p:nvSpPr>
        <p:spPr bwMode="auto">
          <a:xfrm>
            <a:off x="3971266" y="0"/>
            <a:ext cx="3039135" cy="465465"/>
          </a:xfrm>
          <a:prstGeom prst="rect">
            <a:avLst/>
          </a:prstGeom>
          <a:noFill/>
          <a:ln w="9525">
            <a:noFill/>
            <a:miter lim="800000"/>
            <a:headEnd/>
            <a:tailEnd/>
          </a:ln>
          <a:effectLst/>
        </p:spPr>
        <p:txBody>
          <a:bodyPr vert="horz" wrap="square" lIns="93155" tIns="46578" rIns="93155" bIns="46578" numCol="1" anchor="t" anchorCtr="0" compatLnSpc="1">
            <a:prstTxWarp prst="textNoShape">
              <a:avLst/>
            </a:prstTxWarp>
          </a:bodyPr>
          <a:lstStyle>
            <a:lvl1pPr algn="r">
              <a:defRPr sz="1200">
                <a:latin typeface="Times" pitchFamily="18" charset="0"/>
              </a:defRPr>
            </a:lvl1pPr>
          </a:lstStyle>
          <a:p>
            <a:endParaRPr lang="en-US" dirty="0"/>
          </a:p>
        </p:txBody>
      </p:sp>
      <p:sp>
        <p:nvSpPr>
          <p:cNvPr id="14340" name="Rectangle 4"/>
          <p:cNvSpPr>
            <a:spLocks noGrp="1" noChangeArrowheads="1"/>
          </p:cNvSpPr>
          <p:nvPr>
            <p:ph type="ftr" sz="quarter" idx="2"/>
          </p:nvPr>
        </p:nvSpPr>
        <p:spPr bwMode="auto">
          <a:xfrm>
            <a:off x="0" y="8830937"/>
            <a:ext cx="3039135" cy="465464"/>
          </a:xfrm>
          <a:prstGeom prst="rect">
            <a:avLst/>
          </a:prstGeom>
          <a:noFill/>
          <a:ln w="9525">
            <a:noFill/>
            <a:miter lim="800000"/>
            <a:headEnd/>
            <a:tailEnd/>
          </a:ln>
          <a:effectLst/>
        </p:spPr>
        <p:txBody>
          <a:bodyPr vert="horz" wrap="square" lIns="93155" tIns="46578" rIns="93155" bIns="46578" numCol="1" anchor="b" anchorCtr="0" compatLnSpc="1">
            <a:prstTxWarp prst="textNoShape">
              <a:avLst/>
            </a:prstTxWarp>
          </a:bodyPr>
          <a:lstStyle>
            <a:lvl1pPr>
              <a:defRPr sz="1200">
                <a:latin typeface="Times" pitchFamily="18" charset="0"/>
              </a:defRPr>
            </a:lvl1pPr>
          </a:lstStyle>
          <a:p>
            <a:endParaRPr lang="en-US" dirty="0"/>
          </a:p>
        </p:txBody>
      </p:sp>
      <p:sp>
        <p:nvSpPr>
          <p:cNvPr id="14341" name="Rectangle 5"/>
          <p:cNvSpPr>
            <a:spLocks noGrp="1" noChangeArrowheads="1"/>
          </p:cNvSpPr>
          <p:nvPr>
            <p:ph type="sldNum" sz="quarter" idx="3"/>
          </p:nvPr>
        </p:nvSpPr>
        <p:spPr bwMode="auto">
          <a:xfrm>
            <a:off x="3971266" y="8830937"/>
            <a:ext cx="3039135" cy="465464"/>
          </a:xfrm>
          <a:prstGeom prst="rect">
            <a:avLst/>
          </a:prstGeom>
          <a:noFill/>
          <a:ln w="9525">
            <a:noFill/>
            <a:miter lim="800000"/>
            <a:headEnd/>
            <a:tailEnd/>
          </a:ln>
          <a:effectLst/>
        </p:spPr>
        <p:txBody>
          <a:bodyPr vert="horz" wrap="square" lIns="93155" tIns="46578" rIns="93155" bIns="46578" numCol="1" anchor="b" anchorCtr="0" compatLnSpc="1">
            <a:prstTxWarp prst="textNoShape">
              <a:avLst/>
            </a:prstTxWarp>
          </a:bodyPr>
          <a:lstStyle>
            <a:lvl1pPr algn="r">
              <a:defRPr sz="1200">
                <a:latin typeface="Times" pitchFamily="18" charset="0"/>
              </a:defRPr>
            </a:lvl1pPr>
          </a:lstStyle>
          <a:p>
            <a:fld id="{8888397A-DD9E-48FE-8D8A-C6A7562762AB}" type="slidenum">
              <a:rPr lang="en-US"/>
              <a:pPr/>
              <a:t>‹#›</a:t>
            </a:fld>
            <a:endParaRPr lang="en-US" dirty="0"/>
          </a:p>
        </p:txBody>
      </p:sp>
    </p:spTree>
    <p:extLst>
      <p:ext uri="{BB962C8B-B14F-4D97-AF65-F5344CB8AC3E}">
        <p14:creationId xmlns:p14="http://schemas.microsoft.com/office/powerpoint/2010/main" val="37949493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1"/>
            <a:ext cx="3014861" cy="454190"/>
          </a:xfrm>
          <a:prstGeom prst="rect">
            <a:avLst/>
          </a:prstGeom>
          <a:noFill/>
          <a:ln w="9525">
            <a:noFill/>
            <a:miter lim="800000"/>
            <a:headEnd/>
            <a:tailEnd/>
          </a:ln>
          <a:effectLst/>
        </p:spPr>
        <p:txBody>
          <a:bodyPr vert="horz" wrap="square" lIns="90573" tIns="45286" rIns="90573" bIns="45286" numCol="1" anchor="t" anchorCtr="0" compatLnSpc="1">
            <a:prstTxWarp prst="textNoShape">
              <a:avLst/>
            </a:prstTxWarp>
          </a:bodyPr>
          <a:lstStyle>
            <a:lvl1pPr defTabSz="906985">
              <a:defRPr sz="1200">
                <a:latin typeface="Times" pitchFamily="18" charset="0"/>
              </a:defRPr>
            </a:lvl1pPr>
          </a:lstStyle>
          <a:p>
            <a:endParaRPr lang="en-US" dirty="0"/>
          </a:p>
        </p:txBody>
      </p:sp>
      <p:sp>
        <p:nvSpPr>
          <p:cNvPr id="16387" name="Rectangle 3"/>
          <p:cNvSpPr>
            <a:spLocks noGrp="1" noChangeArrowheads="1"/>
          </p:cNvSpPr>
          <p:nvPr>
            <p:ph type="dt" idx="1"/>
          </p:nvPr>
        </p:nvSpPr>
        <p:spPr bwMode="auto">
          <a:xfrm>
            <a:off x="3995540" y="1"/>
            <a:ext cx="3014860" cy="454190"/>
          </a:xfrm>
          <a:prstGeom prst="rect">
            <a:avLst/>
          </a:prstGeom>
          <a:noFill/>
          <a:ln w="9525">
            <a:noFill/>
            <a:miter lim="800000"/>
            <a:headEnd/>
            <a:tailEnd/>
          </a:ln>
          <a:effectLst/>
        </p:spPr>
        <p:txBody>
          <a:bodyPr vert="horz" wrap="square" lIns="90573" tIns="45286" rIns="90573" bIns="45286" numCol="1" anchor="t" anchorCtr="0" compatLnSpc="1">
            <a:prstTxWarp prst="textNoShape">
              <a:avLst/>
            </a:prstTxWarp>
          </a:bodyPr>
          <a:lstStyle>
            <a:lvl1pPr algn="r" defTabSz="906985">
              <a:defRPr sz="1200">
                <a:latin typeface="Times" pitchFamily="18" charset="0"/>
              </a:defRPr>
            </a:lvl1pPr>
          </a:lstStyle>
          <a:p>
            <a:endParaRPr lang="en-US" dirty="0"/>
          </a:p>
        </p:txBody>
      </p:sp>
      <p:sp>
        <p:nvSpPr>
          <p:cNvPr id="16388" name="Rectangle 4"/>
          <p:cNvSpPr>
            <a:spLocks noGrp="1" noRot="1" noChangeAspect="1" noChangeArrowheads="1" noTextEdit="1"/>
          </p:cNvSpPr>
          <p:nvPr>
            <p:ph type="sldImg" idx="2"/>
          </p:nvPr>
        </p:nvSpPr>
        <p:spPr bwMode="auto">
          <a:xfrm>
            <a:off x="1225550" y="679450"/>
            <a:ext cx="4635500" cy="3476625"/>
          </a:xfrm>
          <a:prstGeom prst="rect">
            <a:avLst/>
          </a:prstGeom>
          <a:noFill/>
          <a:ln w="9525">
            <a:solidFill>
              <a:srgbClr val="000000"/>
            </a:solidFill>
            <a:miter lim="800000"/>
            <a:headEnd/>
            <a:tailEnd/>
          </a:ln>
          <a:effectLst/>
        </p:spPr>
      </p:sp>
      <p:sp>
        <p:nvSpPr>
          <p:cNvPr id="16389" name="Rectangle 5"/>
          <p:cNvSpPr>
            <a:spLocks noGrp="1" noChangeArrowheads="1"/>
          </p:cNvSpPr>
          <p:nvPr>
            <p:ph type="body" sz="quarter" idx="3"/>
          </p:nvPr>
        </p:nvSpPr>
        <p:spPr bwMode="auto">
          <a:xfrm>
            <a:off x="786486" y="4382450"/>
            <a:ext cx="5437431" cy="4440432"/>
          </a:xfrm>
          <a:prstGeom prst="rect">
            <a:avLst/>
          </a:prstGeom>
          <a:noFill/>
          <a:ln w="9525">
            <a:noFill/>
            <a:miter lim="800000"/>
            <a:headEnd/>
            <a:tailEnd/>
          </a:ln>
          <a:effectLst/>
        </p:spPr>
        <p:txBody>
          <a:bodyPr vert="horz" wrap="square" lIns="90573" tIns="45286" rIns="90573" bIns="4528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6390" name="Rectangle 6"/>
          <p:cNvSpPr>
            <a:spLocks noGrp="1" noChangeArrowheads="1"/>
          </p:cNvSpPr>
          <p:nvPr>
            <p:ph type="ftr" sz="quarter" idx="4"/>
          </p:nvPr>
        </p:nvSpPr>
        <p:spPr bwMode="auto">
          <a:xfrm>
            <a:off x="0" y="8840600"/>
            <a:ext cx="3014861" cy="454190"/>
          </a:xfrm>
          <a:prstGeom prst="rect">
            <a:avLst/>
          </a:prstGeom>
          <a:noFill/>
          <a:ln w="9525">
            <a:noFill/>
            <a:miter lim="800000"/>
            <a:headEnd/>
            <a:tailEnd/>
          </a:ln>
          <a:effectLst/>
        </p:spPr>
        <p:txBody>
          <a:bodyPr vert="horz" wrap="square" lIns="90573" tIns="45286" rIns="90573" bIns="45286" numCol="1" anchor="b" anchorCtr="0" compatLnSpc="1">
            <a:prstTxWarp prst="textNoShape">
              <a:avLst/>
            </a:prstTxWarp>
          </a:bodyPr>
          <a:lstStyle>
            <a:lvl1pPr defTabSz="906985">
              <a:defRPr sz="1200">
                <a:latin typeface="Times" pitchFamily="18" charset="0"/>
              </a:defRPr>
            </a:lvl1pPr>
          </a:lstStyle>
          <a:p>
            <a:endParaRPr lang="en-US" dirty="0"/>
          </a:p>
        </p:txBody>
      </p:sp>
      <p:sp>
        <p:nvSpPr>
          <p:cNvPr id="16391" name="Rectangle 7"/>
          <p:cNvSpPr>
            <a:spLocks noGrp="1" noChangeArrowheads="1"/>
          </p:cNvSpPr>
          <p:nvPr>
            <p:ph type="sldNum" sz="quarter" idx="5"/>
          </p:nvPr>
        </p:nvSpPr>
        <p:spPr bwMode="auto">
          <a:xfrm>
            <a:off x="3995540" y="8840600"/>
            <a:ext cx="3014860" cy="454190"/>
          </a:xfrm>
          <a:prstGeom prst="rect">
            <a:avLst/>
          </a:prstGeom>
          <a:noFill/>
          <a:ln w="9525">
            <a:noFill/>
            <a:miter lim="800000"/>
            <a:headEnd/>
            <a:tailEnd/>
          </a:ln>
          <a:effectLst/>
        </p:spPr>
        <p:txBody>
          <a:bodyPr vert="horz" wrap="square" lIns="90573" tIns="45286" rIns="90573" bIns="45286" numCol="1" anchor="b" anchorCtr="0" compatLnSpc="1">
            <a:prstTxWarp prst="textNoShape">
              <a:avLst/>
            </a:prstTxWarp>
          </a:bodyPr>
          <a:lstStyle>
            <a:lvl1pPr algn="r" defTabSz="906985">
              <a:defRPr sz="1200">
                <a:latin typeface="Times" pitchFamily="18" charset="0"/>
              </a:defRPr>
            </a:lvl1pPr>
          </a:lstStyle>
          <a:p>
            <a:fld id="{61507D1C-1EAB-4F02-97EB-64E49366C501}" type="slidenum">
              <a:rPr lang="en-US"/>
              <a:pPr/>
              <a:t>‹#›</a:t>
            </a:fld>
            <a:endParaRPr lang="en-US" dirty="0"/>
          </a:p>
        </p:txBody>
      </p:sp>
    </p:spTree>
    <p:extLst>
      <p:ext uri="{BB962C8B-B14F-4D97-AF65-F5344CB8AC3E}">
        <p14:creationId xmlns:p14="http://schemas.microsoft.com/office/powerpoint/2010/main" val="35693358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rgbClr val="333333"/>
        </a:solidFill>
        <a:latin typeface="Franklin Gothic Book" pitchFamily="34" charset="0"/>
        <a:ea typeface="+mn-ea"/>
        <a:cs typeface="+mn-cs"/>
      </a:defRPr>
    </a:lvl1pPr>
    <a:lvl2pPr marL="457200" algn="l" rtl="0" eaLnBrk="0" fontAlgn="base" hangingPunct="0">
      <a:spcBef>
        <a:spcPct val="30000"/>
      </a:spcBef>
      <a:spcAft>
        <a:spcPct val="0"/>
      </a:spcAft>
      <a:defRPr sz="1100" kern="1200">
        <a:solidFill>
          <a:srgbClr val="333333"/>
        </a:solidFill>
        <a:latin typeface="Franklin Gothic Book" pitchFamily="34" charset="0"/>
        <a:ea typeface="+mn-ea"/>
        <a:cs typeface="+mn-cs"/>
      </a:defRPr>
    </a:lvl2pPr>
    <a:lvl3pPr marL="914400" algn="l" rtl="0" eaLnBrk="0" fontAlgn="base" hangingPunct="0">
      <a:spcBef>
        <a:spcPct val="30000"/>
      </a:spcBef>
      <a:spcAft>
        <a:spcPct val="0"/>
      </a:spcAft>
      <a:defRPr sz="1100" kern="1200">
        <a:solidFill>
          <a:srgbClr val="333333"/>
        </a:solidFill>
        <a:latin typeface="Franklin Gothic Book" pitchFamily="34" charset="0"/>
        <a:ea typeface="+mn-ea"/>
        <a:cs typeface="+mn-cs"/>
      </a:defRPr>
    </a:lvl3pPr>
    <a:lvl4pPr marL="1371600" algn="l" rtl="0" eaLnBrk="0" fontAlgn="base" hangingPunct="0">
      <a:spcBef>
        <a:spcPct val="30000"/>
      </a:spcBef>
      <a:spcAft>
        <a:spcPct val="0"/>
      </a:spcAft>
      <a:defRPr sz="1100" kern="1200">
        <a:solidFill>
          <a:srgbClr val="333333"/>
        </a:solidFill>
        <a:latin typeface="Franklin Gothic Book" pitchFamily="34" charset="0"/>
        <a:ea typeface="+mn-ea"/>
        <a:cs typeface="+mn-cs"/>
      </a:defRPr>
    </a:lvl4pPr>
    <a:lvl5pPr marL="1828800" algn="l" rtl="0" eaLnBrk="0" fontAlgn="base" hangingPunct="0">
      <a:spcBef>
        <a:spcPct val="30000"/>
      </a:spcBef>
      <a:spcAft>
        <a:spcPct val="0"/>
      </a:spcAft>
      <a:defRPr sz="1100" kern="1200">
        <a:solidFill>
          <a:srgbClr val="333333"/>
        </a:solidFill>
        <a:latin typeface="Franklin Gothic Book"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this presentation, you will learn a little about the history of the Department of Homeland Security, its mission areas, and about the components that work to achieve that mission. </a:t>
            </a:r>
            <a:endParaRPr lang="en-US" dirty="0"/>
          </a:p>
        </p:txBody>
      </p:sp>
      <p:sp>
        <p:nvSpPr>
          <p:cNvPr id="4" name="Slide Number Placeholder 3"/>
          <p:cNvSpPr>
            <a:spLocks noGrp="1"/>
          </p:cNvSpPr>
          <p:nvPr>
            <p:ph type="sldNum" sz="quarter" idx="10"/>
          </p:nvPr>
        </p:nvSpPr>
        <p:spPr/>
        <p:txBody>
          <a:bodyPr/>
          <a:lstStyle/>
          <a:p>
            <a:fld id="{8AABF586-E7DC-4F76-A17B-3E2CB239EE58}" type="slidenum">
              <a:rPr lang="en-US" altLang="en-US" smtClean="0"/>
              <a:pPr/>
              <a:t>1</a:t>
            </a:fld>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ABF586-E7DC-4F76-A17B-3E2CB239EE58}" type="slidenum">
              <a:rPr lang="en-US" altLang="en-US" smtClean="0"/>
              <a:pPr/>
              <a:t>10</a:t>
            </a:fld>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DHS is a very robust organization, with many components, directorates, and offices working together to achieve the mission.  This chart depicts the current infrastructure of the Department.  On the bottom of the chart are the seven operational components, each with its own distinct organizational and mission.  The remaining boxes on the chart represent headquarters for DHS.  We will discuss this in more detail in the coming slides.</a:t>
            </a:r>
          </a:p>
          <a:p>
            <a:endParaRPr lang="en-US" dirty="0"/>
          </a:p>
        </p:txBody>
      </p:sp>
      <p:sp>
        <p:nvSpPr>
          <p:cNvPr id="4" name="Slide Number Placeholder 3"/>
          <p:cNvSpPr>
            <a:spLocks noGrp="1"/>
          </p:cNvSpPr>
          <p:nvPr>
            <p:ph type="sldNum" sz="quarter" idx="10"/>
          </p:nvPr>
        </p:nvSpPr>
        <p:spPr/>
        <p:txBody>
          <a:bodyPr/>
          <a:lstStyle/>
          <a:p>
            <a:fld id="{8AABF586-E7DC-4F76-A17B-3E2CB239EE58}" type="slidenum">
              <a:rPr lang="en-US" altLang="en-US" smtClean="0"/>
              <a:pPr/>
              <a:t>11</a:t>
            </a:fld>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52404" y="4267200"/>
            <a:ext cx="6705596" cy="4609150"/>
          </a:xfrm>
        </p:spPr>
        <p:txBody>
          <a:bodyPr>
            <a:noAutofit/>
          </a:bodyPr>
          <a:lstStyle/>
          <a:p>
            <a:pPr marL="171450" indent="-171450">
              <a:buFont typeface="Arial" panose="020B0604020202020204" pitchFamily="34" charset="0"/>
              <a:buChar char="•"/>
            </a:pPr>
            <a:r>
              <a:rPr lang="en-US" sz="1050" dirty="0" smtClean="0"/>
              <a:t>The </a:t>
            </a:r>
            <a:r>
              <a:rPr lang="en-US" sz="1050" b="1" dirty="0" smtClean="0"/>
              <a:t>Office of the Secretary </a:t>
            </a:r>
            <a:r>
              <a:rPr lang="en-US" sz="1050" dirty="0" smtClean="0"/>
              <a:t>oversees activities with other federal, state, local, and private entities, and consists of multiple offices that each contribute to the overall mission.</a:t>
            </a:r>
          </a:p>
          <a:p>
            <a:pPr marL="171450" indent="-171450">
              <a:buFont typeface="Arial" panose="020B0604020202020204" pitchFamily="34" charset="0"/>
              <a:buChar char="•"/>
            </a:pPr>
            <a:r>
              <a:rPr lang="en-US" sz="1050" dirty="0" smtClean="0"/>
              <a:t>The </a:t>
            </a:r>
            <a:r>
              <a:rPr lang="en-US" sz="1050" b="1" dirty="0" smtClean="0"/>
              <a:t>Privacy Office </a:t>
            </a:r>
            <a:r>
              <a:rPr lang="en-US" sz="1050" dirty="0" smtClean="0"/>
              <a:t>works to preserve and enhance privacy protections for all individual, to promote transparency of DHS operations, and to serve as a leader in the privacy community.</a:t>
            </a:r>
          </a:p>
          <a:p>
            <a:pPr marL="171450" indent="-171450">
              <a:buFont typeface="Arial" panose="020B0604020202020204" pitchFamily="34" charset="0"/>
              <a:buChar char="•"/>
            </a:pPr>
            <a:r>
              <a:rPr lang="en-US" sz="1050" b="1" dirty="0" smtClean="0"/>
              <a:t>Civil Rights and Civil Liberties </a:t>
            </a:r>
            <a:r>
              <a:rPr lang="en-US" sz="1050" dirty="0" smtClean="0"/>
              <a:t>provides legal and policy advice on issues relating to civil rights and liberties and investigates and resolves complaints.  They also lead Equal Employment Opportunity Programs.</a:t>
            </a:r>
          </a:p>
          <a:p>
            <a:pPr marL="171450" indent="-171450">
              <a:buFont typeface="Arial" panose="020B0604020202020204" pitchFamily="34" charset="0"/>
              <a:buChar char="•"/>
            </a:pPr>
            <a:r>
              <a:rPr lang="en-US" sz="1050" dirty="0" smtClean="0"/>
              <a:t>The </a:t>
            </a:r>
            <a:r>
              <a:rPr lang="en-US" sz="1050" b="1" dirty="0" smtClean="0"/>
              <a:t>Office of Inspector General </a:t>
            </a:r>
            <a:r>
              <a:rPr lang="en-US" sz="1050" dirty="0" smtClean="0"/>
              <a:t>is responsible for conducting and supervising audits, investigations, and inspections relating to the programs and operations of DHS.  </a:t>
            </a:r>
          </a:p>
          <a:p>
            <a:pPr marL="171450" indent="-171450">
              <a:buFont typeface="Arial" panose="020B0604020202020204" pitchFamily="34" charset="0"/>
              <a:buChar char="•"/>
            </a:pPr>
            <a:r>
              <a:rPr lang="en-US" sz="1050" dirty="0" smtClean="0"/>
              <a:t>The </a:t>
            </a:r>
            <a:r>
              <a:rPr lang="en-US" sz="1050" b="1" dirty="0" smtClean="0"/>
              <a:t>CIS Ombudsman </a:t>
            </a:r>
            <a:r>
              <a:rPr lang="en-US" sz="1050" dirty="0" smtClean="0"/>
              <a:t>provides recommendations for resolving individual and employer problems to ensure national security and the integrity of the legal immigration system.  </a:t>
            </a:r>
          </a:p>
          <a:p>
            <a:pPr marL="171450" indent="-171450">
              <a:buFont typeface="Arial" panose="020B0604020202020204" pitchFamily="34" charset="0"/>
              <a:buChar char="•"/>
            </a:pPr>
            <a:r>
              <a:rPr lang="en-US" sz="1050" dirty="0" smtClean="0"/>
              <a:t>The </a:t>
            </a:r>
            <a:r>
              <a:rPr lang="en-US" sz="1050" b="1" dirty="0" smtClean="0"/>
              <a:t>Office of Legislative Affairs </a:t>
            </a:r>
            <a:r>
              <a:rPr lang="en-US" sz="1050" dirty="0" smtClean="0"/>
              <a:t>serves as primary liaison to members of Congress and their staffs, and the White House and Executive Branch.</a:t>
            </a:r>
          </a:p>
          <a:p>
            <a:pPr marL="171450" indent="-171450">
              <a:buFont typeface="Arial" panose="020B0604020202020204" pitchFamily="34" charset="0"/>
              <a:buChar char="•"/>
            </a:pPr>
            <a:r>
              <a:rPr lang="en-US" sz="1050" dirty="0" smtClean="0"/>
              <a:t>The </a:t>
            </a:r>
            <a:r>
              <a:rPr lang="en-US" sz="1050" b="1" dirty="0" smtClean="0"/>
              <a:t>Office of the General Counsel </a:t>
            </a:r>
            <a:r>
              <a:rPr lang="en-US" sz="1050" dirty="0" smtClean="0"/>
              <a:t>integrates approximately 1,700 lawyers from throughout DHS into a full service legal team, and includes an ethics division. </a:t>
            </a:r>
          </a:p>
          <a:p>
            <a:pPr marL="171450" indent="-171450">
              <a:buFont typeface="Arial" panose="020B0604020202020204" pitchFamily="34" charset="0"/>
              <a:buChar char="•"/>
            </a:pPr>
            <a:r>
              <a:rPr lang="en-US" sz="1050" dirty="0" smtClean="0"/>
              <a:t>The </a:t>
            </a:r>
            <a:r>
              <a:rPr lang="en-US" sz="1050" b="1" dirty="0" smtClean="0"/>
              <a:t>Office of Public Affairs </a:t>
            </a:r>
            <a:r>
              <a:rPr lang="en-US" sz="1050" dirty="0" smtClean="0"/>
              <a:t>coordinates public affairs activities across all components and serves as the lead public information office during a national emergency or disaster.</a:t>
            </a:r>
          </a:p>
          <a:p>
            <a:pPr marL="171450" indent="-171450">
              <a:buFont typeface="Arial" panose="020B0604020202020204" pitchFamily="34" charset="0"/>
              <a:buChar char="•"/>
            </a:pPr>
            <a:r>
              <a:rPr lang="en-US" sz="1050" dirty="0" smtClean="0"/>
              <a:t>The </a:t>
            </a:r>
            <a:r>
              <a:rPr lang="en-US" sz="1050" b="1" dirty="0" smtClean="0"/>
              <a:t>Office of the Executive Secretariat </a:t>
            </a:r>
            <a:r>
              <a:rPr lang="en-US" sz="1050" dirty="0" smtClean="0"/>
              <a:t>(ESEC) provides all manner of direct support to the Secretary and Deputy Secretary, as well as related support to leadership and management across the Department. This support takes many forms, the most well known being accurate and timely dissemination of information and written communications from throughout the Department and our homeland security partners to the Secretary and Deputy Secretary.</a:t>
            </a:r>
          </a:p>
          <a:p>
            <a:pPr marL="171450" indent="-171450">
              <a:buFont typeface="Arial" panose="020B0604020202020204" pitchFamily="34" charset="0"/>
              <a:buChar char="•"/>
            </a:pPr>
            <a:r>
              <a:rPr lang="en-US" sz="1050" dirty="0" smtClean="0"/>
              <a:t>The </a:t>
            </a:r>
            <a:r>
              <a:rPr lang="en-US" sz="1050" b="1" dirty="0" smtClean="0"/>
              <a:t>Military Advisor’s Office </a:t>
            </a:r>
            <a:r>
              <a:rPr lang="en-US" sz="1050" dirty="0" smtClean="0"/>
              <a:t>advises on facilitating, coordinating and executing policy, procedures, and preparedness activities and operations between DHS and the Department of Defense.</a:t>
            </a:r>
          </a:p>
          <a:p>
            <a:pPr marL="171450" indent="-171450">
              <a:buFont typeface="Arial" panose="020B0604020202020204" pitchFamily="34" charset="0"/>
              <a:buChar char="•"/>
            </a:pPr>
            <a:r>
              <a:rPr lang="en-US" sz="1050" dirty="0" smtClean="0"/>
              <a:t>Finally, the </a:t>
            </a:r>
            <a:r>
              <a:rPr lang="en-US" sz="1050" b="1" dirty="0" smtClean="0"/>
              <a:t>Office of Intergovernmental Affairs </a:t>
            </a:r>
            <a:r>
              <a:rPr lang="en-US" sz="1050" dirty="0" smtClean="0"/>
              <a:t>promotes an integrated national approach to homeland security by ensuring, coordinating, and advancing federal interaction with state, local, tribal, and territorial governments.</a:t>
            </a:r>
          </a:p>
        </p:txBody>
      </p:sp>
      <p:sp>
        <p:nvSpPr>
          <p:cNvPr id="4" name="Slide Number Placeholder 3"/>
          <p:cNvSpPr>
            <a:spLocks noGrp="1"/>
          </p:cNvSpPr>
          <p:nvPr>
            <p:ph type="sldNum" sz="quarter" idx="10"/>
          </p:nvPr>
        </p:nvSpPr>
        <p:spPr/>
        <p:txBody>
          <a:bodyPr/>
          <a:lstStyle/>
          <a:p>
            <a:fld id="{8AABF586-E7DC-4F76-A17B-3E2CB239EE58}" type="slidenum">
              <a:rPr lang="en-US" altLang="en-US" smtClean="0"/>
              <a:pPr/>
              <a:t>12</a:t>
            </a:fld>
            <a:endParaRPr lang="en-US"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addition to the individual offices within the Office of the Secretary, there are several Headquarters components that coordinate activities across the enterprise.  The National Protection and Programs Directorate works to advance the Department’s risk-reduction mission.  Science and Technology is the primary research and development arm of DHS.  Management is responsible for anything to do with budget and finance, human resources, IT systems, facilities, and tracking of performance measures.</a:t>
            </a:r>
          </a:p>
          <a:p>
            <a:r>
              <a:rPr lang="en-US" dirty="0" smtClean="0"/>
              <a:t> </a:t>
            </a:r>
          </a:p>
          <a:p>
            <a:r>
              <a:rPr lang="en-US" dirty="0" smtClean="0"/>
              <a:t>The Domestic Nuclear Detection Office works to enhance the nuclear detection efforts of all government agencies and the private sector to ensure a coordinate response to such threats.  The Federal law Enforcement Training Center provides career-long training to law enforcement professionals to help them fulfill their responsibilities safely and proficiently.  Policy formulation and coordination activities are centralized through the Office of Policy.  Medical activities are coordinated through the Office of Health Affairs.  The Office of Intelligence and Analysis is responsible for using information and intelligence from multiple sources to identify and assess current and future threats to the Nation.</a:t>
            </a:r>
          </a:p>
          <a:p>
            <a:r>
              <a:rPr lang="en-US" dirty="0" smtClean="0"/>
              <a:t> </a:t>
            </a:r>
          </a:p>
          <a:p>
            <a:r>
              <a:rPr lang="en-US" dirty="0" smtClean="0"/>
              <a:t>Finally, the Office of Operations Coordination and Planning is responsible for monitoring the security of the Nation on a daily basis and coordinating activities within DHS and with governors, Homeland Security Advisors, law enforcement partners, and critical infrastructure operators in all 50 states.</a:t>
            </a:r>
            <a:endParaRPr lang="en-US" dirty="0"/>
          </a:p>
        </p:txBody>
      </p:sp>
      <p:sp>
        <p:nvSpPr>
          <p:cNvPr id="4" name="Slide Number Placeholder 3"/>
          <p:cNvSpPr>
            <a:spLocks noGrp="1"/>
          </p:cNvSpPr>
          <p:nvPr>
            <p:ph type="sldNum" sz="quarter" idx="10"/>
          </p:nvPr>
        </p:nvSpPr>
        <p:spPr/>
        <p:txBody>
          <a:bodyPr/>
          <a:lstStyle/>
          <a:p>
            <a:fld id="{8AABF586-E7DC-4F76-A17B-3E2CB239EE58}" type="slidenum">
              <a:rPr lang="en-US" altLang="en-US" smtClean="0"/>
              <a:pPr/>
              <a:t>13</a:t>
            </a:fld>
            <a:endParaRPr lang="en-US"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31132" y="4382450"/>
            <a:ext cx="5748138" cy="4749668"/>
          </a:xfrm>
        </p:spPr>
        <p:txBody>
          <a:bodyPr>
            <a:noAutofit/>
          </a:bodyPr>
          <a:lstStyle/>
          <a:p>
            <a:r>
              <a:rPr lang="en-US" dirty="0" smtClean="0">
                <a:solidFill>
                  <a:srgbClr val="FF0000"/>
                </a:solidFill>
              </a:rPr>
              <a:t>[SKIP OVER YOUR COMPONENT-SPECIFIC NOTES IF PROVIDING AN OPTIONAL COMPONENT-SPECIFIC BRIEFING.]</a:t>
            </a:r>
          </a:p>
          <a:p>
            <a:r>
              <a:rPr lang="en-US" dirty="0" smtClean="0"/>
              <a:t>Headquarters does not work to achieve the mission alone.  As you have seen in the previous three slides, the Office of the Secretary and Headquarters is often the coordinating arm of all DHS activities.  There are seven operational components within DHS, each with its own mission that aligns to the five QHSR mission areas.</a:t>
            </a:r>
          </a:p>
          <a:p>
            <a:r>
              <a:rPr lang="en-US" dirty="0" smtClean="0"/>
              <a:t> </a:t>
            </a:r>
          </a:p>
          <a:p>
            <a:r>
              <a:rPr lang="en-US" dirty="0" smtClean="0"/>
              <a:t>Customs and Border Protection is responsible for protecting our Nation’s borders in order to prevent terrorists and terrorist weapons from entering the United States, while facilitating the flow of legitimate trade and travel.  The Federal Emergency Management Agency prepares the Nation for hazards, manages federal response and recovery efforts following any national incident, and administers the National Flood Insurance Program.</a:t>
            </a:r>
          </a:p>
          <a:p>
            <a:endParaRPr lang="en-US" dirty="0" smtClean="0"/>
          </a:p>
          <a:p>
            <a:r>
              <a:rPr lang="en-US" dirty="0" smtClean="0"/>
              <a:t>Protection of the nation’s transportation systems, not just airports—to ensure freedom of movement for people and commerce is the responsibility of the Transportation Security Administration.  United States Citizenship and Immigration Services is responsible for the administration of immigration and naturalization adjudication functions and establishing immigration services policies and priorities.</a:t>
            </a:r>
          </a:p>
          <a:p>
            <a:r>
              <a:rPr lang="en-US" dirty="0" smtClean="0"/>
              <a:t> </a:t>
            </a:r>
          </a:p>
          <a:p>
            <a:r>
              <a:rPr lang="en-US" dirty="0" smtClean="0"/>
              <a:t>The United States Coast Guard protects the public, environment, and economic interests in the Nation’s ports and waterways in any maritime region as required to support national security.  Finally the United States Secret Service not only protects the President and other high-level officials, but investigates counterfeiting and other financial crimes and computer fraud.  They are extremely involved in security planning for highly visible events, such as the political conventions, Olympics, and Super Bowl.</a:t>
            </a:r>
          </a:p>
          <a:p>
            <a:endParaRPr lang="en-US" dirty="0"/>
          </a:p>
        </p:txBody>
      </p:sp>
      <p:sp>
        <p:nvSpPr>
          <p:cNvPr id="4" name="Slide Number Placeholder 3"/>
          <p:cNvSpPr>
            <a:spLocks noGrp="1"/>
          </p:cNvSpPr>
          <p:nvPr>
            <p:ph type="sldNum" sz="quarter" idx="10"/>
          </p:nvPr>
        </p:nvSpPr>
        <p:spPr/>
        <p:txBody>
          <a:bodyPr/>
          <a:lstStyle/>
          <a:p>
            <a:fld id="{8AABF586-E7DC-4F76-A17B-3E2CB239EE58}" type="slidenum">
              <a:rPr lang="en-US" altLang="en-US" smtClean="0"/>
              <a:pPr/>
              <a:t>14</a:t>
            </a:fld>
            <a:endParaRPr lang="en-US" alt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 a DHS employee, there are many resources available so that you can learn more about the Department, its mission, and your component’s role in protecting the Nation.  When you arrive at your duty station, you can access Connect, the Department’s communications intranet portal.  You should also visit www.dhs.gov, the publicly accessible site of DHS.  Included in your required reading assignments is the QHSR and the Department’s strategic plan.  Enterprise Learning and Development offers a two-day course entitled DHS-101, which explores each component and/or office more in-depth.</a:t>
            </a:r>
          </a:p>
          <a:p>
            <a:r>
              <a:rPr lang="en-US" dirty="0" smtClean="0"/>
              <a:t> </a:t>
            </a:r>
          </a:p>
          <a:p>
            <a:r>
              <a:rPr lang="en-US" dirty="0" smtClean="0"/>
              <a:t>Your DHS New Employee Orientation continues with presentations on employee rights and responsibilities, emergency preparedness, benefits, mandatory training, ethics, and your initial security briefing.  Your component and/or specific office may have additional briefings for you. </a:t>
            </a:r>
            <a:endParaRPr lang="en-US" dirty="0"/>
          </a:p>
        </p:txBody>
      </p:sp>
      <p:sp>
        <p:nvSpPr>
          <p:cNvPr id="4" name="Slide Number Placeholder 3"/>
          <p:cNvSpPr>
            <a:spLocks noGrp="1"/>
          </p:cNvSpPr>
          <p:nvPr>
            <p:ph type="sldNum" sz="quarter" idx="10"/>
          </p:nvPr>
        </p:nvSpPr>
        <p:spPr/>
        <p:txBody>
          <a:bodyPr/>
          <a:lstStyle/>
          <a:p>
            <a:fld id="{8AABF586-E7DC-4F76-A17B-3E2CB239EE58}" type="slidenum">
              <a:rPr lang="en-US" altLang="en-US" smtClean="0"/>
              <a:pPr/>
              <a:t>15</a:t>
            </a:fld>
            <a:endParaRPr lang="en-US" alt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00A80E71-616A-461E-9DA6-BABFB5ABEC01}" type="slidenum">
              <a:rPr lang="en-US" altLang="en-US" smtClean="0"/>
              <a:pPr eaLnBrk="1" hangingPunct="1"/>
              <a:t>16</a:t>
            </a:fld>
            <a:endParaRPr lang="en-US" altLang="en-US" dirty="0"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While there had been several incidents in the years prior to 2001, the events of September 11 brought the need for a centralized collaborative approach to protecting the Nation.  Over an 18-month period, Congress and the President took swift action to stand-up the Department of Homeland Security.  The Department became the largest merger of agencies since the Department of Defense merged Cabinet-level agencies in the 1940s.</a:t>
            </a:r>
            <a:endParaRPr lang="en-US" dirty="0"/>
          </a:p>
        </p:txBody>
      </p:sp>
      <p:sp>
        <p:nvSpPr>
          <p:cNvPr id="4" name="Slide Number Placeholder 3"/>
          <p:cNvSpPr>
            <a:spLocks noGrp="1"/>
          </p:cNvSpPr>
          <p:nvPr>
            <p:ph type="sldNum" sz="quarter" idx="10"/>
          </p:nvPr>
        </p:nvSpPr>
        <p:spPr/>
        <p:txBody>
          <a:bodyPr/>
          <a:lstStyle/>
          <a:p>
            <a:fld id="{8AABF586-E7DC-4F76-A17B-3E2CB239EE58}" type="slidenum">
              <a:rPr lang="en-US" altLang="en-US" smtClean="0"/>
              <a:pPr/>
              <a:t>2</a:t>
            </a:fld>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Department of Homeland Security is leading efforts to protect the Nation along with federal, state, local, and tribal partners.  Homeland security involves a collaborative approach to protecting the Nation from terrorism; planning and responding to emergencies; ensuring legitimate crossing of our borders; and offering citizenship benefits to those who qualify.</a:t>
            </a:r>
            <a:endParaRPr lang="en-US" dirty="0"/>
          </a:p>
        </p:txBody>
      </p:sp>
      <p:sp>
        <p:nvSpPr>
          <p:cNvPr id="4" name="Slide Number Placeholder 3"/>
          <p:cNvSpPr>
            <a:spLocks noGrp="1"/>
          </p:cNvSpPr>
          <p:nvPr>
            <p:ph type="sldNum" sz="quarter" idx="10"/>
          </p:nvPr>
        </p:nvSpPr>
        <p:spPr/>
        <p:txBody>
          <a:bodyPr/>
          <a:lstStyle/>
          <a:p>
            <a:fld id="{8AABF586-E7DC-4F76-A17B-3E2CB239EE58}" type="slidenum">
              <a:rPr lang="en-US" altLang="en-US" smtClean="0"/>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2014, DHS released its second Quadrennial Homeland Security Review (QHSR) that details the Department’s mission over a four-year period.  The QHSR is the most comprehensive analysis of the Nation’s security ever, and outlines the strategic framework to guide participants in homeland security toward a common goal.  The QHSR focuses on three key concepts that are essential to, and form the foundation for, a comprehensive approach to homeland security, specifically, security, resilience, and customs and exchange.</a:t>
            </a:r>
            <a:endParaRPr lang="en-US" dirty="0"/>
          </a:p>
        </p:txBody>
      </p:sp>
      <p:sp>
        <p:nvSpPr>
          <p:cNvPr id="4" name="Slide Number Placeholder 3"/>
          <p:cNvSpPr>
            <a:spLocks noGrp="1"/>
          </p:cNvSpPr>
          <p:nvPr>
            <p:ph type="sldNum" sz="quarter" idx="10"/>
          </p:nvPr>
        </p:nvSpPr>
        <p:spPr/>
        <p:txBody>
          <a:bodyPr/>
          <a:lstStyle/>
          <a:p>
            <a:fld id="{8AABF586-E7DC-4F76-A17B-3E2CB239EE58}" type="slidenum">
              <a:rPr lang="en-US" altLang="en-US" smtClean="0"/>
              <a:pPr/>
              <a:t>4</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QHSR identified five mission areas that are the center of all activities for homeland security, and are not limited to DHS.  The QHSR does provide the framework from which the Department sets its mission and priorities, including creating collaborative relationships with federal, state, local, tribal, and territorial governments.</a:t>
            </a:r>
          </a:p>
          <a:p>
            <a:r>
              <a:rPr lang="en-US" dirty="0" smtClean="0"/>
              <a:t> </a:t>
            </a:r>
          </a:p>
          <a:p>
            <a:r>
              <a:rPr lang="en-US" dirty="0" smtClean="0"/>
              <a:t>Each of these mission areas has two or more goals associated with it.  It is important that you understand the QHSR and the role it plays in setting our strategic framework, so the document is part of your required reading list. </a:t>
            </a:r>
            <a:endParaRPr lang="en-US" dirty="0"/>
          </a:p>
        </p:txBody>
      </p:sp>
      <p:sp>
        <p:nvSpPr>
          <p:cNvPr id="4" name="Slide Number Placeholder 3"/>
          <p:cNvSpPr>
            <a:spLocks noGrp="1"/>
          </p:cNvSpPr>
          <p:nvPr>
            <p:ph type="sldNum" sz="quarter" idx="10"/>
          </p:nvPr>
        </p:nvSpPr>
        <p:spPr/>
        <p:txBody>
          <a:bodyPr/>
          <a:lstStyle/>
          <a:p>
            <a:fld id="{8AABF586-E7DC-4F76-A17B-3E2CB239EE58}" type="slidenum">
              <a:rPr lang="en-US" altLang="en-US" smtClean="0"/>
              <a:pPr/>
              <a:t>5</a:t>
            </a:fld>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81003" y="4267200"/>
            <a:ext cx="6248398" cy="4800600"/>
          </a:xfrm>
        </p:spPr>
        <p:txBody>
          <a:bodyPr>
            <a:noAutofit/>
          </a:bodyPr>
          <a:lstStyle/>
          <a:p>
            <a:r>
              <a:rPr lang="en-US" sz="1050" dirty="0" smtClean="0"/>
              <a:t>The Department is led by Secretary Jeh Johnson. He was sworn in on December 23, 2013 as the fourth Secretary of Homeland Security. Prior to joining DHS, Secretary Johnson served as General Counsel for the Department of Defense, where he was part of the senior management team and led the more than 10,000 military and civilian lawyers across the Department. As General Counsel of the Defense Department, Secretary Johnson oversaw the development of the legal aspects of many of our nation’s counterterrorism policies, spearheaded reforms to the military commissions system at Guantanamo Bay in 2009, and co-authored the 250-page report that paved the way for the repeal of “Don’t Ask, Don’t Tell” in 2010. Secretary Johnson’s career has included extensive service in national security, law enforcement, and as an attorney in private corporate law practice. Secretary Johnson was General Counsel of the Department of the Air Force from 1998 to 2001, and he served as an Assistant U.S. Attorney for the Southern District of New York from 1989 to 1991.</a:t>
            </a:r>
          </a:p>
          <a:p>
            <a:endParaRPr lang="en-US" sz="1050" dirty="0" smtClean="0"/>
          </a:p>
          <a:p>
            <a:r>
              <a:rPr lang="en-US" sz="1050" dirty="0" smtClean="0"/>
              <a:t>In private law practice, Secretary Johnson was a partner with the New York City-based law firm of Paul, Weiss, Rifkind, Wharton &amp; Garrison LLP. In 2004, Secretary Johnson was elected a Fellow in the prestigious American College of Trial Lawyers, and he is a member of the Council on Foreign Relations. Secretary Johnson graduated from Morehouse College in 1979 and received his law degree from Columbia Law School in 1982.</a:t>
            </a:r>
          </a:p>
          <a:p>
            <a:endParaRPr lang="en-US" sz="1050" dirty="0" smtClean="0"/>
          </a:p>
          <a:p>
            <a:r>
              <a:rPr lang="en-US" sz="1050" dirty="0" smtClean="0"/>
              <a:t>Deputy Secretary Alejandro Mayorkas was sworn in as Deputy Secretary of Homeland Security on December 23, 2013. Since 2009, following his nomination by President Obama and subsequent confirmation, Deputy Secretary Mayorkas served as the Director of the Department of Homeland Security’s United States Citizenship and Immigration Services (USCIS), the agency charged with operating the largest immigration system in the world. In that position, he led a workforce of 18,000 members throughout more than 250 offices worldwide and oversaw a $3 billion annual budget. While at USCIS he oversaw a number of important programs and enhancements, including the implementation of Deferred Action for Childhood Arrivals (DACA) as well as important reforms that safeguard our nation’s security, and ensure the integrity of the immigration system.</a:t>
            </a:r>
            <a:endParaRPr lang="en-US" sz="1050" dirty="0"/>
          </a:p>
        </p:txBody>
      </p:sp>
      <p:sp>
        <p:nvSpPr>
          <p:cNvPr id="4" name="Slide Number Placeholder 3"/>
          <p:cNvSpPr>
            <a:spLocks noGrp="1"/>
          </p:cNvSpPr>
          <p:nvPr>
            <p:ph type="sldNum" sz="quarter" idx="10"/>
          </p:nvPr>
        </p:nvSpPr>
        <p:spPr/>
        <p:txBody>
          <a:bodyPr/>
          <a:lstStyle/>
          <a:p>
            <a:fld id="{8AABF586-E7DC-4F76-A17B-3E2CB239EE58}" type="slidenum">
              <a:rPr lang="en-US" altLang="en-US" smtClean="0"/>
              <a:pPr/>
              <a:t>6</a:t>
            </a:fld>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507D1C-1EAB-4F02-97EB-64E49366C501}" type="slidenum">
              <a:rPr lang="en-US" smtClean="0"/>
              <a:pPr/>
              <a:t>7</a:t>
            </a:fld>
            <a:endParaRPr lang="en-US" dirty="0"/>
          </a:p>
        </p:txBody>
      </p:sp>
    </p:spTree>
    <p:extLst>
      <p:ext uri="{BB962C8B-B14F-4D97-AF65-F5344CB8AC3E}">
        <p14:creationId xmlns:p14="http://schemas.microsoft.com/office/powerpoint/2010/main" val="38139907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ABF586-E7DC-4F76-A17B-3E2CB239EE58}" type="slidenum">
              <a:rPr lang="en-US" altLang="en-US" smtClean="0"/>
              <a:pPr/>
              <a:t>8</a:t>
            </a:fld>
            <a:endParaRPr lang="en-US"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100" b="0" i="0" u="none" strike="noStrike" kern="1200" baseline="0" dirty="0" smtClean="0">
                <a:solidFill>
                  <a:srgbClr val="333333"/>
                </a:solidFill>
                <a:latin typeface="Franklin Gothic Book" pitchFamily="34" charset="0"/>
                <a:ea typeface="+mn-ea"/>
                <a:cs typeface="+mn-cs"/>
              </a:rPr>
              <a:t>Accomplishing these missions requires unity of effort—both across every area of DHS activity and among the numerous homeland security partners and stakeholders. </a:t>
            </a:r>
            <a:endParaRPr lang="en-US" dirty="0"/>
          </a:p>
        </p:txBody>
      </p:sp>
      <p:sp>
        <p:nvSpPr>
          <p:cNvPr id="4" name="Slide Number Placeholder 3"/>
          <p:cNvSpPr>
            <a:spLocks noGrp="1"/>
          </p:cNvSpPr>
          <p:nvPr>
            <p:ph type="sldNum" sz="quarter" idx="10"/>
          </p:nvPr>
        </p:nvSpPr>
        <p:spPr/>
        <p:txBody>
          <a:bodyPr/>
          <a:lstStyle/>
          <a:p>
            <a:fld id="{8AABF586-E7DC-4F76-A17B-3E2CB239EE58}" type="slidenum">
              <a:rPr lang="en-US" altLang="en-US" smtClean="0"/>
              <a:pPr/>
              <a:t>9</a:t>
            </a:fld>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48482" name="Rectangle 2"/>
          <p:cNvSpPr>
            <a:spLocks noGrp="1" noChangeArrowheads="1"/>
          </p:cNvSpPr>
          <p:nvPr>
            <p:ph type="ctrTitle"/>
          </p:nvPr>
        </p:nvSpPr>
        <p:spPr>
          <a:xfrm>
            <a:off x="317500" y="352425"/>
            <a:ext cx="8226425" cy="701675"/>
          </a:xfrm>
        </p:spPr>
        <p:txBody>
          <a:bodyPr/>
          <a:lstStyle>
            <a:lvl1pPr>
              <a:defRPr/>
            </a:lvl1pPr>
          </a:lstStyle>
          <a:p>
            <a:r>
              <a:rPr lang="en-US"/>
              <a:t>Click to edit Master title style</a:t>
            </a:r>
          </a:p>
        </p:txBody>
      </p:sp>
      <p:sp>
        <p:nvSpPr>
          <p:cNvPr id="148483" name="Rectangle 3"/>
          <p:cNvSpPr>
            <a:spLocks noGrp="1" noChangeArrowheads="1"/>
          </p:cNvSpPr>
          <p:nvPr>
            <p:ph type="subTitle" idx="1"/>
          </p:nvPr>
        </p:nvSpPr>
        <p:spPr bwMode="auto">
          <a:xfrm>
            <a:off x="342900" y="1143000"/>
            <a:ext cx="7769225" cy="6096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marL="0" indent="0">
              <a:buFont typeface="Wingdings" pitchFamily="2" charset="2"/>
              <a:buNone/>
              <a:defRPr>
                <a:solidFill>
                  <a:srgbClr val="333333"/>
                </a:solidFill>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a:xfrm>
            <a:off x="8610600" y="6429375"/>
            <a:ext cx="457200" cy="260350"/>
          </a:xfrm>
          <a:prstGeom prst="rect">
            <a:avLst/>
          </a:prstGeom>
        </p:spPr>
        <p:txBody>
          <a:bodyPr/>
          <a:lstStyle>
            <a:lvl1pPr>
              <a:defRPr/>
            </a:lvl1pPr>
          </a:lstStyle>
          <a:p>
            <a:fld id="{7D7B4ECB-C559-4E45-954A-4D6AB18AB954}"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4475" y="0"/>
            <a:ext cx="2092325" cy="6126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15913" y="0"/>
            <a:ext cx="6126162" cy="61261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a:xfrm>
            <a:off x="8610600" y="6429375"/>
            <a:ext cx="457200" cy="260350"/>
          </a:xfrm>
          <a:prstGeom prst="rect">
            <a:avLst/>
          </a:prstGeom>
        </p:spPr>
        <p:txBody>
          <a:bodyPr/>
          <a:lstStyle>
            <a:lvl1pPr>
              <a:defRPr/>
            </a:lvl1pPr>
          </a:lstStyle>
          <a:p>
            <a:fld id="{C1B6C703-EC43-4AF0-936A-8A72A5215C94}" type="slidenum">
              <a:rPr lang="en-US"/>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315913" y="0"/>
            <a:ext cx="7469187" cy="1050925"/>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457200" y="1600200"/>
            <a:ext cx="4038600" cy="4525963"/>
          </a:xfrm>
          <a:prstGeom prst="rect">
            <a:avLst/>
          </a:prstGeom>
        </p:spPr>
        <p:txBody>
          <a:bodyPr/>
          <a:lstStyle/>
          <a:p>
            <a:endParaRPr lang="en-US" dirty="0"/>
          </a:p>
        </p:txBody>
      </p:sp>
      <p:sp>
        <p:nvSpPr>
          <p:cNvPr id="4" name="Text Placeholder 3"/>
          <p:cNvSpPr>
            <a:spLocks noGrp="1"/>
          </p:cNvSpPr>
          <p:nvPr>
            <p:ph type="body" sz="half" idx="2"/>
          </p:nvPr>
        </p:nvSpPr>
        <p:spPr>
          <a:xfrm>
            <a:off x="4648200" y="1600200"/>
            <a:ext cx="4038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a:xfrm>
            <a:off x="8610600" y="6429375"/>
            <a:ext cx="457200" cy="260350"/>
          </a:xfrm>
          <a:prstGeom prst="rect">
            <a:avLst/>
          </a:prstGeom>
        </p:spPr>
        <p:txBody>
          <a:bodyPr/>
          <a:lstStyle>
            <a:lvl1pPr>
              <a:defRPr/>
            </a:lvl1pPr>
          </a:lstStyle>
          <a:p>
            <a:fld id="{43C6A8B5-CEE3-4B21-B6F6-A6679DFAC63F}"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15913" y="0"/>
            <a:ext cx="8599487" cy="1050925"/>
          </a:xfrm>
        </p:spPr>
        <p:txBody>
          <a:bodyPr/>
          <a:lstStyle/>
          <a:p>
            <a:r>
              <a:rPr lang="en-US" dirty="0" smtClean="0"/>
              <a:t>Click to edit Master title style</a:t>
            </a:r>
            <a:endParaRPr lang="en-US" dirty="0"/>
          </a:p>
        </p:txBody>
      </p:sp>
      <p:sp>
        <p:nvSpPr>
          <p:cNvPr id="5" name="Rectangle 6"/>
          <p:cNvSpPr>
            <a:spLocks noGrp="1" noChangeArrowheads="1"/>
          </p:cNvSpPr>
          <p:nvPr>
            <p:ph type="sldNum" sz="quarter" idx="4"/>
          </p:nvPr>
        </p:nvSpPr>
        <p:spPr bwMode="black">
          <a:xfrm>
            <a:off x="8610600" y="6454314"/>
            <a:ext cx="381000" cy="2603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lvl1pPr>
              <a:defRPr sz="1100">
                <a:solidFill>
                  <a:srgbClr val="000063"/>
                </a:solidFill>
              </a:defRPr>
            </a:lvl1pPr>
          </a:lstStyle>
          <a:p>
            <a:fld id="{CEC7E57A-7668-43C4-967A-1764DD2B6EAF}" type="slidenum">
              <a:rPr lang="en-US" smtClean="0"/>
              <a:pPr/>
              <a:t>‹#›</a:t>
            </a:fld>
            <a:endParaRPr lang="en-US" dirty="0"/>
          </a:p>
        </p:txBody>
      </p:sp>
      <p:cxnSp>
        <p:nvCxnSpPr>
          <p:cNvPr id="7" name="Straight Connector 6"/>
          <p:cNvCxnSpPr/>
          <p:nvPr userDrawn="1"/>
        </p:nvCxnSpPr>
        <p:spPr bwMode="auto">
          <a:xfrm flipV="1">
            <a:off x="8610600" y="6452061"/>
            <a:ext cx="0" cy="228600"/>
          </a:xfrm>
          <a:prstGeom prst="line">
            <a:avLst/>
          </a:prstGeom>
          <a:solidFill>
            <a:schemeClr val="accent1"/>
          </a:solidFill>
          <a:ln w="9525" cap="flat" cmpd="sng" algn="ctr">
            <a:solidFill>
              <a:srgbClr val="979797"/>
            </a:solidFill>
            <a:prstDash val="solid"/>
            <a:round/>
            <a:headEnd type="none" w="med" len="med"/>
            <a:tailEnd type="none" w="med" len="med"/>
          </a:ln>
          <a:effectLst/>
        </p:spPr>
      </p:cxnSp>
      <p:sp>
        <p:nvSpPr>
          <p:cNvPr id="8" name="Content Placeholder 2"/>
          <p:cNvSpPr>
            <a:spLocks noGrp="1"/>
          </p:cNvSpPr>
          <p:nvPr>
            <p:ph idx="1"/>
          </p:nvPr>
        </p:nvSpPr>
        <p:spPr>
          <a:xfrm>
            <a:off x="347747" y="1371601"/>
            <a:ext cx="8532623" cy="4495799"/>
          </a:xfrm>
          <a:prstGeom prst="rect">
            <a:avLst/>
          </a:prstGeom>
        </p:spPr>
        <p:txBody>
          <a:bodyPr/>
          <a:lstStyle>
            <a:lvl1pPr marL="0" indent="0">
              <a:spcBef>
                <a:spcPts val="600"/>
              </a:spcBef>
              <a:spcAft>
                <a:spcPts val="600"/>
              </a:spcAft>
              <a:buNone/>
              <a:defRPr>
                <a:solidFill>
                  <a:srgbClr val="333333"/>
                </a:solidFill>
              </a:defRPr>
            </a:lvl1pPr>
            <a:lvl2pPr marL="401638" indent="-223838">
              <a:spcBef>
                <a:spcPts val="600"/>
              </a:spcBef>
              <a:spcAft>
                <a:spcPts val="600"/>
              </a:spcAft>
              <a:defRPr sz="2000">
                <a:solidFill>
                  <a:srgbClr val="333333"/>
                </a:solidFill>
              </a:defRPr>
            </a:lvl2pPr>
            <a:lvl3pPr marL="808038" indent="-222250" defTabSz="804863">
              <a:spcBef>
                <a:spcPts val="600"/>
              </a:spcBef>
              <a:spcAft>
                <a:spcPts val="600"/>
              </a:spcAft>
              <a:defRPr>
                <a:solidFill>
                  <a:srgbClr val="333333"/>
                </a:solidFill>
              </a:defRPr>
            </a:lvl3pPr>
            <a:lvl4pPr>
              <a:spcBef>
                <a:spcPts val="600"/>
              </a:spcBef>
              <a:spcAft>
                <a:spcPts val="600"/>
              </a:spcAft>
              <a:defRPr sz="1800">
                <a:solidFill>
                  <a:srgbClr val="333333"/>
                </a:solidFill>
              </a:defRPr>
            </a:lvl4pPr>
            <a:lvl5pPr>
              <a:spcBef>
                <a:spcPts val="600"/>
              </a:spcBef>
              <a:spcAft>
                <a:spcPts val="600"/>
              </a:spcAft>
              <a:defRPr sz="1800">
                <a:solidFill>
                  <a:srgbClr val="333333"/>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a:xfrm>
            <a:off x="8610600" y="6429375"/>
            <a:ext cx="457200" cy="260350"/>
          </a:xfrm>
          <a:prstGeom prst="rect">
            <a:avLst/>
          </a:prstGeom>
        </p:spPr>
        <p:txBody>
          <a:bodyPr/>
          <a:lstStyle>
            <a:lvl1pPr>
              <a:defRPr/>
            </a:lvl1pPr>
          </a:lstStyle>
          <a:p>
            <a:fld id="{689AD05F-6428-4973-A4F1-6A8691ED0366}"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a:xfrm>
            <a:off x="8610600" y="6429375"/>
            <a:ext cx="457200" cy="260350"/>
          </a:xfrm>
          <a:prstGeom prst="rect">
            <a:avLst/>
          </a:prstGeom>
        </p:spPr>
        <p:txBody>
          <a:bodyPr/>
          <a:lstStyle>
            <a:lvl1pPr>
              <a:defRPr/>
            </a:lvl1pPr>
          </a:lstStyle>
          <a:p>
            <a:fld id="{A11D52FA-C18B-49B9-BCA2-C2F0A2A81B2F}"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a:xfrm>
            <a:off x="8610600" y="6429375"/>
            <a:ext cx="457200" cy="260350"/>
          </a:xfrm>
          <a:prstGeom prst="rect">
            <a:avLst/>
          </a:prstGeom>
        </p:spPr>
        <p:txBody>
          <a:bodyPr/>
          <a:lstStyle>
            <a:lvl1pPr>
              <a:defRPr/>
            </a:lvl1pPr>
          </a:lstStyle>
          <a:p>
            <a:fld id="{C6FFEA42-48F4-4DC4-A12F-243BCBC4BAF1}"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a:xfrm>
            <a:off x="8610600" y="6429375"/>
            <a:ext cx="457200" cy="260350"/>
          </a:xfrm>
          <a:prstGeom prst="rect">
            <a:avLst/>
          </a:prstGeom>
        </p:spPr>
        <p:txBody>
          <a:bodyPr/>
          <a:lstStyle>
            <a:lvl1pPr>
              <a:defRPr/>
            </a:lvl1pPr>
          </a:lstStyle>
          <a:p>
            <a:fld id="{5B256CB0-50A3-45B9-B23C-3F26392BA161}"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8610600" y="6429375"/>
            <a:ext cx="457200" cy="260350"/>
          </a:xfrm>
          <a:prstGeom prst="rect">
            <a:avLst/>
          </a:prstGeom>
        </p:spPr>
        <p:txBody>
          <a:bodyPr/>
          <a:lstStyle>
            <a:lvl1pPr>
              <a:defRPr/>
            </a:lvl1pPr>
          </a:lstStyle>
          <a:p>
            <a:fld id="{4F6E6CD4-4DED-4E50-80EB-F00A3486F505}"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a:xfrm>
            <a:off x="8610600" y="6429375"/>
            <a:ext cx="457200" cy="260350"/>
          </a:xfrm>
          <a:prstGeom prst="rect">
            <a:avLst/>
          </a:prstGeom>
        </p:spPr>
        <p:txBody>
          <a:bodyPr/>
          <a:lstStyle>
            <a:lvl1pPr>
              <a:defRPr/>
            </a:lvl1pPr>
          </a:lstStyle>
          <a:p>
            <a:fld id="{6E5CA72A-5D92-466D-9DA1-E1D7958FDD98}"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a:xfrm>
            <a:off x="8610600" y="6429375"/>
            <a:ext cx="457200" cy="260350"/>
          </a:xfrm>
          <a:prstGeom prst="rect">
            <a:avLst/>
          </a:prstGeom>
        </p:spPr>
        <p:txBody>
          <a:bodyPr/>
          <a:lstStyle>
            <a:lvl1pPr>
              <a:defRPr/>
            </a:lvl1pPr>
          </a:lstStyle>
          <a:p>
            <a:fld id="{23238581-468B-4AC0-843B-EACB80009280}"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bwMode="auto">
          <a:xfrm>
            <a:off x="315913" y="0"/>
            <a:ext cx="7469187" cy="10509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pic>
        <p:nvPicPr>
          <p:cNvPr id="147472" name="Picture 16" descr="DHS_for_ppt"/>
          <p:cNvPicPr>
            <a:picLocks noChangeAspect="1" noChangeArrowheads="1"/>
          </p:cNvPicPr>
          <p:nvPr/>
        </p:nvPicPr>
        <p:blipFill>
          <a:blip r:embed="rId14" cstate="print"/>
          <a:srcRect/>
          <a:stretch>
            <a:fillRect/>
          </a:stretch>
        </p:blipFill>
        <p:spPr bwMode="auto">
          <a:xfrm>
            <a:off x="444500" y="6032500"/>
            <a:ext cx="2211388" cy="688975"/>
          </a:xfrm>
          <a:prstGeom prst="rect">
            <a:avLst/>
          </a:prstGeom>
          <a:noFill/>
        </p:spPr>
      </p:pic>
      <p:sp>
        <p:nvSpPr>
          <p:cNvPr id="6" name="Rectangle 6"/>
          <p:cNvSpPr>
            <a:spLocks noGrp="1" noChangeArrowheads="1"/>
          </p:cNvSpPr>
          <p:nvPr>
            <p:ph type="sldNum" sz="quarter" idx="4"/>
          </p:nvPr>
        </p:nvSpPr>
        <p:spPr bwMode="black">
          <a:xfrm>
            <a:off x="8610600" y="6454314"/>
            <a:ext cx="457200" cy="2603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lvl1pPr>
              <a:defRPr sz="1100">
                <a:solidFill>
                  <a:srgbClr val="000063"/>
                </a:solidFill>
              </a:defRPr>
            </a:lvl1pPr>
          </a:lstStyle>
          <a:p>
            <a:fld id="{CEC7E57A-7668-43C4-967A-1764DD2B6EAF}" type="slidenum">
              <a:rPr lang="en-US" smtClean="0"/>
              <a:pPr/>
              <a:t>‹#›</a:t>
            </a:fld>
            <a:endParaRPr lang="en-US" dirty="0"/>
          </a:p>
        </p:txBody>
      </p:sp>
      <p:sp>
        <p:nvSpPr>
          <p:cNvPr id="7" name="Rectangle 7"/>
          <p:cNvSpPr>
            <a:spLocks noChangeArrowheads="1"/>
          </p:cNvSpPr>
          <p:nvPr userDrawn="1"/>
        </p:nvSpPr>
        <p:spPr bwMode="black">
          <a:xfrm>
            <a:off x="4953000" y="6432550"/>
            <a:ext cx="3581400" cy="304800"/>
          </a:xfrm>
          <a:prstGeom prst="rect">
            <a:avLst/>
          </a:prstGeom>
          <a:noFill/>
          <a:ln w="9525">
            <a:noFill/>
            <a:miter lim="800000"/>
            <a:headEnd/>
            <a:tailEnd/>
          </a:ln>
          <a:effectLst/>
        </p:spPr>
        <p:txBody>
          <a:bodyPr anchor="b"/>
          <a:lstStyle/>
          <a:p>
            <a:pPr algn="r"/>
            <a:r>
              <a:rPr lang="en-US" sz="700" dirty="0" smtClean="0">
                <a:solidFill>
                  <a:srgbClr val="999999"/>
                </a:solidFill>
              </a:rPr>
              <a:t>DHS</a:t>
            </a:r>
            <a:r>
              <a:rPr lang="en-US" sz="700" baseline="0" dirty="0" smtClean="0">
                <a:solidFill>
                  <a:srgbClr val="999999"/>
                </a:solidFill>
              </a:rPr>
              <a:t> Orientation: Module 1 – DHS Overview</a:t>
            </a:r>
          </a:p>
          <a:p>
            <a:pPr marL="0" marR="0" indent="0" algn="r" defTabSz="914400" rtl="0" eaLnBrk="0" fontAlgn="base" latinLnBrk="0" hangingPunct="0">
              <a:lnSpc>
                <a:spcPct val="100000"/>
              </a:lnSpc>
              <a:spcBef>
                <a:spcPct val="0"/>
              </a:spcBef>
              <a:spcAft>
                <a:spcPct val="0"/>
              </a:spcAft>
              <a:buClrTx/>
              <a:buSzTx/>
              <a:buFontTx/>
              <a:buNone/>
              <a:tabLst/>
              <a:defRPr/>
            </a:pPr>
            <a:r>
              <a:rPr lang="en-US" sz="700" kern="1200" baseline="0" dirty="0" smtClean="0">
                <a:solidFill>
                  <a:srgbClr val="999999"/>
                </a:solidFill>
                <a:latin typeface="Arial" charset="0"/>
                <a:ea typeface="+mn-ea"/>
                <a:cs typeface="+mn-cs"/>
              </a:rPr>
              <a:t>Rev. 8-28-2015</a:t>
            </a:r>
          </a:p>
        </p:txBody>
      </p:sp>
      <p:cxnSp>
        <p:nvCxnSpPr>
          <p:cNvPr id="8" name="Straight Connector 7"/>
          <p:cNvCxnSpPr/>
          <p:nvPr userDrawn="1"/>
        </p:nvCxnSpPr>
        <p:spPr bwMode="auto">
          <a:xfrm flipV="1">
            <a:off x="8610600" y="6452061"/>
            <a:ext cx="0" cy="228600"/>
          </a:xfrm>
          <a:prstGeom prst="line">
            <a:avLst/>
          </a:prstGeom>
          <a:solidFill>
            <a:schemeClr val="accent1"/>
          </a:solidFill>
          <a:ln w="9525" cap="flat" cmpd="sng" algn="ctr">
            <a:solidFill>
              <a:srgbClr val="979797"/>
            </a:solidFill>
            <a:prstDash val="solid"/>
            <a:round/>
            <a:headEnd type="none" w="med" len="med"/>
            <a:tailEnd type="none" w="med" len="med"/>
          </a:ln>
          <a:effectLst/>
        </p:spPr>
      </p:cxnSp>
    </p:spTree>
  </p:cSld>
  <p:clrMap bg1="dk2" tx1="lt1" bg2="dk1" tx2="lt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Lst>
  <p:hf hdr="0" ftr="0" dt="0"/>
  <p:txStyles>
    <p:titleStyle>
      <a:lvl1pPr algn="l" rtl="0" eaLnBrk="0" fontAlgn="base" hangingPunct="0">
        <a:spcBef>
          <a:spcPct val="0"/>
        </a:spcBef>
        <a:spcAft>
          <a:spcPct val="0"/>
        </a:spcAft>
        <a:defRPr sz="4200">
          <a:solidFill>
            <a:srgbClr val="000063"/>
          </a:solidFill>
          <a:latin typeface="+mj-lt"/>
          <a:ea typeface="+mj-ea"/>
          <a:cs typeface="+mj-cs"/>
        </a:defRPr>
      </a:lvl1pPr>
      <a:lvl2pPr algn="l" rtl="0" eaLnBrk="0" fontAlgn="base" hangingPunct="0">
        <a:spcBef>
          <a:spcPct val="0"/>
        </a:spcBef>
        <a:spcAft>
          <a:spcPct val="0"/>
        </a:spcAft>
        <a:defRPr sz="4200">
          <a:solidFill>
            <a:srgbClr val="000063"/>
          </a:solidFill>
          <a:latin typeface="Times New Roman" pitchFamily="18" charset="0"/>
        </a:defRPr>
      </a:lvl2pPr>
      <a:lvl3pPr algn="l" rtl="0" eaLnBrk="0" fontAlgn="base" hangingPunct="0">
        <a:spcBef>
          <a:spcPct val="0"/>
        </a:spcBef>
        <a:spcAft>
          <a:spcPct val="0"/>
        </a:spcAft>
        <a:defRPr sz="4200">
          <a:solidFill>
            <a:srgbClr val="000063"/>
          </a:solidFill>
          <a:latin typeface="Times New Roman" pitchFamily="18" charset="0"/>
        </a:defRPr>
      </a:lvl3pPr>
      <a:lvl4pPr algn="l" rtl="0" eaLnBrk="0" fontAlgn="base" hangingPunct="0">
        <a:spcBef>
          <a:spcPct val="0"/>
        </a:spcBef>
        <a:spcAft>
          <a:spcPct val="0"/>
        </a:spcAft>
        <a:defRPr sz="4200">
          <a:solidFill>
            <a:srgbClr val="000063"/>
          </a:solidFill>
          <a:latin typeface="Times New Roman" pitchFamily="18" charset="0"/>
        </a:defRPr>
      </a:lvl4pPr>
      <a:lvl5pPr algn="l" rtl="0" eaLnBrk="0" fontAlgn="base" hangingPunct="0">
        <a:spcBef>
          <a:spcPct val="0"/>
        </a:spcBef>
        <a:spcAft>
          <a:spcPct val="0"/>
        </a:spcAft>
        <a:defRPr sz="4200">
          <a:solidFill>
            <a:srgbClr val="000063"/>
          </a:solidFill>
          <a:latin typeface="Times New Roman" pitchFamily="18" charset="0"/>
        </a:defRPr>
      </a:lvl5pPr>
      <a:lvl6pPr marL="457200" algn="l" rtl="0" eaLnBrk="0" fontAlgn="base" hangingPunct="0">
        <a:spcBef>
          <a:spcPct val="0"/>
        </a:spcBef>
        <a:spcAft>
          <a:spcPct val="0"/>
        </a:spcAft>
        <a:defRPr sz="4200">
          <a:solidFill>
            <a:srgbClr val="000063"/>
          </a:solidFill>
          <a:latin typeface="Times New Roman" pitchFamily="18" charset="0"/>
        </a:defRPr>
      </a:lvl6pPr>
      <a:lvl7pPr marL="914400" algn="l" rtl="0" eaLnBrk="0" fontAlgn="base" hangingPunct="0">
        <a:spcBef>
          <a:spcPct val="0"/>
        </a:spcBef>
        <a:spcAft>
          <a:spcPct val="0"/>
        </a:spcAft>
        <a:defRPr sz="4200">
          <a:solidFill>
            <a:srgbClr val="000063"/>
          </a:solidFill>
          <a:latin typeface="Times New Roman" pitchFamily="18" charset="0"/>
        </a:defRPr>
      </a:lvl7pPr>
      <a:lvl8pPr marL="1371600" algn="l" rtl="0" eaLnBrk="0" fontAlgn="base" hangingPunct="0">
        <a:spcBef>
          <a:spcPct val="0"/>
        </a:spcBef>
        <a:spcAft>
          <a:spcPct val="0"/>
        </a:spcAft>
        <a:defRPr sz="4200">
          <a:solidFill>
            <a:srgbClr val="000063"/>
          </a:solidFill>
          <a:latin typeface="Times New Roman" pitchFamily="18" charset="0"/>
        </a:defRPr>
      </a:lvl8pPr>
      <a:lvl9pPr marL="1828800" algn="l" rtl="0" eaLnBrk="0" fontAlgn="base" hangingPunct="0">
        <a:spcBef>
          <a:spcPct val="0"/>
        </a:spcBef>
        <a:spcAft>
          <a:spcPct val="0"/>
        </a:spcAft>
        <a:defRPr sz="4200">
          <a:solidFill>
            <a:srgbClr val="000063"/>
          </a:solidFill>
          <a:latin typeface="Times New Roman" pitchFamily="18" charset="0"/>
        </a:defRPr>
      </a:lvl9pPr>
    </p:titleStyle>
    <p:bodyStyle>
      <a:lvl1pPr marL="233363" indent="-233363" algn="l" rtl="0" eaLnBrk="0" fontAlgn="base" hangingPunct="0">
        <a:spcBef>
          <a:spcPct val="60000"/>
        </a:spcBef>
        <a:spcAft>
          <a:spcPct val="0"/>
        </a:spcAft>
        <a:buClr>
          <a:srgbClr val="B0B1B3"/>
        </a:buClr>
        <a:buFont typeface="Wingdings" pitchFamily="2" charset="2"/>
        <a:buChar char="§"/>
        <a:defRPr sz="2200">
          <a:solidFill>
            <a:srgbClr val="EFF7FF"/>
          </a:solidFill>
          <a:latin typeface="+mn-lt"/>
          <a:ea typeface="+mn-ea"/>
          <a:cs typeface="+mn-cs"/>
        </a:defRPr>
      </a:lvl1pPr>
      <a:lvl2pPr marL="571500" indent="-223838" algn="l" rtl="0" eaLnBrk="0" fontAlgn="base" hangingPunct="0">
        <a:spcBef>
          <a:spcPct val="30000"/>
        </a:spcBef>
        <a:spcAft>
          <a:spcPct val="0"/>
        </a:spcAft>
        <a:buClr>
          <a:srgbClr val="B0B1B3"/>
        </a:buClr>
        <a:buFont typeface="Wingdings" pitchFamily="2" charset="2"/>
        <a:buChar char="§"/>
        <a:defRPr sz="1700">
          <a:solidFill>
            <a:srgbClr val="EFF7FF"/>
          </a:solidFill>
          <a:latin typeface="+mn-lt"/>
        </a:defRPr>
      </a:lvl2pPr>
      <a:lvl3pPr marL="909638" indent="-222250" algn="l" rtl="0" eaLnBrk="0" fontAlgn="base" hangingPunct="0">
        <a:spcBef>
          <a:spcPct val="30000"/>
        </a:spcBef>
        <a:spcAft>
          <a:spcPct val="0"/>
        </a:spcAft>
        <a:buClr>
          <a:srgbClr val="B0B1B3"/>
        </a:buClr>
        <a:buFont typeface="Wingdings" pitchFamily="2" charset="2"/>
        <a:buChar char="§"/>
        <a:defRPr sz="2000">
          <a:solidFill>
            <a:srgbClr val="EFF7FF"/>
          </a:solidFill>
          <a:latin typeface="+mn-lt"/>
        </a:defRPr>
      </a:lvl3pPr>
      <a:lvl4pPr marL="1258888" indent="-231775" algn="l" rtl="0" eaLnBrk="0" fontAlgn="base" hangingPunct="0">
        <a:spcBef>
          <a:spcPct val="30000"/>
        </a:spcBef>
        <a:spcAft>
          <a:spcPct val="0"/>
        </a:spcAft>
        <a:buClr>
          <a:srgbClr val="B0B1B3"/>
        </a:buClr>
        <a:buFont typeface="Wingdings" pitchFamily="2" charset="2"/>
        <a:buChar char="§"/>
        <a:defRPr sz="1700">
          <a:solidFill>
            <a:srgbClr val="EFF7FF"/>
          </a:solidFill>
          <a:latin typeface="+mn-lt"/>
        </a:defRPr>
      </a:lvl4pPr>
      <a:lvl5pPr marL="1598613" indent="-222250" algn="l" rtl="0" eaLnBrk="0" fontAlgn="base" hangingPunct="0">
        <a:spcBef>
          <a:spcPct val="30000"/>
        </a:spcBef>
        <a:spcAft>
          <a:spcPct val="0"/>
        </a:spcAft>
        <a:buClr>
          <a:srgbClr val="B0B1B3"/>
        </a:buClr>
        <a:buFont typeface="Wingdings" pitchFamily="2" charset="2"/>
        <a:buChar char="§"/>
        <a:defRPr sz="2000">
          <a:solidFill>
            <a:srgbClr val="EFF7FF"/>
          </a:solidFill>
          <a:latin typeface="+mn-lt"/>
        </a:defRPr>
      </a:lvl5pPr>
      <a:lvl6pPr marL="2055813" indent="-222250" algn="l" rtl="0" eaLnBrk="0" fontAlgn="base" hangingPunct="0">
        <a:spcBef>
          <a:spcPct val="30000"/>
        </a:spcBef>
        <a:spcAft>
          <a:spcPct val="0"/>
        </a:spcAft>
        <a:buClr>
          <a:srgbClr val="B0B1B3"/>
        </a:buClr>
        <a:buFont typeface="Wingdings" pitchFamily="2" charset="2"/>
        <a:buChar char="§"/>
        <a:defRPr sz="2000">
          <a:solidFill>
            <a:srgbClr val="EFF7FF"/>
          </a:solidFill>
          <a:latin typeface="+mn-lt"/>
        </a:defRPr>
      </a:lvl6pPr>
      <a:lvl7pPr marL="2513013" indent="-222250" algn="l" rtl="0" eaLnBrk="0" fontAlgn="base" hangingPunct="0">
        <a:spcBef>
          <a:spcPct val="30000"/>
        </a:spcBef>
        <a:spcAft>
          <a:spcPct val="0"/>
        </a:spcAft>
        <a:buClr>
          <a:srgbClr val="B0B1B3"/>
        </a:buClr>
        <a:buFont typeface="Wingdings" pitchFamily="2" charset="2"/>
        <a:buChar char="§"/>
        <a:defRPr sz="2000">
          <a:solidFill>
            <a:srgbClr val="EFF7FF"/>
          </a:solidFill>
          <a:latin typeface="+mn-lt"/>
        </a:defRPr>
      </a:lvl7pPr>
      <a:lvl8pPr marL="2970213" indent="-222250" algn="l" rtl="0" eaLnBrk="0" fontAlgn="base" hangingPunct="0">
        <a:spcBef>
          <a:spcPct val="30000"/>
        </a:spcBef>
        <a:spcAft>
          <a:spcPct val="0"/>
        </a:spcAft>
        <a:buClr>
          <a:srgbClr val="B0B1B3"/>
        </a:buClr>
        <a:buFont typeface="Wingdings" pitchFamily="2" charset="2"/>
        <a:buChar char="§"/>
        <a:defRPr sz="2000">
          <a:solidFill>
            <a:srgbClr val="EFF7FF"/>
          </a:solidFill>
          <a:latin typeface="+mn-lt"/>
        </a:defRPr>
      </a:lvl8pPr>
      <a:lvl9pPr marL="3427413" indent="-222250" algn="l" rtl="0" eaLnBrk="0" fontAlgn="base" hangingPunct="0">
        <a:spcBef>
          <a:spcPct val="30000"/>
        </a:spcBef>
        <a:spcAft>
          <a:spcPct val="0"/>
        </a:spcAft>
        <a:buClr>
          <a:srgbClr val="B0B1B3"/>
        </a:buClr>
        <a:buFont typeface="Wingdings" pitchFamily="2" charset="2"/>
        <a:buChar char="§"/>
        <a:defRPr sz="2000">
          <a:solidFill>
            <a:srgbClr val="EFF7FF"/>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10" name="Rectangle 6"/>
          <p:cNvSpPr>
            <a:spLocks noGrp="1" noChangeArrowheads="1"/>
          </p:cNvSpPr>
          <p:nvPr>
            <p:ph type="ctrTitle"/>
          </p:nvPr>
        </p:nvSpPr>
        <p:spPr/>
        <p:txBody>
          <a:bodyPr/>
          <a:lstStyle/>
          <a:p>
            <a:r>
              <a:rPr lang="en-US" dirty="0" smtClean="0"/>
              <a:t>New Employee Orientation</a:t>
            </a:r>
            <a:endParaRPr lang="en-US" dirty="0"/>
          </a:p>
        </p:txBody>
      </p:sp>
      <p:sp>
        <p:nvSpPr>
          <p:cNvPr id="149511" name="Rectangle 7"/>
          <p:cNvSpPr>
            <a:spLocks noGrp="1" noChangeArrowheads="1"/>
          </p:cNvSpPr>
          <p:nvPr>
            <p:ph type="subTitle" idx="1"/>
          </p:nvPr>
        </p:nvSpPr>
        <p:spPr/>
        <p:txBody>
          <a:bodyPr/>
          <a:lstStyle/>
          <a:p>
            <a:r>
              <a:rPr lang="en-US" sz="2500" dirty="0" smtClean="0"/>
              <a:t>Module 1:  DHS Overview</a:t>
            </a:r>
          </a:p>
          <a:p>
            <a:endParaRPr lang="en-US" sz="2500" dirty="0"/>
          </a:p>
        </p:txBody>
      </p:sp>
      <p:sp>
        <p:nvSpPr>
          <p:cNvPr id="149516" name="Rectangle 12"/>
          <p:cNvSpPr>
            <a:spLocks noChangeArrowheads="1"/>
          </p:cNvSpPr>
          <p:nvPr/>
        </p:nvSpPr>
        <p:spPr bwMode="auto">
          <a:xfrm>
            <a:off x="342900" y="2070100"/>
            <a:ext cx="7769225" cy="673100"/>
          </a:xfrm>
          <a:prstGeom prst="rect">
            <a:avLst/>
          </a:prstGeom>
          <a:noFill/>
          <a:ln w="9525">
            <a:noFill/>
            <a:miter lim="800000"/>
            <a:headEnd/>
            <a:tailEnd/>
          </a:ln>
          <a:effectLst/>
        </p:spPr>
        <p:txBody>
          <a:bodyPr/>
          <a:lstStyle/>
          <a:p>
            <a:pPr>
              <a:spcBef>
                <a:spcPct val="60000"/>
              </a:spcBef>
              <a:buClr>
                <a:srgbClr val="B0B1B3"/>
              </a:buClr>
              <a:buFont typeface="Wingdings" pitchFamily="2" charset="2"/>
              <a:buNone/>
            </a:pPr>
            <a:endParaRPr lang="en-US" sz="2200" dirty="0">
              <a:solidFill>
                <a:srgbClr val="B0B1B3"/>
              </a:solidFill>
            </a:endParaRPr>
          </a:p>
        </p:txBody>
      </p:sp>
      <p:pic>
        <p:nvPicPr>
          <p:cNvPr id="10" name="Picture 16" descr="DHS_for_ppt"/>
          <p:cNvPicPr>
            <a:picLocks noChangeAspect="1" noChangeArrowheads="1"/>
          </p:cNvPicPr>
          <p:nvPr/>
        </p:nvPicPr>
        <p:blipFill>
          <a:blip r:embed="rId3" cstate="print"/>
          <a:srcRect/>
          <a:stretch>
            <a:fillRect/>
          </a:stretch>
        </p:blipFill>
        <p:spPr bwMode="auto">
          <a:xfrm>
            <a:off x="407634" y="5454590"/>
            <a:ext cx="3719616" cy="1158875"/>
          </a:xfrm>
          <a:prstGeom prst="rect">
            <a:avLst/>
          </a:prstGeom>
          <a:noFill/>
        </p:spPr>
      </p:pic>
      <p:sp>
        <p:nvSpPr>
          <p:cNvPr id="7" name="Rectangle 7"/>
          <p:cNvSpPr>
            <a:spLocks noChangeArrowheads="1"/>
          </p:cNvSpPr>
          <p:nvPr/>
        </p:nvSpPr>
        <p:spPr bwMode="black">
          <a:xfrm>
            <a:off x="8001000" y="6381750"/>
            <a:ext cx="914400" cy="304800"/>
          </a:xfrm>
          <a:prstGeom prst="rect">
            <a:avLst/>
          </a:prstGeom>
          <a:noFill/>
          <a:ln w="9525">
            <a:noFill/>
            <a:miter lim="800000"/>
            <a:headEnd/>
            <a:tailEnd/>
          </a:ln>
          <a:effectLst/>
        </p:spPr>
        <p:txBody>
          <a:bodyPr anchor="b"/>
          <a:lstStyle/>
          <a:p>
            <a:pPr algn="r"/>
            <a:r>
              <a:rPr lang="en-US" sz="700" kern="1200" baseline="0" dirty="0" smtClean="0">
                <a:solidFill>
                  <a:srgbClr val="999999"/>
                </a:solidFill>
                <a:latin typeface="Arial" charset="0"/>
                <a:ea typeface="+mn-ea"/>
                <a:cs typeface="+mn-cs"/>
              </a:rPr>
              <a:t>Rev. 8-28-2015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Building the Department you Deserve</a:t>
            </a:r>
            <a:endParaRPr lang="en-US" dirty="0"/>
          </a:p>
        </p:txBody>
      </p:sp>
      <p:sp>
        <p:nvSpPr>
          <p:cNvPr id="5" name="Slide Number Placeholder 1"/>
          <p:cNvSpPr>
            <a:spLocks noGrp="1"/>
          </p:cNvSpPr>
          <p:nvPr>
            <p:ph type="sldNum" sz="quarter" idx="4"/>
          </p:nvPr>
        </p:nvSpPr>
        <p:spPr/>
        <p:txBody>
          <a:bodyPr/>
          <a:lstStyle/>
          <a:p>
            <a:fld id="{78888C0A-C6A9-4B8B-858C-D76ADF09BCD8}" type="slidenum">
              <a:rPr lang="en-US" smtClean="0"/>
              <a:pPr/>
              <a:t>10</a:t>
            </a:fld>
            <a:endParaRPr lang="en-US" dirty="0"/>
          </a:p>
        </p:txBody>
      </p:sp>
      <p:sp>
        <p:nvSpPr>
          <p:cNvPr id="2" name="Content Placeholder 1"/>
          <p:cNvSpPr>
            <a:spLocks noGrp="1"/>
          </p:cNvSpPr>
          <p:nvPr>
            <p:ph idx="1"/>
          </p:nvPr>
        </p:nvSpPr>
        <p:spPr>
          <a:xfrm>
            <a:off x="347747" y="1270000"/>
            <a:ext cx="8532623" cy="4597400"/>
          </a:xfrm>
        </p:spPr>
        <p:txBody>
          <a:bodyPr/>
          <a:lstStyle/>
          <a:p>
            <a:r>
              <a:rPr lang="en-US" sz="2000" b="1" dirty="0" smtClean="0"/>
              <a:t>Goal</a:t>
            </a:r>
            <a:r>
              <a:rPr lang="en-US" sz="2000" dirty="0" smtClean="0"/>
              <a:t>:  A department culture that supports and champions employees’ service, resulting in them feeling fulfilled, appreciated and empowered with responsibility and opportunity.</a:t>
            </a:r>
          </a:p>
          <a:p>
            <a:r>
              <a:rPr lang="en-US" sz="2000" b="1" dirty="0" smtClean="0"/>
              <a:t>Focus areas for fiscal years 2014-2015: </a:t>
            </a:r>
          </a:p>
          <a:p>
            <a:pPr lvl="1"/>
            <a:r>
              <a:rPr lang="en-US" dirty="0" smtClean="0"/>
              <a:t>Transparent and clear hiring and promotion processes</a:t>
            </a:r>
          </a:p>
          <a:p>
            <a:pPr lvl="1"/>
            <a:r>
              <a:rPr lang="en-US" dirty="0" smtClean="0"/>
              <a:t>Quality training and professional development to enable job performance</a:t>
            </a:r>
          </a:p>
          <a:p>
            <a:pPr lvl="1"/>
            <a:r>
              <a:rPr lang="en-US" dirty="0" smtClean="0"/>
              <a:t>Rewards and recognition to acknowledge strong performance</a:t>
            </a:r>
          </a:p>
          <a:p>
            <a:pPr lvl="1"/>
            <a:r>
              <a:rPr lang="en-US" dirty="0" smtClean="0"/>
              <a:t>Performance management that promotes priorities and values and drives accountability </a:t>
            </a:r>
          </a:p>
          <a:p>
            <a:pPr lvl="1"/>
            <a:r>
              <a:rPr lang="en-US" dirty="0" smtClean="0"/>
              <a:t>Communication that strengthens our connections to each other and to the mission</a:t>
            </a:r>
            <a:endParaRPr lang="en-US" dirty="0"/>
          </a:p>
        </p:txBody>
      </p:sp>
    </p:spTree>
    <p:extLst>
      <p:ext uri="{BB962C8B-B14F-4D97-AF65-F5344CB8AC3E}">
        <p14:creationId xmlns:p14="http://schemas.microsoft.com/office/powerpoint/2010/main" val="21171725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DHS Organization</a:t>
            </a:r>
            <a:endParaRPr lang="en-US" dirty="0"/>
          </a:p>
        </p:txBody>
      </p:sp>
      <p:sp>
        <p:nvSpPr>
          <p:cNvPr id="2" name="Slide Number Placeholder 1"/>
          <p:cNvSpPr>
            <a:spLocks noGrp="1"/>
          </p:cNvSpPr>
          <p:nvPr>
            <p:ph type="sldNum" sz="quarter" idx="10"/>
          </p:nvPr>
        </p:nvSpPr>
        <p:spPr/>
        <p:txBody>
          <a:bodyPr/>
          <a:lstStyle/>
          <a:p>
            <a:fld id="{D0B1ED6E-CEA8-4F99-95EF-D233A2BFE5D2}" type="slidenum">
              <a:rPr lang="en-US" smtClean="0"/>
              <a:pPr/>
              <a:t>11</a:t>
            </a:fld>
            <a:endParaRPr lang="en-US" dirty="0"/>
          </a:p>
        </p:txBody>
      </p:sp>
      <p:pic>
        <p:nvPicPr>
          <p:cNvPr id="205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4672" b="5017"/>
          <a:stretch/>
        </p:blipFill>
        <p:spPr bwMode="auto">
          <a:xfrm>
            <a:off x="457200" y="1215736"/>
            <a:ext cx="8036796" cy="45512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453875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Office of the Secretary</a:t>
            </a:r>
            <a:endParaRPr lang="en-US" dirty="0"/>
          </a:p>
        </p:txBody>
      </p:sp>
      <p:sp>
        <p:nvSpPr>
          <p:cNvPr id="5" name="Slide Number Placeholder 1"/>
          <p:cNvSpPr>
            <a:spLocks noGrp="1"/>
          </p:cNvSpPr>
          <p:nvPr>
            <p:ph type="sldNum" sz="quarter" idx="4"/>
          </p:nvPr>
        </p:nvSpPr>
        <p:spPr/>
        <p:txBody>
          <a:bodyPr/>
          <a:lstStyle/>
          <a:p>
            <a:fld id="{78888C0A-C6A9-4B8B-858C-D76ADF09BCD8}" type="slidenum">
              <a:rPr lang="en-US" smtClean="0"/>
              <a:pPr/>
              <a:t>12</a:t>
            </a:fld>
            <a:endParaRPr lang="en-US" dirty="0"/>
          </a:p>
        </p:txBody>
      </p:sp>
      <p:sp>
        <p:nvSpPr>
          <p:cNvPr id="10" name="Content Placeholder 9"/>
          <p:cNvSpPr>
            <a:spLocks noGrp="1"/>
          </p:cNvSpPr>
          <p:nvPr>
            <p:ph idx="1"/>
          </p:nvPr>
        </p:nvSpPr>
        <p:spPr>
          <a:xfrm>
            <a:off x="347747" y="1219200"/>
            <a:ext cx="8532623" cy="4648200"/>
          </a:xfrm>
        </p:spPr>
        <p:txBody>
          <a:bodyPr/>
          <a:lstStyle/>
          <a:p>
            <a:pPr lvl="1"/>
            <a:r>
              <a:rPr lang="en-US" dirty="0" smtClean="0"/>
              <a:t>Privacy Office (PRIV)</a:t>
            </a:r>
          </a:p>
          <a:p>
            <a:pPr lvl="1"/>
            <a:r>
              <a:rPr lang="en-US" dirty="0" smtClean="0"/>
              <a:t>Civil Rights and Civil Liberties (CRCL)</a:t>
            </a:r>
          </a:p>
          <a:p>
            <a:pPr lvl="1"/>
            <a:r>
              <a:rPr lang="en-US" dirty="0" smtClean="0"/>
              <a:t>Office of Inspector General (OIG)</a:t>
            </a:r>
          </a:p>
          <a:p>
            <a:pPr lvl="1"/>
            <a:r>
              <a:rPr lang="en-US" dirty="0" smtClean="0"/>
              <a:t>Citizenship and Immigration Services Ombudsman (CISOMB)</a:t>
            </a:r>
          </a:p>
          <a:p>
            <a:pPr lvl="1"/>
            <a:r>
              <a:rPr lang="en-US" dirty="0" smtClean="0"/>
              <a:t>Office of Legislative Affairs (OLA)</a:t>
            </a:r>
          </a:p>
          <a:p>
            <a:pPr lvl="1"/>
            <a:r>
              <a:rPr lang="en-US" dirty="0"/>
              <a:t>Office of the General Counsel (OGC)</a:t>
            </a:r>
          </a:p>
          <a:p>
            <a:pPr lvl="1"/>
            <a:r>
              <a:rPr lang="en-US" dirty="0"/>
              <a:t>Office of Public Affairs (OPA)</a:t>
            </a:r>
          </a:p>
          <a:p>
            <a:pPr lvl="1"/>
            <a:r>
              <a:rPr lang="en-US" dirty="0"/>
              <a:t>Office of Executive Secretariat (ESEC)</a:t>
            </a:r>
          </a:p>
          <a:p>
            <a:pPr lvl="1"/>
            <a:r>
              <a:rPr lang="en-US" dirty="0"/>
              <a:t>Military Advisor’s Office (MIL)</a:t>
            </a:r>
          </a:p>
          <a:p>
            <a:pPr lvl="1"/>
            <a:r>
              <a:rPr lang="en-US" dirty="0"/>
              <a:t>Office of Intergovernmental Affairs (IGA)</a:t>
            </a:r>
          </a:p>
          <a:p>
            <a:pPr lvl="1"/>
            <a:endParaRPr lang="en-US" dirty="0"/>
          </a:p>
        </p:txBody>
      </p:sp>
    </p:spTree>
    <p:extLst>
      <p:ext uri="{BB962C8B-B14F-4D97-AF65-F5344CB8AC3E}">
        <p14:creationId xmlns:p14="http://schemas.microsoft.com/office/powerpoint/2010/main" val="16738654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Headquarters Components</a:t>
            </a:r>
            <a:endParaRPr lang="en-US" dirty="0"/>
          </a:p>
        </p:txBody>
      </p:sp>
      <p:sp>
        <p:nvSpPr>
          <p:cNvPr id="5" name="Slide Number Placeholder 1"/>
          <p:cNvSpPr>
            <a:spLocks noGrp="1"/>
          </p:cNvSpPr>
          <p:nvPr>
            <p:ph type="sldNum" sz="quarter" idx="4"/>
          </p:nvPr>
        </p:nvSpPr>
        <p:spPr/>
        <p:txBody>
          <a:bodyPr/>
          <a:lstStyle/>
          <a:p>
            <a:fld id="{78888C0A-C6A9-4B8B-858C-D76ADF09BCD8}" type="slidenum">
              <a:rPr lang="en-US" smtClean="0"/>
              <a:pPr/>
              <a:t>13</a:t>
            </a:fld>
            <a:endParaRPr lang="en-US" dirty="0"/>
          </a:p>
        </p:txBody>
      </p:sp>
      <p:sp>
        <p:nvSpPr>
          <p:cNvPr id="7" name="Content Placeholder 6"/>
          <p:cNvSpPr>
            <a:spLocks noGrp="1"/>
          </p:cNvSpPr>
          <p:nvPr>
            <p:ph idx="1"/>
          </p:nvPr>
        </p:nvSpPr>
        <p:spPr/>
        <p:txBody>
          <a:bodyPr/>
          <a:lstStyle/>
          <a:p>
            <a:pPr lvl="1"/>
            <a:r>
              <a:rPr lang="en-US" dirty="0" smtClean="0"/>
              <a:t>National Protection and Programs Directorate (NPPD)</a:t>
            </a:r>
          </a:p>
          <a:p>
            <a:pPr lvl="1"/>
            <a:r>
              <a:rPr lang="en-US" dirty="0" smtClean="0"/>
              <a:t>Science and Technology Directorate (S&amp;T)</a:t>
            </a:r>
          </a:p>
          <a:p>
            <a:pPr lvl="1"/>
            <a:r>
              <a:rPr lang="en-US" dirty="0" smtClean="0"/>
              <a:t>Management Directorate (MGMT)</a:t>
            </a:r>
          </a:p>
          <a:p>
            <a:pPr lvl="1"/>
            <a:r>
              <a:rPr lang="en-US" dirty="0" smtClean="0"/>
              <a:t>Domestic Nuclear Detection Office (DNDO)</a:t>
            </a:r>
          </a:p>
          <a:p>
            <a:pPr lvl="1"/>
            <a:r>
              <a:rPr lang="en-US" dirty="0" smtClean="0"/>
              <a:t>Federal Law Enforcement Training Center (FLETC)</a:t>
            </a:r>
          </a:p>
          <a:p>
            <a:pPr lvl="1"/>
            <a:r>
              <a:rPr lang="en-US" dirty="0" smtClean="0"/>
              <a:t>Office of Policy (PLCY)</a:t>
            </a:r>
          </a:p>
          <a:p>
            <a:pPr lvl="1"/>
            <a:r>
              <a:rPr lang="en-US" dirty="0" smtClean="0"/>
              <a:t>Office of Health Affairs (OHA)</a:t>
            </a:r>
          </a:p>
          <a:p>
            <a:pPr lvl="1"/>
            <a:r>
              <a:rPr lang="en-US" dirty="0" smtClean="0"/>
              <a:t>Office of Intelligence and Analysis (I&amp;A)</a:t>
            </a:r>
          </a:p>
          <a:p>
            <a:pPr lvl="1"/>
            <a:r>
              <a:rPr lang="en-US" dirty="0" smtClean="0"/>
              <a:t>Office of Operations Coordination and Planning (OPS)</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Operational Components</a:t>
            </a:r>
            <a:endParaRPr lang="en-US" dirty="0"/>
          </a:p>
        </p:txBody>
      </p:sp>
      <p:sp>
        <p:nvSpPr>
          <p:cNvPr id="5" name="Slide Number Placeholder 1"/>
          <p:cNvSpPr>
            <a:spLocks noGrp="1"/>
          </p:cNvSpPr>
          <p:nvPr>
            <p:ph type="sldNum" sz="quarter" idx="4"/>
          </p:nvPr>
        </p:nvSpPr>
        <p:spPr/>
        <p:txBody>
          <a:bodyPr/>
          <a:lstStyle/>
          <a:p>
            <a:fld id="{78888C0A-C6A9-4B8B-858C-D76ADF09BCD8}" type="slidenum">
              <a:rPr lang="en-US" smtClean="0"/>
              <a:pPr/>
              <a:t>14</a:t>
            </a:fld>
            <a:endParaRPr lang="en-US" dirty="0"/>
          </a:p>
        </p:txBody>
      </p:sp>
      <p:sp>
        <p:nvSpPr>
          <p:cNvPr id="7" name="Content Placeholder 6"/>
          <p:cNvSpPr>
            <a:spLocks noGrp="1"/>
          </p:cNvSpPr>
          <p:nvPr>
            <p:ph idx="1"/>
          </p:nvPr>
        </p:nvSpPr>
        <p:spPr/>
        <p:txBody>
          <a:bodyPr/>
          <a:lstStyle/>
          <a:p>
            <a:pPr lvl="1"/>
            <a:r>
              <a:rPr lang="en-US" dirty="0" smtClean="0"/>
              <a:t>Customs and Border Protection (CBP)</a:t>
            </a:r>
          </a:p>
          <a:p>
            <a:pPr lvl="1"/>
            <a:r>
              <a:rPr lang="en-US" dirty="0" smtClean="0"/>
              <a:t>Federal Emergency Management Agency (FEMA)</a:t>
            </a:r>
          </a:p>
          <a:p>
            <a:pPr lvl="1"/>
            <a:r>
              <a:rPr lang="en-US" dirty="0" smtClean="0"/>
              <a:t>Immigration and Customs Enforcement (ICE)</a:t>
            </a:r>
          </a:p>
          <a:p>
            <a:pPr lvl="1"/>
            <a:r>
              <a:rPr lang="en-US" dirty="0" smtClean="0"/>
              <a:t>Transportation Security Administration (TSA)</a:t>
            </a:r>
          </a:p>
          <a:p>
            <a:pPr lvl="1"/>
            <a:r>
              <a:rPr lang="en-US" dirty="0" smtClean="0"/>
              <a:t>U.S. Citizenship and Immigration Services (USCIS)</a:t>
            </a:r>
          </a:p>
          <a:p>
            <a:pPr lvl="1"/>
            <a:r>
              <a:rPr lang="en-US" dirty="0" smtClean="0"/>
              <a:t>U.S. Coast Guard (USCG)</a:t>
            </a:r>
          </a:p>
          <a:p>
            <a:pPr lvl="1"/>
            <a:r>
              <a:rPr lang="en-US" dirty="0" smtClean="0"/>
              <a:t>U.S. Secret Service (USSS)</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To learn more about DHS:</a:t>
            </a:r>
            <a:endParaRPr lang="en-US" dirty="0"/>
          </a:p>
        </p:txBody>
      </p:sp>
      <p:sp>
        <p:nvSpPr>
          <p:cNvPr id="5" name="Slide Number Placeholder 1"/>
          <p:cNvSpPr>
            <a:spLocks noGrp="1"/>
          </p:cNvSpPr>
          <p:nvPr>
            <p:ph type="sldNum" sz="quarter" idx="4"/>
          </p:nvPr>
        </p:nvSpPr>
        <p:spPr/>
        <p:txBody>
          <a:bodyPr/>
          <a:lstStyle/>
          <a:p>
            <a:fld id="{78888C0A-C6A9-4B8B-858C-D76ADF09BCD8}" type="slidenum">
              <a:rPr lang="en-US" smtClean="0"/>
              <a:pPr/>
              <a:t>15</a:t>
            </a:fld>
            <a:endParaRPr lang="en-US" dirty="0"/>
          </a:p>
        </p:txBody>
      </p:sp>
      <p:sp>
        <p:nvSpPr>
          <p:cNvPr id="8" name="Content Placeholder 7"/>
          <p:cNvSpPr>
            <a:spLocks noGrp="1"/>
          </p:cNvSpPr>
          <p:nvPr>
            <p:ph idx="1"/>
          </p:nvPr>
        </p:nvSpPr>
        <p:spPr/>
        <p:txBody>
          <a:bodyPr/>
          <a:lstStyle/>
          <a:p>
            <a:pPr lvl="1"/>
            <a:r>
              <a:rPr lang="en-US" dirty="0" smtClean="0"/>
              <a:t>Connect (http://dhsconnect.dhs.gov)</a:t>
            </a:r>
          </a:p>
          <a:p>
            <a:pPr lvl="1"/>
            <a:r>
              <a:rPr lang="en-US" dirty="0" smtClean="0"/>
              <a:t>www.dhs.gov</a:t>
            </a:r>
          </a:p>
          <a:p>
            <a:pPr lvl="1"/>
            <a:r>
              <a:rPr lang="en-US" dirty="0" smtClean="0"/>
              <a:t>Quadrennial Homeland Security Review (QHSR)</a:t>
            </a:r>
          </a:p>
          <a:p>
            <a:pPr lvl="1"/>
            <a:r>
              <a:rPr lang="en-US" dirty="0" smtClean="0"/>
              <a:t>DHS Strategic Plan for Fiscal Years 2012-2016</a:t>
            </a:r>
          </a:p>
          <a:p>
            <a:pPr lvl="1"/>
            <a:r>
              <a:rPr lang="en-US" dirty="0" smtClean="0"/>
              <a:t>DHS Human Capital Strategic Plan for Fiscal Years 2015-2019</a:t>
            </a:r>
          </a:p>
          <a:p>
            <a:pPr lvl="1"/>
            <a:r>
              <a:rPr lang="en-US" dirty="0" smtClean="0"/>
              <a:t>DHS-101</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ltLang="en-US" dirty="0" smtClean="0"/>
              <a:t>Oath of Office</a:t>
            </a:r>
          </a:p>
        </p:txBody>
      </p:sp>
      <p:sp>
        <p:nvSpPr>
          <p:cNvPr id="22531" name="Rectangle 3"/>
          <p:cNvSpPr>
            <a:spLocks noGrp="1" noChangeArrowheads="1"/>
          </p:cNvSpPr>
          <p:nvPr>
            <p:ph type="body" idx="1"/>
          </p:nvPr>
        </p:nvSpPr>
        <p:spPr>
          <a:xfrm>
            <a:off x="305688" y="1181100"/>
            <a:ext cx="8532623" cy="4495799"/>
          </a:xfrm>
        </p:spPr>
        <p:txBody>
          <a:bodyPr/>
          <a:lstStyle/>
          <a:p>
            <a:pPr algn="ctr"/>
            <a:r>
              <a:rPr lang="en-US" altLang="en-US" dirty="0" smtClean="0"/>
              <a:t>I (state your name) do solemnly swear </a:t>
            </a:r>
          </a:p>
          <a:p>
            <a:pPr algn="ctr"/>
            <a:r>
              <a:rPr lang="en-US" altLang="en-US" dirty="0" smtClean="0"/>
              <a:t>(or affirm) that I will support and defend </a:t>
            </a:r>
          </a:p>
          <a:p>
            <a:pPr algn="ctr"/>
            <a:r>
              <a:rPr lang="en-US" altLang="en-US" dirty="0" smtClean="0"/>
              <a:t>the Constitution of the United States against all </a:t>
            </a:r>
          </a:p>
          <a:p>
            <a:pPr algn="ctr"/>
            <a:r>
              <a:rPr lang="en-US" altLang="en-US" dirty="0" smtClean="0"/>
              <a:t>enemies, foreign and domestic; that I will bear </a:t>
            </a:r>
          </a:p>
          <a:p>
            <a:pPr algn="ctr"/>
            <a:r>
              <a:rPr lang="en-US" altLang="en-US" dirty="0" smtClean="0"/>
              <a:t>true faith and allegiance to the same; that I take </a:t>
            </a:r>
          </a:p>
          <a:p>
            <a:pPr algn="ctr"/>
            <a:r>
              <a:rPr lang="en-US" altLang="en-US" dirty="0" smtClean="0"/>
              <a:t>this obligation freely, without any mental </a:t>
            </a:r>
          </a:p>
          <a:p>
            <a:pPr algn="ctr"/>
            <a:r>
              <a:rPr lang="en-US" altLang="en-US" dirty="0" smtClean="0"/>
              <a:t>reservation or purpose of evasion; and that I will </a:t>
            </a:r>
          </a:p>
          <a:p>
            <a:pPr algn="ctr"/>
            <a:r>
              <a:rPr lang="en-US" altLang="en-US" dirty="0" smtClean="0"/>
              <a:t>well and faithfully discharge the duties of the </a:t>
            </a:r>
          </a:p>
          <a:p>
            <a:pPr algn="ctr"/>
            <a:r>
              <a:rPr lang="en-US" altLang="en-US" dirty="0" smtClean="0"/>
              <a:t>office on which I am about to enter.  </a:t>
            </a:r>
          </a:p>
          <a:p>
            <a:pPr algn="ctr"/>
            <a:r>
              <a:rPr lang="en-US" altLang="en-US" dirty="0" smtClean="0"/>
              <a:t>So help me God.</a:t>
            </a:r>
          </a:p>
          <a:p>
            <a:pPr algn="ctr"/>
            <a:endParaRPr lang="en-US" altLang="en-US" dirty="0" smtClean="0"/>
          </a:p>
        </p:txBody>
      </p:sp>
      <p:sp>
        <p:nvSpPr>
          <p:cNvPr id="4" name="Slide Number Placeholder 1"/>
          <p:cNvSpPr>
            <a:spLocks noGrp="1"/>
          </p:cNvSpPr>
          <p:nvPr>
            <p:ph type="sldNum" sz="quarter" idx="4"/>
          </p:nvPr>
        </p:nvSpPr>
        <p:spPr>
          <a:xfrm>
            <a:off x="8610600" y="6454314"/>
            <a:ext cx="381000" cy="260350"/>
          </a:xfrm>
        </p:spPr>
        <p:txBody>
          <a:bodyPr/>
          <a:lstStyle/>
          <a:p>
            <a:fld id="{78888C0A-C6A9-4B8B-858C-D76ADF09BCD8}" type="slidenum">
              <a:rPr lang="en-US" smtClean="0"/>
              <a:pPr/>
              <a:t>16</a:t>
            </a:fld>
            <a:endParaRPr lang="en-US" dirty="0"/>
          </a:p>
        </p:txBody>
      </p:sp>
    </p:spTree>
    <p:extLst>
      <p:ext uri="{BB962C8B-B14F-4D97-AF65-F5344CB8AC3E}">
        <p14:creationId xmlns:p14="http://schemas.microsoft.com/office/powerpoint/2010/main" val="42733077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DHS History</a:t>
            </a:r>
            <a:endParaRPr lang="en-US" dirty="0"/>
          </a:p>
        </p:txBody>
      </p:sp>
      <p:sp>
        <p:nvSpPr>
          <p:cNvPr id="12" name="Slide Number Placeholder 1"/>
          <p:cNvSpPr>
            <a:spLocks noGrp="1"/>
          </p:cNvSpPr>
          <p:nvPr>
            <p:ph type="sldNum" sz="quarter" idx="4"/>
          </p:nvPr>
        </p:nvSpPr>
        <p:spPr/>
        <p:txBody>
          <a:bodyPr/>
          <a:lstStyle/>
          <a:p>
            <a:fld id="{58C9245D-4E42-450C-ACB3-34010B41848A}" type="slidenum">
              <a:rPr lang="en-US" smtClean="0"/>
              <a:pPr/>
              <a:t>2</a:t>
            </a:fld>
            <a:endParaRPr lang="en-US" dirty="0"/>
          </a:p>
        </p:txBody>
      </p:sp>
      <p:sp>
        <p:nvSpPr>
          <p:cNvPr id="10" name="Content Placeholder 9"/>
          <p:cNvSpPr>
            <a:spLocks noGrp="1"/>
          </p:cNvSpPr>
          <p:nvPr>
            <p:ph idx="1"/>
          </p:nvPr>
        </p:nvSpPr>
        <p:spPr>
          <a:xfrm>
            <a:off x="347663" y="1371600"/>
            <a:ext cx="8532812" cy="4572000"/>
          </a:xfrm>
        </p:spPr>
        <p:txBody>
          <a:bodyPr/>
          <a:lstStyle/>
          <a:p>
            <a:pPr lvl="1"/>
            <a:r>
              <a:rPr lang="en-US" dirty="0" smtClean="0"/>
              <a:t>September 11, 2001 – Terrorists attack the United States</a:t>
            </a:r>
          </a:p>
          <a:p>
            <a:pPr lvl="1"/>
            <a:r>
              <a:rPr lang="en-US" dirty="0" smtClean="0"/>
              <a:t>October 8, 2001 – President George W. Bush creates the White House Office of Homeland Security</a:t>
            </a:r>
          </a:p>
          <a:p>
            <a:pPr lvl="1"/>
            <a:r>
              <a:rPr lang="en-US" dirty="0" smtClean="0"/>
              <a:t>November 19, 2002 – Congress passes legislation mandating the Department of Homeland Security</a:t>
            </a:r>
          </a:p>
          <a:p>
            <a:pPr lvl="1"/>
            <a:r>
              <a:rPr lang="en-US" dirty="0" smtClean="0"/>
              <a:t>November 25, 2002 – President Bush signs the Homeland Security Act into law</a:t>
            </a:r>
          </a:p>
          <a:p>
            <a:pPr lvl="1"/>
            <a:r>
              <a:rPr lang="en-US" dirty="0" smtClean="0"/>
              <a:t>January 24, 2003 – DHS becomes operational</a:t>
            </a:r>
          </a:p>
          <a:p>
            <a:pPr lvl="1"/>
            <a:r>
              <a:rPr lang="en-US" dirty="0" smtClean="0"/>
              <a:t>March 1, 2003 – Largest merger of agencies becomes DHS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Defining Homeland Security</a:t>
            </a:r>
            <a:endParaRPr lang="en-US" dirty="0"/>
          </a:p>
        </p:txBody>
      </p:sp>
      <p:sp>
        <p:nvSpPr>
          <p:cNvPr id="5" name="Slide Number Placeholder 1"/>
          <p:cNvSpPr>
            <a:spLocks noGrp="1"/>
          </p:cNvSpPr>
          <p:nvPr>
            <p:ph type="sldNum" sz="quarter" idx="4"/>
          </p:nvPr>
        </p:nvSpPr>
        <p:spPr/>
        <p:txBody>
          <a:bodyPr/>
          <a:lstStyle/>
          <a:p>
            <a:fld id="{78888C0A-C6A9-4B8B-858C-D76ADF09BCD8}" type="slidenum">
              <a:rPr lang="en-US" smtClean="0"/>
              <a:pPr/>
              <a:t>3</a:t>
            </a:fld>
            <a:endParaRPr lang="en-US" dirty="0"/>
          </a:p>
        </p:txBody>
      </p:sp>
      <p:sp>
        <p:nvSpPr>
          <p:cNvPr id="11" name="Content Placeholder 10"/>
          <p:cNvSpPr>
            <a:spLocks noGrp="1"/>
          </p:cNvSpPr>
          <p:nvPr>
            <p:ph idx="1"/>
          </p:nvPr>
        </p:nvSpPr>
        <p:spPr/>
        <p:txBody>
          <a:bodyPr/>
          <a:lstStyle/>
          <a:p>
            <a:r>
              <a:rPr lang="en-US" i="1" dirty="0"/>
              <a:t>“The Department is a multi-mission, multi-function agency, covering long-standing functions such as civil defense, emergency response, customs, border control, law enforcement, and immigration.”</a:t>
            </a:r>
          </a:p>
          <a:p>
            <a:pPr marL="233363" indent="-233363"/>
            <a:endParaRPr lang="en-US" dirty="0"/>
          </a:p>
          <a:p>
            <a:pPr marL="233363" indent="-233363" algn="r"/>
            <a:r>
              <a:rPr lang="en-US" dirty="0"/>
              <a:t>2014 Quadrennial Homeland Security Review</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DHS Vision</a:t>
            </a:r>
            <a:endParaRPr lang="en-US" dirty="0"/>
          </a:p>
        </p:txBody>
      </p:sp>
      <p:sp>
        <p:nvSpPr>
          <p:cNvPr id="5" name="Slide Number Placeholder 1"/>
          <p:cNvSpPr>
            <a:spLocks noGrp="1"/>
          </p:cNvSpPr>
          <p:nvPr>
            <p:ph type="sldNum" sz="quarter" idx="4"/>
          </p:nvPr>
        </p:nvSpPr>
        <p:spPr/>
        <p:txBody>
          <a:bodyPr/>
          <a:lstStyle/>
          <a:p>
            <a:fld id="{78888C0A-C6A9-4B8B-858C-D76ADF09BCD8}" type="slidenum">
              <a:rPr lang="en-US" smtClean="0"/>
              <a:pPr/>
              <a:t>4</a:t>
            </a:fld>
            <a:endParaRPr lang="en-US" dirty="0"/>
          </a:p>
        </p:txBody>
      </p:sp>
      <p:sp>
        <p:nvSpPr>
          <p:cNvPr id="10" name="Content Placeholder 9"/>
          <p:cNvSpPr>
            <a:spLocks noGrp="1"/>
          </p:cNvSpPr>
          <p:nvPr>
            <p:ph idx="1"/>
          </p:nvPr>
        </p:nvSpPr>
        <p:spPr/>
        <p:txBody>
          <a:bodyPr/>
          <a:lstStyle/>
          <a:p>
            <a:pPr>
              <a:spcBef>
                <a:spcPts val="0"/>
              </a:spcBef>
            </a:pPr>
            <a:r>
              <a:rPr lang="en-US" i="1" dirty="0"/>
              <a:t>“A homeland that is safe, secure, and resilient against terrorism and other hazards where American interests, aspirations, and way of life thrive.”</a:t>
            </a:r>
          </a:p>
          <a:p>
            <a:pPr marL="233363" indent="-233363"/>
            <a:endParaRPr lang="en-US" dirty="0"/>
          </a:p>
          <a:p>
            <a:pPr marL="233363" indent="-233363" algn="r"/>
            <a:r>
              <a:rPr lang="en-US" dirty="0"/>
              <a:t>2014 Quadrennial Homeland Security Review</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smtClean="0"/>
              <a:t>DHS Five Mission Areas</a:t>
            </a:r>
            <a:endParaRPr lang="en-US" dirty="0"/>
          </a:p>
        </p:txBody>
      </p:sp>
      <p:sp>
        <p:nvSpPr>
          <p:cNvPr id="5" name="Slide Number Placeholder 1"/>
          <p:cNvSpPr>
            <a:spLocks noGrp="1"/>
          </p:cNvSpPr>
          <p:nvPr>
            <p:ph type="sldNum" sz="quarter" idx="4"/>
          </p:nvPr>
        </p:nvSpPr>
        <p:spPr/>
        <p:txBody>
          <a:bodyPr/>
          <a:lstStyle/>
          <a:p>
            <a:fld id="{78888C0A-C6A9-4B8B-858C-D76ADF09BCD8}" type="slidenum">
              <a:rPr lang="en-US" smtClean="0"/>
              <a:pPr/>
              <a:t>5</a:t>
            </a:fld>
            <a:endParaRPr lang="en-US" dirty="0"/>
          </a:p>
        </p:txBody>
      </p:sp>
      <p:sp>
        <p:nvSpPr>
          <p:cNvPr id="7" name="Content Placeholder 6"/>
          <p:cNvSpPr>
            <a:spLocks noGrp="1"/>
          </p:cNvSpPr>
          <p:nvPr>
            <p:ph idx="1"/>
          </p:nvPr>
        </p:nvSpPr>
        <p:spPr/>
        <p:txBody>
          <a:bodyPr/>
          <a:lstStyle/>
          <a:p>
            <a:pPr lvl="1"/>
            <a:r>
              <a:rPr lang="en-US" dirty="0" smtClean="0"/>
              <a:t>Mission 1:  Preventing Terrorism and Enhancing Security</a:t>
            </a:r>
          </a:p>
          <a:p>
            <a:pPr lvl="1"/>
            <a:r>
              <a:rPr lang="en-US" dirty="0" smtClean="0"/>
              <a:t>Mission 2:  Securing and Managing Our Borders</a:t>
            </a:r>
          </a:p>
          <a:p>
            <a:pPr lvl="1"/>
            <a:r>
              <a:rPr lang="en-US" dirty="0" smtClean="0"/>
              <a:t>Mission 3:  Enforcing and Administering our Immigration Laws</a:t>
            </a:r>
          </a:p>
          <a:p>
            <a:pPr lvl="1"/>
            <a:r>
              <a:rPr lang="en-US" dirty="0" smtClean="0"/>
              <a:t>Mission 4:  Safeguarding and Securing Cyberspace</a:t>
            </a:r>
          </a:p>
          <a:p>
            <a:pPr lvl="1"/>
            <a:r>
              <a:rPr lang="en-US" dirty="0" smtClean="0"/>
              <a:t>Mission 5:  Ensuring Resilience to Disasters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10"/>
          <p:cNvSpPr>
            <a:spLocks noChangeArrowheads="1"/>
          </p:cNvSpPr>
          <p:nvPr/>
        </p:nvSpPr>
        <p:spPr bwMode="grayWhite">
          <a:xfrm>
            <a:off x="457200" y="1143000"/>
            <a:ext cx="8229600" cy="4267200"/>
          </a:xfrm>
          <a:prstGeom prst="rect">
            <a:avLst/>
          </a:prstGeom>
          <a:solidFill>
            <a:srgbClr val="979797"/>
          </a:solidFill>
          <a:ln w="9525">
            <a:noFill/>
            <a:miter lim="800000"/>
            <a:headEnd/>
            <a:tailEnd/>
          </a:ln>
          <a:effectLst/>
        </p:spPr>
        <p:txBody>
          <a:bodyPr wrap="none" anchor="ctr"/>
          <a:lstStyle/>
          <a:p>
            <a:pPr algn="ctr"/>
            <a:endParaRPr lang="en-US" sz="2200" dirty="0">
              <a:solidFill>
                <a:srgbClr val="B0B1B3"/>
              </a:solidFill>
            </a:endParaRPr>
          </a:p>
        </p:txBody>
      </p:sp>
      <p:sp>
        <p:nvSpPr>
          <p:cNvPr id="2" name="Title 1"/>
          <p:cNvSpPr>
            <a:spLocks noGrp="1"/>
          </p:cNvSpPr>
          <p:nvPr>
            <p:ph type="title"/>
          </p:nvPr>
        </p:nvSpPr>
        <p:spPr/>
        <p:txBody>
          <a:bodyPr/>
          <a:lstStyle/>
          <a:p>
            <a:r>
              <a:rPr lang="en-US" dirty="0" smtClean="0"/>
              <a:t>DHS Leadership</a:t>
            </a:r>
            <a:endParaRPr lang="en-US" dirty="0"/>
          </a:p>
        </p:txBody>
      </p:sp>
      <p:sp>
        <p:nvSpPr>
          <p:cNvPr id="4" name="Slide Number Placeholder 3"/>
          <p:cNvSpPr>
            <a:spLocks noGrp="1"/>
          </p:cNvSpPr>
          <p:nvPr>
            <p:ph type="sldNum" sz="quarter" idx="10"/>
          </p:nvPr>
        </p:nvSpPr>
        <p:spPr/>
        <p:txBody>
          <a:bodyPr/>
          <a:lstStyle/>
          <a:p>
            <a:fld id="{22DFB96B-765F-4F57-B267-FF2EAFBAA573}" type="slidenum">
              <a:rPr lang="en-US" smtClean="0"/>
              <a:pPr/>
              <a:t>6</a:t>
            </a:fld>
            <a:endParaRPr lang="en-US" dirty="0"/>
          </a:p>
        </p:txBody>
      </p:sp>
      <p:sp>
        <p:nvSpPr>
          <p:cNvPr id="9" name="Rectangle 3"/>
          <p:cNvSpPr>
            <a:spLocks noChangeArrowheads="1"/>
          </p:cNvSpPr>
          <p:nvPr/>
        </p:nvSpPr>
        <p:spPr bwMode="invGray">
          <a:xfrm>
            <a:off x="5181600" y="4419600"/>
            <a:ext cx="2209800" cy="609600"/>
          </a:xfrm>
          <a:prstGeom prst="rect">
            <a:avLst/>
          </a:prstGeom>
          <a:noFill/>
          <a:ln w="9525">
            <a:noFill/>
            <a:miter lim="800000"/>
            <a:headEnd/>
            <a:tailEnd/>
          </a:ln>
          <a:effectLst/>
        </p:spPr>
        <p:txBody>
          <a:bodyPr lIns="0" tIns="0" rIns="0" bIns="0"/>
          <a:lstStyle/>
          <a:p>
            <a:pPr algn="ctr">
              <a:spcBef>
                <a:spcPct val="60000"/>
              </a:spcBef>
              <a:buClr>
                <a:srgbClr val="B0B1B3"/>
              </a:buClr>
            </a:pPr>
            <a:r>
              <a:rPr lang="en-US" sz="1800" i="1" dirty="0" smtClean="0"/>
              <a:t>Alejandro Mayorkas,</a:t>
            </a:r>
            <a:br>
              <a:rPr lang="en-US" sz="1800" i="1" dirty="0" smtClean="0"/>
            </a:br>
            <a:r>
              <a:rPr lang="en-US" sz="1800" i="1" dirty="0" smtClean="0"/>
              <a:t>Deputy Secretary</a:t>
            </a:r>
            <a:endParaRPr lang="en-US" sz="1800" dirty="0"/>
          </a:p>
        </p:txBody>
      </p:sp>
      <p:sp>
        <p:nvSpPr>
          <p:cNvPr id="10" name="Rectangle 3"/>
          <p:cNvSpPr>
            <a:spLocks noChangeArrowheads="1"/>
          </p:cNvSpPr>
          <p:nvPr/>
        </p:nvSpPr>
        <p:spPr bwMode="invGray">
          <a:xfrm>
            <a:off x="1524000" y="4419600"/>
            <a:ext cx="1981200" cy="609600"/>
          </a:xfrm>
          <a:prstGeom prst="rect">
            <a:avLst/>
          </a:prstGeom>
          <a:noFill/>
          <a:ln w="9525">
            <a:noFill/>
            <a:miter lim="800000"/>
            <a:headEnd/>
            <a:tailEnd/>
          </a:ln>
          <a:effectLst/>
        </p:spPr>
        <p:txBody>
          <a:bodyPr lIns="0" tIns="0" rIns="0" bIns="0"/>
          <a:lstStyle/>
          <a:p>
            <a:pPr algn="ctr">
              <a:spcBef>
                <a:spcPct val="60000"/>
              </a:spcBef>
              <a:buClr>
                <a:srgbClr val="B0B1B3"/>
              </a:buClr>
            </a:pPr>
            <a:r>
              <a:rPr lang="en-US" sz="1800" i="1" dirty="0" smtClean="0"/>
              <a:t>Jeh Johnson,</a:t>
            </a:r>
            <a:br>
              <a:rPr lang="en-US" sz="1800" i="1" dirty="0" smtClean="0"/>
            </a:br>
            <a:r>
              <a:rPr lang="en-US" sz="1800" i="1" dirty="0" smtClean="0"/>
              <a:t>Secretary</a:t>
            </a:r>
            <a:endParaRPr lang="en-US" sz="1800" dirty="0"/>
          </a:p>
        </p:txBody>
      </p:sp>
      <p:pic>
        <p:nvPicPr>
          <p:cNvPr id="12"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1828800"/>
            <a:ext cx="2006600" cy="250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descr="C:\Users\acstevens\Pictures\JohnsonOfficialCropped.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7800" y="1676400"/>
            <a:ext cx="19812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 Strategic Priorities - Internal </a:t>
            </a:r>
            <a:endParaRPr lang="en-US" dirty="0"/>
          </a:p>
        </p:txBody>
      </p:sp>
      <p:sp>
        <p:nvSpPr>
          <p:cNvPr id="3" name="Slide Number Placeholder 2"/>
          <p:cNvSpPr>
            <a:spLocks noGrp="1"/>
          </p:cNvSpPr>
          <p:nvPr>
            <p:ph type="sldNum" sz="quarter" idx="4"/>
          </p:nvPr>
        </p:nvSpPr>
        <p:spPr/>
        <p:txBody>
          <a:bodyPr/>
          <a:lstStyle/>
          <a:p>
            <a:fld id="{CEC7E57A-7668-43C4-967A-1764DD2B6EAF}" type="slidenum">
              <a:rPr lang="en-US" smtClean="0"/>
              <a:pPr/>
              <a:t>7</a:t>
            </a:fld>
            <a:endParaRPr lang="en-US" dirty="0"/>
          </a:p>
        </p:txBody>
      </p:sp>
      <p:sp>
        <p:nvSpPr>
          <p:cNvPr id="4" name="Content Placeholder 3"/>
          <p:cNvSpPr>
            <a:spLocks noGrp="1"/>
          </p:cNvSpPr>
          <p:nvPr>
            <p:ph idx="1"/>
          </p:nvPr>
        </p:nvSpPr>
        <p:spPr/>
        <p:txBody>
          <a:bodyPr/>
          <a:lstStyle/>
          <a:p>
            <a:pPr lvl="1"/>
            <a:r>
              <a:rPr lang="en-US" dirty="0" smtClean="0"/>
              <a:t>Strengthening Departmental Unity of Effort</a:t>
            </a:r>
          </a:p>
          <a:p>
            <a:pPr lvl="1"/>
            <a:r>
              <a:rPr lang="en-US" dirty="0" smtClean="0"/>
              <a:t>Building the Department You Deserve</a:t>
            </a:r>
            <a:endParaRPr lang="en-US" dirty="0"/>
          </a:p>
        </p:txBody>
      </p:sp>
    </p:spTree>
    <p:extLst>
      <p:ext uri="{BB962C8B-B14F-4D97-AF65-F5344CB8AC3E}">
        <p14:creationId xmlns:p14="http://schemas.microsoft.com/office/powerpoint/2010/main" val="7493034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Unity of Effort</a:t>
            </a:r>
            <a:endParaRPr lang="en-US" dirty="0"/>
          </a:p>
        </p:txBody>
      </p:sp>
      <p:sp>
        <p:nvSpPr>
          <p:cNvPr id="5" name="Slide Number Placeholder 1"/>
          <p:cNvSpPr>
            <a:spLocks noGrp="1"/>
          </p:cNvSpPr>
          <p:nvPr>
            <p:ph type="sldNum" sz="quarter" idx="4"/>
          </p:nvPr>
        </p:nvSpPr>
        <p:spPr/>
        <p:txBody>
          <a:bodyPr/>
          <a:lstStyle/>
          <a:p>
            <a:fld id="{78888C0A-C6A9-4B8B-858C-D76ADF09BCD8}" type="slidenum">
              <a:rPr lang="en-US" smtClean="0"/>
              <a:pPr/>
              <a:t>8</a:t>
            </a:fld>
            <a:endParaRPr lang="en-US" dirty="0"/>
          </a:p>
        </p:txBody>
      </p:sp>
      <p:sp>
        <p:nvSpPr>
          <p:cNvPr id="10" name="Content Placeholder 9"/>
          <p:cNvSpPr>
            <a:spLocks noGrp="1"/>
          </p:cNvSpPr>
          <p:nvPr>
            <p:ph idx="1"/>
          </p:nvPr>
        </p:nvSpPr>
        <p:spPr/>
        <p:txBody>
          <a:bodyPr/>
          <a:lstStyle/>
          <a:p>
            <a:r>
              <a:rPr lang="en-US" i="1" dirty="0" smtClean="0"/>
              <a:t>“Resource constraints also provide the impetus to build and mature our organization into one that is greater than the sum of its parts – one that operates with much greater unity of effort.”</a:t>
            </a:r>
          </a:p>
          <a:p>
            <a:endParaRPr lang="en-US" dirty="0" smtClean="0"/>
          </a:p>
          <a:p>
            <a:pPr algn="r"/>
            <a:r>
              <a:rPr lang="en-US" dirty="0" smtClean="0"/>
              <a:t>Secretary Johnson, Unity of Effort memorandum, April 22, 2014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Strengthening Unity of Effort</a:t>
            </a:r>
            <a:endParaRPr lang="en-US" dirty="0"/>
          </a:p>
        </p:txBody>
      </p:sp>
      <p:sp>
        <p:nvSpPr>
          <p:cNvPr id="5" name="Slide Number Placeholder 1"/>
          <p:cNvSpPr>
            <a:spLocks noGrp="1"/>
          </p:cNvSpPr>
          <p:nvPr>
            <p:ph type="sldNum" sz="quarter" idx="4"/>
          </p:nvPr>
        </p:nvSpPr>
        <p:spPr/>
        <p:txBody>
          <a:bodyPr/>
          <a:lstStyle/>
          <a:p>
            <a:fld id="{78888C0A-C6A9-4B8B-858C-D76ADF09BCD8}" type="slidenum">
              <a:rPr lang="en-US" smtClean="0"/>
              <a:pPr/>
              <a:t>9</a:t>
            </a:fld>
            <a:endParaRPr lang="en-US" dirty="0"/>
          </a:p>
        </p:txBody>
      </p:sp>
      <p:sp>
        <p:nvSpPr>
          <p:cNvPr id="2" name="Content Placeholder 1"/>
          <p:cNvSpPr>
            <a:spLocks noGrp="1"/>
          </p:cNvSpPr>
          <p:nvPr>
            <p:ph idx="1"/>
          </p:nvPr>
        </p:nvSpPr>
        <p:spPr>
          <a:xfrm>
            <a:off x="347747" y="1219200"/>
            <a:ext cx="8532623" cy="4724399"/>
          </a:xfrm>
        </p:spPr>
        <p:txBody>
          <a:bodyPr>
            <a:noAutofit/>
          </a:bodyPr>
          <a:lstStyle/>
          <a:p>
            <a:r>
              <a:rPr lang="en-US" sz="2000" b="1" dirty="0" smtClean="0"/>
              <a:t>Goal:  </a:t>
            </a:r>
            <a:r>
              <a:rPr lang="en-US" sz="2000" dirty="0" smtClean="0"/>
              <a:t>To enhance the cohesion of the department by:</a:t>
            </a:r>
          </a:p>
          <a:p>
            <a:pPr lvl="1"/>
            <a:r>
              <a:rPr lang="en-US" dirty="0" smtClean="0"/>
              <a:t>Building on the department’s many strengths, most notably, the professionalism, skill and dedication of its people</a:t>
            </a:r>
          </a:p>
          <a:p>
            <a:pPr lvl="1"/>
            <a:r>
              <a:rPr lang="en-US" dirty="0" smtClean="0"/>
              <a:t>Honoring the rich history and tradition of its components </a:t>
            </a:r>
          </a:p>
          <a:p>
            <a:pPr lvl="1"/>
            <a:r>
              <a:rPr lang="en-US" dirty="0" smtClean="0"/>
              <a:t>Deploying transparent and unified decision-making processes that leverage analytics</a:t>
            </a:r>
          </a:p>
          <a:p>
            <a:r>
              <a:rPr lang="en-US" sz="2000" b="1" dirty="0" smtClean="0"/>
              <a:t>Approach:</a:t>
            </a:r>
          </a:p>
          <a:p>
            <a:pPr lvl="1"/>
            <a:r>
              <a:rPr lang="en-US" dirty="0" smtClean="0"/>
              <a:t>Inclusive discussion and decision-making forums</a:t>
            </a:r>
          </a:p>
          <a:p>
            <a:pPr lvl="1"/>
            <a:r>
              <a:rPr lang="en-US" dirty="0" smtClean="0"/>
              <a:t>Strengthened management processes  </a:t>
            </a:r>
          </a:p>
          <a:p>
            <a:pPr lvl="1"/>
            <a:r>
              <a:rPr lang="en-US" dirty="0" smtClean="0"/>
              <a:t>Collaborative strategy, planning and analytic capability</a:t>
            </a:r>
          </a:p>
          <a:p>
            <a:pPr lvl="1"/>
            <a:r>
              <a:rPr lang="en-US" dirty="0" smtClean="0"/>
              <a:t>Enhanced coordination to effectively harness department resources</a:t>
            </a:r>
            <a:endParaRPr lang="en-US" dirty="0"/>
          </a:p>
        </p:txBody>
      </p:sp>
    </p:spTree>
    <p:extLst>
      <p:ext uri="{BB962C8B-B14F-4D97-AF65-F5344CB8AC3E}">
        <p14:creationId xmlns:p14="http://schemas.microsoft.com/office/powerpoint/2010/main" val="1278426883"/>
      </p:ext>
    </p:extLst>
  </p:cSld>
  <p:clrMapOvr>
    <a:masterClrMapping/>
  </p:clrMapOvr>
  <p:timing>
    <p:tnLst>
      <p:par>
        <p:cTn id="1" dur="indefinite" restart="never" nodeType="tmRoot"/>
      </p:par>
    </p:tnLst>
  </p:timing>
</p:sld>
</file>

<file path=ppt/theme/theme1.xml><?xml version="1.0" encoding="utf-8"?>
<a:theme xmlns:a="http://schemas.openxmlformats.org/drawingml/2006/main" name="DHS_Template_White">
  <a:themeElements>
    <a:clrScheme name="">
      <a:dk1>
        <a:srgbClr val="70BC1F"/>
      </a:dk1>
      <a:lt1>
        <a:srgbClr val="FFFFFF"/>
      </a:lt1>
      <a:dk2>
        <a:srgbClr val="000063"/>
      </a:dk2>
      <a:lt2>
        <a:srgbClr val="FF0000"/>
      </a:lt2>
      <a:accent1>
        <a:srgbClr val="FFDB00"/>
      </a:accent1>
      <a:accent2>
        <a:srgbClr val="0062C8"/>
      </a:accent2>
      <a:accent3>
        <a:srgbClr val="AAAAB7"/>
      </a:accent3>
      <a:accent4>
        <a:srgbClr val="DADADA"/>
      </a:accent4>
      <a:accent5>
        <a:srgbClr val="FFEAAA"/>
      </a:accent5>
      <a:accent6>
        <a:srgbClr val="0058B5"/>
      </a:accent6>
      <a:hlink>
        <a:srgbClr val="CC6600"/>
      </a:hlink>
      <a:folHlink>
        <a:srgbClr val="990099"/>
      </a:folHlink>
    </a:clrScheme>
    <a:fontScheme name="DHS_Template_Whit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DHS_Template_White 1">
        <a:dk1>
          <a:srgbClr val="595959"/>
        </a:dk1>
        <a:lt1>
          <a:srgbClr val="F8D167"/>
        </a:lt1>
        <a:dk2>
          <a:srgbClr val="BF5FA7"/>
        </a:dk2>
        <a:lt2>
          <a:srgbClr val="92C9DD"/>
        </a:lt2>
        <a:accent1>
          <a:srgbClr val="9ED47C"/>
        </a:accent1>
        <a:accent2>
          <a:srgbClr val="F3728D"/>
        </a:accent2>
        <a:accent3>
          <a:srgbClr val="FBE5B8"/>
        </a:accent3>
        <a:accent4>
          <a:srgbClr val="4B4B4B"/>
        </a:accent4>
        <a:accent5>
          <a:srgbClr val="CCE6BF"/>
        </a:accent5>
        <a:accent6>
          <a:srgbClr val="DC677F"/>
        </a:accent6>
        <a:hlink>
          <a:srgbClr val="6E91BA"/>
        </a:hlink>
        <a:folHlink>
          <a:srgbClr val="BDBFD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3D635C30EE24A4C8337266B69266DC2" ma:contentTypeVersion="0" ma:contentTypeDescription="Create a new document." ma:contentTypeScope="" ma:versionID="181fa75bea92cd35086d073c6390a62c">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B26F46AD-456C-48AC-8257-82615FC2B728}">
  <ds:schemaRefs>
    <ds:schemaRef ds:uri="http://schemas.microsoft.com/sharepoint/v3/contenttype/forms"/>
  </ds:schemaRefs>
</ds:datastoreItem>
</file>

<file path=customXml/itemProps2.xml><?xml version="1.0" encoding="utf-8"?>
<ds:datastoreItem xmlns:ds="http://schemas.openxmlformats.org/officeDocument/2006/customXml" ds:itemID="{E5D9DEF3-A11F-4541-83E7-1F7B6CBF1DC1}">
  <ds:schemaRefs>
    <ds:schemaRef ds:uri="http://purl.org/dc/dcmitype/"/>
    <ds:schemaRef ds:uri="http://schemas.microsoft.com/office/2006/metadata/properties"/>
    <ds:schemaRef ds:uri="http://schemas.openxmlformats.org/package/2006/metadata/core-properties"/>
    <ds:schemaRef ds:uri="http://www.w3.org/XML/1998/namespace"/>
    <ds:schemaRef ds:uri="http://schemas.microsoft.com/office/2006/documentManagement/types"/>
    <ds:schemaRef ds:uri="http://purl.org/dc/elements/1.1/"/>
    <ds:schemaRef ds:uri="http://purl.org/dc/terms/"/>
  </ds:schemaRefs>
</ds:datastoreItem>
</file>

<file path=customXml/itemProps3.xml><?xml version="1.0" encoding="utf-8"?>
<ds:datastoreItem xmlns:ds="http://schemas.openxmlformats.org/officeDocument/2006/customXml" ds:itemID="{C1BC17FE-65D8-4EDE-9350-46387E75AEB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DHS_Template_White</Template>
  <TotalTime>449</TotalTime>
  <Words>2214</Words>
  <Application>Microsoft Office PowerPoint</Application>
  <PresentationFormat>On-screen Show (4:3)</PresentationFormat>
  <Paragraphs>172</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DHS_Template_White</vt:lpstr>
      <vt:lpstr>New Employee Orientation</vt:lpstr>
      <vt:lpstr>DHS History</vt:lpstr>
      <vt:lpstr>Defining Homeland Security</vt:lpstr>
      <vt:lpstr>DHS Vision</vt:lpstr>
      <vt:lpstr>DHS Five Mission Areas</vt:lpstr>
      <vt:lpstr>DHS Leadership</vt:lpstr>
      <vt:lpstr>Top Strategic Priorities - Internal </vt:lpstr>
      <vt:lpstr>Unity of Effort</vt:lpstr>
      <vt:lpstr>Strengthening Unity of Effort</vt:lpstr>
      <vt:lpstr>Building the Department you Deserve</vt:lpstr>
      <vt:lpstr>DHS Organization</vt:lpstr>
      <vt:lpstr>Office of the Secretary</vt:lpstr>
      <vt:lpstr>Headquarters Components</vt:lpstr>
      <vt:lpstr>Operational Components</vt:lpstr>
      <vt:lpstr>To learn more about DHS:</vt:lpstr>
      <vt:lpstr>Oath of Office</vt:lpstr>
    </vt:vector>
  </TitlesOfParts>
  <Company>Transportation Security Administration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slide - 42 pt Times New Roman, White</dc:title>
  <dc:creator>Joseph B. Adamoli</dc:creator>
  <cp:lastModifiedBy>Gurnard, Teresa</cp:lastModifiedBy>
  <cp:revision>38</cp:revision>
  <cp:lastPrinted>2002-02-25T16:50:36Z</cp:lastPrinted>
  <dcterms:created xsi:type="dcterms:W3CDTF">2003-10-28T16:04:33Z</dcterms:created>
  <dcterms:modified xsi:type="dcterms:W3CDTF">2015-12-09T22:35:43Z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0x01010013D635C30EE24A4C8337266B69266DC2</vt:lpwstr>
  </property>
</Properties>
</file>