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4"/>
  </p:sldMasterIdLst>
  <p:notesMasterIdLst>
    <p:notesMasterId r:id="rId17"/>
  </p:notesMasterIdLst>
  <p:handoutMasterIdLst>
    <p:handoutMasterId r:id="rId18"/>
  </p:handoutMasterIdLst>
  <p:sldIdLst>
    <p:sldId id="319" r:id="rId5"/>
    <p:sldId id="320" r:id="rId6"/>
    <p:sldId id="321" r:id="rId7"/>
    <p:sldId id="322" r:id="rId8"/>
    <p:sldId id="332" r:id="rId9"/>
    <p:sldId id="333" r:id="rId10"/>
    <p:sldId id="325" r:id="rId11"/>
    <p:sldId id="331" r:id="rId12"/>
    <p:sldId id="326" r:id="rId13"/>
    <p:sldId id="327" r:id="rId14"/>
    <p:sldId id="328" r:id="rId15"/>
    <p:sldId id="329" r:id="rId1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resa.gurnard" initials="t" lastIdx="1" clrIdx="0"/>
  <p:cmAuthor id="1" name="helen.stewart" initials="HDS" lastIdx="2" clrIdx="1"/>
  <p:cmAuthor id="2" name="Gurnard, Teresa" initials="TG"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0000"/>
    <a:srgbClr val="060000"/>
    <a:srgbClr val="040000"/>
    <a:srgbClr val="000000"/>
    <a:srgbClr val="999999"/>
    <a:srgbClr val="979797"/>
    <a:srgbClr val="333333"/>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19" autoAdjust="0"/>
    <p:restoredTop sz="54621" autoAdjust="0"/>
  </p:normalViewPr>
  <p:slideViewPr>
    <p:cSldViewPr>
      <p:cViewPr varScale="1">
        <p:scale>
          <a:sx n="59" d="100"/>
          <a:sy n="59" d="100"/>
        </p:scale>
        <p:origin x="-3180" y="-78"/>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notesViewPr>
    <p:cSldViewPr>
      <p:cViewPr varScale="1">
        <p:scale>
          <a:sx n="85" d="100"/>
          <a:sy n="85" d="100"/>
        </p:scale>
        <p:origin x="-302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9135" cy="465465"/>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a:defRPr sz="1200">
                <a:latin typeface="Times" pitchFamily="18" charset="0"/>
              </a:defRPr>
            </a:lvl1pPr>
          </a:lstStyle>
          <a:p>
            <a:endParaRPr lang="en-US" dirty="0"/>
          </a:p>
        </p:txBody>
      </p:sp>
      <p:sp>
        <p:nvSpPr>
          <p:cNvPr id="14339" name="Rectangle 3"/>
          <p:cNvSpPr>
            <a:spLocks noGrp="1" noChangeArrowheads="1"/>
          </p:cNvSpPr>
          <p:nvPr>
            <p:ph type="dt" sz="quarter" idx="1"/>
          </p:nvPr>
        </p:nvSpPr>
        <p:spPr bwMode="auto">
          <a:xfrm>
            <a:off x="3971266" y="0"/>
            <a:ext cx="3039135" cy="465465"/>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algn="r">
              <a:defRPr sz="1200">
                <a:latin typeface="Times" pitchFamily="18" charset="0"/>
              </a:defRPr>
            </a:lvl1pPr>
          </a:lstStyle>
          <a:p>
            <a:endParaRPr lang="en-US" dirty="0"/>
          </a:p>
        </p:txBody>
      </p:sp>
      <p:sp>
        <p:nvSpPr>
          <p:cNvPr id="14340" name="Rectangle 4"/>
          <p:cNvSpPr>
            <a:spLocks noGrp="1" noChangeArrowheads="1"/>
          </p:cNvSpPr>
          <p:nvPr>
            <p:ph type="ftr" sz="quarter" idx="2"/>
          </p:nvPr>
        </p:nvSpPr>
        <p:spPr bwMode="auto">
          <a:xfrm>
            <a:off x="0" y="8830937"/>
            <a:ext cx="3039135" cy="465464"/>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a:defRPr sz="1200">
                <a:latin typeface="Times" pitchFamily="18" charset="0"/>
              </a:defRPr>
            </a:lvl1pPr>
          </a:lstStyle>
          <a:p>
            <a:endParaRPr lang="en-US" dirty="0"/>
          </a:p>
        </p:txBody>
      </p:sp>
      <p:sp>
        <p:nvSpPr>
          <p:cNvPr id="14341" name="Rectangle 5"/>
          <p:cNvSpPr>
            <a:spLocks noGrp="1" noChangeArrowheads="1"/>
          </p:cNvSpPr>
          <p:nvPr>
            <p:ph type="sldNum" sz="quarter" idx="3"/>
          </p:nvPr>
        </p:nvSpPr>
        <p:spPr bwMode="auto">
          <a:xfrm>
            <a:off x="3971266" y="8830937"/>
            <a:ext cx="3039135" cy="465464"/>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algn="r">
              <a:defRPr sz="1200">
                <a:latin typeface="Times" pitchFamily="18" charset="0"/>
              </a:defRPr>
            </a:lvl1pPr>
          </a:lstStyle>
          <a:p>
            <a:fld id="{8888397A-DD9E-48FE-8D8A-C6A7562762AB}" type="slidenum">
              <a:rPr lang="en-US"/>
              <a:pPr/>
              <a:t>‹#›</a:t>
            </a:fld>
            <a:endParaRPr lang="en-US" dirty="0"/>
          </a:p>
        </p:txBody>
      </p:sp>
    </p:spTree>
    <p:extLst>
      <p:ext uri="{BB962C8B-B14F-4D97-AF65-F5344CB8AC3E}">
        <p14:creationId xmlns:p14="http://schemas.microsoft.com/office/powerpoint/2010/main" val="1954810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1"/>
            <a:ext cx="3014861" cy="454190"/>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lvl1pPr defTabSz="906985">
              <a:defRPr sz="1200">
                <a:latin typeface="Times" pitchFamily="18" charset="0"/>
              </a:defRPr>
            </a:lvl1pPr>
          </a:lstStyle>
          <a:p>
            <a:endParaRPr lang="en-US" dirty="0"/>
          </a:p>
        </p:txBody>
      </p:sp>
      <p:sp>
        <p:nvSpPr>
          <p:cNvPr id="16387" name="Rectangle 3"/>
          <p:cNvSpPr>
            <a:spLocks noGrp="1" noChangeArrowheads="1"/>
          </p:cNvSpPr>
          <p:nvPr>
            <p:ph type="dt" idx="1"/>
          </p:nvPr>
        </p:nvSpPr>
        <p:spPr bwMode="auto">
          <a:xfrm>
            <a:off x="3995540" y="1"/>
            <a:ext cx="3014860" cy="454190"/>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lvl1pPr algn="r" defTabSz="906985">
              <a:defRPr sz="1200">
                <a:latin typeface="Times" pitchFamily="18" charset="0"/>
              </a:defRPr>
            </a:lvl1pPr>
          </a:lstStyle>
          <a:p>
            <a:endParaRPr lang="en-US" dirty="0"/>
          </a:p>
        </p:txBody>
      </p:sp>
      <p:sp>
        <p:nvSpPr>
          <p:cNvPr id="16388" name="Rectangle 4"/>
          <p:cNvSpPr>
            <a:spLocks noGrp="1" noRot="1" noChangeAspect="1" noChangeArrowheads="1" noTextEdit="1"/>
          </p:cNvSpPr>
          <p:nvPr>
            <p:ph type="sldImg" idx="2"/>
          </p:nvPr>
        </p:nvSpPr>
        <p:spPr bwMode="auto">
          <a:xfrm>
            <a:off x="1225550" y="679450"/>
            <a:ext cx="4635500" cy="3476625"/>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08809" y="4382450"/>
            <a:ext cx="5592784" cy="4595050"/>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840600"/>
            <a:ext cx="3014861" cy="454190"/>
          </a:xfrm>
          <a:prstGeom prst="rect">
            <a:avLst/>
          </a:prstGeom>
          <a:noFill/>
          <a:ln w="9525">
            <a:noFill/>
            <a:miter lim="800000"/>
            <a:headEnd/>
            <a:tailEnd/>
          </a:ln>
          <a:effectLst/>
        </p:spPr>
        <p:txBody>
          <a:bodyPr vert="horz" wrap="square" lIns="90573" tIns="45286" rIns="90573" bIns="45286" numCol="1" anchor="b" anchorCtr="0" compatLnSpc="1">
            <a:prstTxWarp prst="textNoShape">
              <a:avLst/>
            </a:prstTxWarp>
          </a:bodyPr>
          <a:lstStyle>
            <a:lvl1pPr defTabSz="906985">
              <a:defRPr sz="1200">
                <a:latin typeface="Times" pitchFamily="18" charset="0"/>
              </a:defRPr>
            </a:lvl1pPr>
          </a:lstStyle>
          <a:p>
            <a:endParaRPr lang="en-US" dirty="0"/>
          </a:p>
        </p:txBody>
      </p:sp>
      <p:sp>
        <p:nvSpPr>
          <p:cNvPr id="16391" name="Rectangle 7"/>
          <p:cNvSpPr>
            <a:spLocks noGrp="1" noChangeArrowheads="1"/>
          </p:cNvSpPr>
          <p:nvPr>
            <p:ph type="sldNum" sz="quarter" idx="5"/>
          </p:nvPr>
        </p:nvSpPr>
        <p:spPr bwMode="auto">
          <a:xfrm>
            <a:off x="3995540" y="8840600"/>
            <a:ext cx="3014860" cy="454190"/>
          </a:xfrm>
          <a:prstGeom prst="rect">
            <a:avLst/>
          </a:prstGeom>
          <a:noFill/>
          <a:ln w="9525">
            <a:noFill/>
            <a:miter lim="800000"/>
            <a:headEnd/>
            <a:tailEnd/>
          </a:ln>
          <a:effectLst/>
        </p:spPr>
        <p:txBody>
          <a:bodyPr vert="horz" wrap="square" lIns="90573" tIns="45286" rIns="90573" bIns="45286" numCol="1" anchor="b" anchorCtr="0" compatLnSpc="1">
            <a:prstTxWarp prst="textNoShape">
              <a:avLst/>
            </a:prstTxWarp>
          </a:bodyPr>
          <a:lstStyle>
            <a:lvl1pPr algn="r" defTabSz="906985">
              <a:defRPr sz="1200">
                <a:latin typeface="Times" pitchFamily="18" charset="0"/>
              </a:defRPr>
            </a:lvl1pPr>
          </a:lstStyle>
          <a:p>
            <a:fld id="{61507D1C-1EAB-4F02-97EB-64E49366C501}" type="slidenum">
              <a:rPr lang="en-US"/>
              <a:pPr/>
              <a:t>‹#›</a:t>
            </a:fld>
            <a:endParaRPr lang="en-US" dirty="0"/>
          </a:p>
        </p:txBody>
      </p:sp>
    </p:spTree>
    <p:extLst>
      <p:ext uri="{BB962C8B-B14F-4D97-AF65-F5344CB8AC3E}">
        <p14:creationId xmlns:p14="http://schemas.microsoft.com/office/powerpoint/2010/main" val="644266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rgbClr val="333333"/>
        </a:solidFill>
        <a:latin typeface="Franklin Gothic Book" pitchFamily="34" charset="0"/>
        <a:ea typeface="+mn-ea"/>
        <a:cs typeface="Times New Roman" pitchFamily="18" charset="0"/>
      </a:defRPr>
    </a:lvl1pPr>
    <a:lvl2pPr marL="457200" algn="l" rtl="0" eaLnBrk="0" fontAlgn="base" hangingPunct="0">
      <a:spcBef>
        <a:spcPct val="30000"/>
      </a:spcBef>
      <a:spcAft>
        <a:spcPct val="0"/>
      </a:spcAft>
      <a:defRPr sz="1100" kern="1200">
        <a:solidFill>
          <a:srgbClr val="333333"/>
        </a:solidFill>
        <a:latin typeface="Franklin Gothic Book" pitchFamily="34" charset="0"/>
        <a:ea typeface="+mn-ea"/>
        <a:cs typeface="Times New Roman" pitchFamily="18" charset="0"/>
      </a:defRPr>
    </a:lvl2pPr>
    <a:lvl3pPr marL="914400" algn="l" rtl="0" eaLnBrk="0" fontAlgn="base" hangingPunct="0">
      <a:spcBef>
        <a:spcPct val="30000"/>
      </a:spcBef>
      <a:spcAft>
        <a:spcPct val="0"/>
      </a:spcAft>
      <a:defRPr sz="1100" kern="1200">
        <a:solidFill>
          <a:srgbClr val="333333"/>
        </a:solidFill>
        <a:latin typeface="Franklin Gothic Book" pitchFamily="34" charset="0"/>
        <a:ea typeface="+mn-ea"/>
        <a:cs typeface="Times New Roman" pitchFamily="18" charset="0"/>
      </a:defRPr>
    </a:lvl3pPr>
    <a:lvl4pPr marL="1371600" algn="l" rtl="0" eaLnBrk="0" fontAlgn="base" hangingPunct="0">
      <a:spcBef>
        <a:spcPct val="30000"/>
      </a:spcBef>
      <a:spcAft>
        <a:spcPct val="0"/>
      </a:spcAft>
      <a:defRPr sz="1100" kern="1200">
        <a:solidFill>
          <a:srgbClr val="333333"/>
        </a:solidFill>
        <a:latin typeface="Franklin Gothic Book" pitchFamily="34" charset="0"/>
        <a:ea typeface="+mn-ea"/>
        <a:cs typeface="Times New Roman" pitchFamily="18" charset="0"/>
      </a:defRPr>
    </a:lvl4pPr>
    <a:lvl5pPr marL="1828800" algn="l" rtl="0" eaLnBrk="0" fontAlgn="base" hangingPunct="0">
      <a:spcBef>
        <a:spcPct val="30000"/>
      </a:spcBef>
      <a:spcAft>
        <a:spcPct val="0"/>
      </a:spcAft>
      <a:defRPr sz="1100" kern="1200">
        <a:solidFill>
          <a:srgbClr val="333333"/>
        </a:solidFill>
        <a:latin typeface="Franklin Gothic Book"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provides</a:t>
            </a:r>
            <a:r>
              <a:rPr lang="en-US" baseline="0" dirty="0" smtClean="0"/>
              <a:t> a brief look at the rights and responsibilities of employees at the Department of Homeland Security. </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61507D1C-1EAB-4F02-97EB-64E49366C50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98100" y="4338964"/>
            <a:ext cx="6214203" cy="4638536"/>
          </a:xfrm>
        </p:spPr>
        <p:txBody>
          <a:bodyPr>
            <a:noAutofit/>
          </a:bodyPr>
          <a:lstStyle/>
          <a:p>
            <a:pPr>
              <a:spcBef>
                <a:spcPts val="0"/>
              </a:spcBef>
            </a:pPr>
            <a:r>
              <a:rPr lang="en-US" dirty="0" smtClean="0">
                <a:solidFill>
                  <a:srgbClr val="FF0000"/>
                </a:solidFill>
              </a:rPr>
              <a:t>[REMOVE ANY OF THE WORK/LIFE BALANCE PROGRAMS LISTED ABOVE</a:t>
            </a:r>
            <a:r>
              <a:rPr lang="en-US" baseline="0" dirty="0" smtClean="0">
                <a:solidFill>
                  <a:srgbClr val="FF0000"/>
                </a:solidFill>
              </a:rPr>
              <a:t> THAT ARE NOT AVAILABLE TO EMPLOYEES IN YOUR COMPONENT.]</a:t>
            </a:r>
            <a:endParaRPr lang="en-US" dirty="0" smtClean="0">
              <a:solidFill>
                <a:srgbClr val="FF0000"/>
              </a:solidFill>
            </a:endParaRPr>
          </a:p>
          <a:p>
            <a:pPr>
              <a:spcBef>
                <a:spcPts val="0"/>
              </a:spcBef>
            </a:pPr>
            <a:endParaRPr lang="en-US" dirty="0" smtClean="0"/>
          </a:p>
          <a:p>
            <a:pPr>
              <a:spcBef>
                <a:spcPts val="0"/>
              </a:spcBef>
            </a:pPr>
            <a:r>
              <a:rPr lang="en-US" dirty="0" smtClean="0"/>
              <a:t>DHS believes that a healthy work/life balance</a:t>
            </a:r>
            <a:r>
              <a:rPr lang="en-US" baseline="0" dirty="0" smtClean="0"/>
              <a:t> is important for employees</a:t>
            </a:r>
            <a:r>
              <a:rPr lang="en-US" baseline="0" dirty="0" smtClean="0"/>
              <a:t>. Some </a:t>
            </a:r>
            <a:r>
              <a:rPr lang="en-US" baseline="0" dirty="0" smtClean="0"/>
              <a:t>employees may be eligible to participate in an alternative work schedule, providing flexibility in scheduling, or the ability to telework as well</a:t>
            </a:r>
            <a:r>
              <a:rPr lang="en-US" baseline="0" dirty="0" smtClean="0"/>
              <a:t>. If </a:t>
            </a:r>
            <a:r>
              <a:rPr lang="en-US" baseline="0" dirty="0" smtClean="0"/>
              <a:t>you are interested in either of these options, you should speak with your supervisor to see if you are eligible.</a:t>
            </a:r>
          </a:p>
          <a:p>
            <a:pPr>
              <a:spcBef>
                <a:spcPts val="0"/>
              </a:spcBef>
            </a:pPr>
            <a:endParaRPr lang="en-US" baseline="0" dirty="0" smtClean="0"/>
          </a:p>
          <a:p>
            <a:pPr>
              <a:spcBef>
                <a:spcPts val="0"/>
              </a:spcBef>
            </a:pPr>
            <a:r>
              <a:rPr lang="en-US" baseline="0" dirty="0" smtClean="0"/>
              <a:t>The Employee Assistance Program (EAP) is designed to assist in the identification and resolution of work-related and non-work related productivity problems associated with employees who may be impaired by personal concerns including, but not limited to, health, marital, family, financial, alcohol, drug, legal, emotional, or other personal concerns</a:t>
            </a:r>
            <a:r>
              <a:rPr lang="en-US" baseline="0" dirty="0" smtClean="0"/>
              <a:t>. Participation </a:t>
            </a:r>
            <a:r>
              <a:rPr lang="en-US" baseline="0" dirty="0" smtClean="0"/>
              <a:t>in the EAP is voluntary and confidential</a:t>
            </a:r>
            <a:r>
              <a:rPr lang="en-US" baseline="0" dirty="0" smtClean="0"/>
              <a:t>. Services </a:t>
            </a:r>
            <a:r>
              <a:rPr lang="en-US" baseline="0" dirty="0" smtClean="0"/>
              <a:t>vary by component, but may include assessment and short-term counseling and referral, management consulting and education, training, or group interventions</a:t>
            </a:r>
            <a:r>
              <a:rPr lang="en-US" baseline="0" dirty="0" smtClean="0"/>
              <a:t>. To </a:t>
            </a:r>
            <a:r>
              <a:rPr lang="en-US" baseline="0" dirty="0" smtClean="0"/>
              <a:t>learn more about the EAP, please speak to your component’s representative.</a:t>
            </a:r>
          </a:p>
          <a:p>
            <a:pPr>
              <a:spcBef>
                <a:spcPts val="0"/>
              </a:spcBef>
            </a:pPr>
            <a:endParaRPr lang="en-US" baseline="0" dirty="0" smtClean="0"/>
          </a:p>
          <a:p>
            <a:pPr>
              <a:spcBef>
                <a:spcPts val="0"/>
              </a:spcBef>
            </a:pPr>
            <a:r>
              <a:rPr lang="en-US" baseline="0" dirty="0" smtClean="0"/>
              <a:t>DHS also promotes health and wellness, and encourages employees to participate in programs such as the President’s Challenge</a:t>
            </a:r>
            <a:r>
              <a:rPr lang="en-US" baseline="0" dirty="0" smtClean="0"/>
              <a:t>. Occasionally</a:t>
            </a:r>
            <a:r>
              <a:rPr lang="en-US" baseline="0" dirty="0" smtClean="0"/>
              <a:t>, DHS or individual components/offices offer programs for employees to learn more about nutritious eating and making healthy choices, or to participate in preventative screenings.</a:t>
            </a:r>
          </a:p>
          <a:p>
            <a:pPr>
              <a:spcBef>
                <a:spcPts val="0"/>
              </a:spcBef>
            </a:pPr>
            <a:endParaRPr lang="en-US" baseline="0" dirty="0" smtClean="0"/>
          </a:p>
          <a:p>
            <a:pPr>
              <a:spcBef>
                <a:spcPts val="0"/>
              </a:spcBef>
            </a:pPr>
            <a:r>
              <a:rPr lang="en-US" baseline="0" dirty="0" smtClean="0"/>
              <a:t>The Department also encourages employees to volunteer by participating in a DHS-sponsored event, or by tracking hours through the President’s Service Award website.</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10</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1" y="4260546"/>
            <a:ext cx="6338744" cy="4807254"/>
          </a:xfrm>
        </p:spPr>
        <p:txBody>
          <a:bodyPr>
            <a:noAutofit/>
          </a:bodyPr>
          <a:lstStyle/>
          <a:p>
            <a:pPr>
              <a:spcBef>
                <a:spcPts val="0"/>
              </a:spcBef>
            </a:pPr>
            <a:r>
              <a:rPr lang="en-US" sz="950" dirty="0" smtClean="0"/>
              <a:t>As an employee, you have certain responsibilities for which you will be held accountable</a:t>
            </a:r>
            <a:r>
              <a:rPr lang="en-US" sz="950" dirty="0" smtClean="0"/>
              <a:t>. You </a:t>
            </a:r>
            <a:r>
              <a:rPr lang="en-US" sz="950" dirty="0" smtClean="0"/>
              <a:t>are representing the Department of Homeland Security and are obligated to act responsibly and in an ethical manner</a:t>
            </a:r>
            <a:r>
              <a:rPr lang="en-US" sz="950" dirty="0" smtClean="0"/>
              <a:t>. Your </a:t>
            </a:r>
            <a:r>
              <a:rPr lang="en-US" sz="950" dirty="0" smtClean="0"/>
              <a:t>component will review your ethical responsibility in detail during a mandatory one-hour ethics briefing</a:t>
            </a:r>
            <a:r>
              <a:rPr lang="en-US" sz="950" dirty="0" smtClean="0"/>
              <a:t>. This </a:t>
            </a:r>
            <a:r>
              <a:rPr lang="en-US" sz="950" dirty="0" smtClean="0"/>
              <a:t>briefing must be completed within your first 90 days of employment</a:t>
            </a:r>
            <a:r>
              <a:rPr lang="en-US" sz="950" dirty="0" smtClean="0"/>
              <a:t>. Maintaining </a:t>
            </a:r>
            <a:r>
              <a:rPr lang="en-US" sz="950" dirty="0" smtClean="0"/>
              <a:t>accurate records is an important part of your role as a federal employee</a:t>
            </a:r>
            <a:r>
              <a:rPr lang="en-US" sz="950" dirty="0" smtClean="0"/>
              <a:t>. Each </a:t>
            </a:r>
            <a:r>
              <a:rPr lang="en-US" sz="950" dirty="0" smtClean="0"/>
              <a:t>organization has established requirements for maintaining records, including the length of time they must be kept and how they must be destroyed</a:t>
            </a:r>
            <a:r>
              <a:rPr lang="en-US" sz="950" dirty="0" smtClean="0"/>
              <a:t>. Within </a:t>
            </a:r>
            <a:r>
              <a:rPr lang="en-US" sz="950" dirty="0" smtClean="0"/>
              <a:t>your first 90 days of employment, you will complete a mandatory training module called </a:t>
            </a:r>
            <a:r>
              <a:rPr lang="en-US" sz="950" i="1" dirty="0" smtClean="0"/>
              <a:t>Records Management</a:t>
            </a:r>
            <a:r>
              <a:rPr lang="en-US" sz="950" dirty="0" smtClean="0"/>
              <a:t> that will provide you with an overview of your responsibilities</a:t>
            </a:r>
            <a:r>
              <a:rPr lang="en-US" sz="950" dirty="0" smtClean="0"/>
              <a:t>. This </a:t>
            </a:r>
            <a:r>
              <a:rPr lang="en-US" sz="950" dirty="0" smtClean="0"/>
              <a:t>course also includes information on your responsibility in regards to the Freedom of Information Act (FOIA</a:t>
            </a:r>
            <a:r>
              <a:rPr lang="en-US" sz="950" dirty="0" smtClean="0"/>
              <a:t>). An </a:t>
            </a:r>
            <a:r>
              <a:rPr lang="en-US" sz="950" dirty="0" smtClean="0"/>
              <a:t>important part of that is the security of personally identifiable information</a:t>
            </a:r>
            <a:r>
              <a:rPr lang="en-US" sz="950" dirty="0" smtClean="0"/>
              <a:t>. This </a:t>
            </a:r>
            <a:r>
              <a:rPr lang="en-US" sz="950" dirty="0" smtClean="0"/>
              <a:t>will be covered in detail in the mandatory course, Culture of Privacy Awareness</a:t>
            </a:r>
            <a:r>
              <a:rPr lang="en-US" sz="950" dirty="0" smtClean="0"/>
              <a:t>. It </a:t>
            </a:r>
            <a:r>
              <a:rPr lang="en-US" sz="950" dirty="0" smtClean="0"/>
              <a:t>is available online through your learning management system, and must be completed within your first 90 days of employment. </a:t>
            </a:r>
          </a:p>
          <a:p>
            <a:pPr>
              <a:spcBef>
                <a:spcPts val="0"/>
              </a:spcBef>
            </a:pPr>
            <a:endParaRPr lang="en-US" sz="950" dirty="0" smtClean="0"/>
          </a:p>
          <a:p>
            <a:pPr>
              <a:spcBef>
                <a:spcPts val="0"/>
              </a:spcBef>
            </a:pPr>
            <a:r>
              <a:rPr lang="en-US" sz="950" dirty="0" smtClean="0"/>
              <a:t>Each employee will work with their supervisor to align your individual performance goals to the Department’s strategic priorities and component’s mission</a:t>
            </a:r>
            <a:r>
              <a:rPr lang="en-US" sz="950" dirty="0" smtClean="0"/>
              <a:t>. Performance </a:t>
            </a:r>
            <a:r>
              <a:rPr lang="en-US" sz="950" dirty="0" smtClean="0"/>
              <a:t>management positively influences both you and the organization by promoting higher performance and organizational culture changes</a:t>
            </a:r>
            <a:r>
              <a:rPr lang="en-US" sz="950" dirty="0" smtClean="0"/>
              <a:t>. You </a:t>
            </a:r>
            <a:r>
              <a:rPr lang="en-US" sz="950" dirty="0" smtClean="0"/>
              <a:t>will receive interim and end-of-year feedback from your supervisor, so that you may continuously improve your performance</a:t>
            </a:r>
            <a:r>
              <a:rPr lang="en-US" sz="950" dirty="0" smtClean="0"/>
              <a:t>. </a:t>
            </a:r>
            <a:r>
              <a:rPr lang="en-US" sz="950" dirty="0" smtClean="0">
                <a:solidFill>
                  <a:srgbClr val="FF0000"/>
                </a:solidFill>
              </a:rPr>
              <a:t>[</a:t>
            </a:r>
            <a:r>
              <a:rPr lang="en-US" sz="950" dirty="0" smtClean="0">
                <a:solidFill>
                  <a:srgbClr val="FF0000"/>
                </a:solidFill>
              </a:rPr>
              <a:t>IF YOUR COMPONENT OFFERS A BRIEFING OR TRAINING FOR PERFORMANCE MANAGEMENT, PLEASE ADD INFORMATION HERE.]</a:t>
            </a:r>
          </a:p>
          <a:p>
            <a:pPr>
              <a:spcBef>
                <a:spcPts val="0"/>
              </a:spcBef>
            </a:pPr>
            <a:endParaRPr lang="en-US" sz="950" dirty="0" smtClean="0"/>
          </a:p>
          <a:p>
            <a:pPr>
              <a:spcBef>
                <a:spcPts val="0"/>
              </a:spcBef>
            </a:pPr>
            <a:r>
              <a:rPr lang="en-US" sz="950" dirty="0" smtClean="0"/>
              <a:t>As an employee you have a responsibility to maintain security and safety in the workplace</a:t>
            </a:r>
            <a:r>
              <a:rPr lang="en-US" sz="950" dirty="0" smtClean="0"/>
              <a:t>. DHS </a:t>
            </a:r>
            <a:r>
              <a:rPr lang="en-US" sz="950" dirty="0" smtClean="0"/>
              <a:t>provides you with resources, such as a computer/laptop or Blackberry so that you may perform your assigned duties</a:t>
            </a:r>
            <a:r>
              <a:rPr lang="en-US" sz="950" dirty="0" smtClean="0"/>
              <a:t>. It </a:t>
            </a:r>
            <a:r>
              <a:rPr lang="en-US" sz="950" dirty="0" smtClean="0"/>
              <a:t>is your responsibility to maintain the security of these devices, by not changing the settings, having passwords, and not lending them to anyone else</a:t>
            </a:r>
            <a:r>
              <a:rPr lang="en-US" sz="950" dirty="0" smtClean="0"/>
              <a:t>. You </a:t>
            </a:r>
            <a:r>
              <a:rPr lang="en-US" sz="950" dirty="0" smtClean="0"/>
              <a:t>also have a role in maintaining a safe work environment</a:t>
            </a:r>
            <a:r>
              <a:rPr lang="en-US" sz="950" dirty="0" smtClean="0"/>
              <a:t>. Do </a:t>
            </a:r>
            <a:r>
              <a:rPr lang="en-US" sz="950" dirty="0" smtClean="0"/>
              <a:t>not leave drawers open and unattended; ask for assistance if moving a box of paper to the print area; and make sure you are not overloading electrical outlets</a:t>
            </a:r>
            <a:r>
              <a:rPr lang="en-US" sz="950" dirty="0" smtClean="0"/>
              <a:t>. You </a:t>
            </a:r>
            <a:r>
              <a:rPr lang="en-US" sz="950" dirty="0" smtClean="0"/>
              <a:t>will learn more about your responsibilities in relation to security in your initial security briefing, and in the mandatory course, IT Security Awareness</a:t>
            </a:r>
            <a:r>
              <a:rPr lang="en-US" sz="950" dirty="0" smtClean="0"/>
              <a:t>. This </a:t>
            </a:r>
            <a:r>
              <a:rPr lang="en-US" sz="950" dirty="0" smtClean="0"/>
              <a:t>course is available online through your learning management system and must be completed within your first 90 days of employment</a:t>
            </a:r>
            <a:r>
              <a:rPr lang="en-US" sz="950" dirty="0" smtClean="0"/>
              <a:t>. There </a:t>
            </a:r>
            <a:r>
              <a:rPr lang="en-US" sz="950" dirty="0" smtClean="0"/>
              <a:t>is also an annual refresher briefing that you will be assigned after one year of employment.</a:t>
            </a:r>
          </a:p>
          <a:p>
            <a:pPr>
              <a:spcBef>
                <a:spcPts val="0"/>
              </a:spcBef>
            </a:pPr>
            <a:endParaRPr lang="en-US" sz="950" dirty="0" smtClean="0"/>
          </a:p>
          <a:p>
            <a:pPr>
              <a:spcBef>
                <a:spcPts val="0"/>
              </a:spcBef>
            </a:pPr>
            <a:r>
              <a:rPr lang="en-US" sz="950" dirty="0" smtClean="0"/>
              <a:t>DHS relies on the Global Address List (GAL) within Microsoft Outlook as a main resource in communications</a:t>
            </a:r>
            <a:r>
              <a:rPr lang="en-US" sz="950" dirty="0" smtClean="0"/>
              <a:t>. It </a:t>
            </a:r>
            <a:r>
              <a:rPr lang="en-US" sz="950" dirty="0" smtClean="0"/>
              <a:t>is important that if your work location changes, or your contact information changes in any way, that</a:t>
            </a:r>
            <a:r>
              <a:rPr lang="en-US" sz="950" baseline="0" dirty="0" smtClean="0"/>
              <a:t> </a:t>
            </a:r>
            <a:r>
              <a:rPr lang="en-US" sz="950" dirty="0" smtClean="0"/>
              <a:t>you update the GAL, as well as your supervisor and local office</a:t>
            </a:r>
            <a:r>
              <a:rPr lang="en-US" sz="950" dirty="0" smtClean="0"/>
              <a:t>. </a:t>
            </a:r>
            <a:r>
              <a:rPr lang="en-US" sz="950" dirty="0" smtClean="0">
                <a:solidFill>
                  <a:srgbClr val="FF0000"/>
                </a:solidFill>
              </a:rPr>
              <a:t>[</a:t>
            </a:r>
            <a:r>
              <a:rPr lang="en-US" sz="950" dirty="0" smtClean="0">
                <a:solidFill>
                  <a:srgbClr val="FF0000"/>
                </a:solidFill>
              </a:rPr>
              <a:t>ADD TO THIS SLIDE AS NEEDED FOR YOUR COMPONENT</a:t>
            </a:r>
            <a:r>
              <a:rPr lang="en-US" sz="950" dirty="0" smtClean="0">
                <a:solidFill>
                  <a:srgbClr val="FF0000"/>
                </a:solidFill>
              </a:rPr>
              <a:t>. FOR </a:t>
            </a:r>
            <a:r>
              <a:rPr lang="en-US" sz="950" dirty="0" smtClean="0">
                <a:solidFill>
                  <a:srgbClr val="FF0000"/>
                </a:solidFill>
              </a:rPr>
              <a:t>EXAMPLE – IF EMPLOYEES ARE REQUIRED TO MAINTAIN CERTIFICATIONS OR QUALIFICATIONS.]</a:t>
            </a:r>
            <a:endParaRPr lang="en-US" sz="950" dirty="0">
              <a:solidFill>
                <a:srgbClr val="FF0000"/>
              </a:solidFill>
            </a:endParaRP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11</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FF0000"/>
                </a:solidFill>
              </a:rPr>
              <a:t>[</a:t>
            </a:r>
            <a:r>
              <a:rPr lang="en-US" baseline="0" dirty="0" smtClean="0">
                <a:solidFill>
                  <a:srgbClr val="FF0000"/>
                </a:solidFill>
              </a:rPr>
              <a:t>BE SURE LINKS TO THIS INFORMATION ARE AVAILABLE EITHER AS A HANDOUT OR ON YOUR COMPONENT INTRANET SITE</a:t>
            </a:r>
            <a:r>
              <a:rPr lang="en-US" baseline="0" dirty="0" smtClean="0">
                <a:solidFill>
                  <a:srgbClr val="FF0000"/>
                </a:solidFill>
              </a:rPr>
              <a:t>. LINKS </a:t>
            </a:r>
            <a:r>
              <a:rPr lang="en-US" baseline="0" dirty="0" smtClean="0">
                <a:solidFill>
                  <a:srgbClr val="FF0000"/>
                </a:solidFill>
              </a:rPr>
              <a:t>ARE AVAILABLE ON THE DHS LEARNING AND DEVELOPMENT SITE UNDER “RESOURCES.”]</a:t>
            </a:r>
            <a:endParaRPr lang="en-US" dirty="0" smtClean="0">
              <a:solidFill>
                <a:srgbClr val="FF0000"/>
              </a:solidFill>
            </a:endParaRPr>
          </a:p>
          <a:p>
            <a:endParaRPr lang="en-US" dirty="0" smtClean="0"/>
          </a:p>
          <a:p>
            <a:r>
              <a:rPr lang="en-US" dirty="0" smtClean="0"/>
              <a:t>There are several resources you have to learn more about your rights and responsibilities as an employee. </a:t>
            </a:r>
            <a:r>
              <a:rPr lang="en-US" dirty="0" smtClean="0">
                <a:solidFill>
                  <a:srgbClr val="FF0000"/>
                </a:solidFill>
              </a:rPr>
              <a:t>[INDICATE IF YOUR COMPONENT HAS ADDITIONAL RESOURCES AS WELL</a:t>
            </a:r>
            <a:r>
              <a:rPr lang="en-US" dirty="0" smtClean="0">
                <a:solidFill>
                  <a:srgbClr val="FF0000"/>
                </a:solidFill>
              </a:rPr>
              <a:t>.] </a:t>
            </a:r>
            <a:r>
              <a:rPr lang="en-US" baseline="0" dirty="0" smtClean="0"/>
              <a:t>DHS </a:t>
            </a:r>
            <a:r>
              <a:rPr lang="en-US" baseline="0" dirty="0" smtClean="0"/>
              <a:t>Headquarters also offers a two-day series of briefings through DHS-101</a:t>
            </a:r>
            <a:r>
              <a:rPr lang="en-US" baseline="0" dirty="0" smtClean="0"/>
              <a:t>. This </a:t>
            </a:r>
            <a:r>
              <a:rPr lang="en-US" baseline="0" dirty="0" smtClean="0"/>
              <a:t>detailed forum is currently only offered in the National Capital Region, but registration is open to all DHS employees.</a:t>
            </a:r>
          </a:p>
          <a:p>
            <a:endParaRPr lang="en-US" baseline="0" dirty="0" smtClean="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12</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an employee at the Department of Homeland Security, you have certain rights</a:t>
            </a:r>
            <a:r>
              <a:rPr lang="en-US" dirty="0" smtClean="0"/>
              <a:t>. The</a:t>
            </a:r>
            <a:r>
              <a:rPr lang="en-US" baseline="0" dirty="0" smtClean="0"/>
              <a:t>se </a:t>
            </a:r>
            <a:r>
              <a:rPr lang="en-US" baseline="0" dirty="0" smtClean="0"/>
              <a:t>rights are afforded to all employees of DHS</a:t>
            </a:r>
            <a:r>
              <a:rPr lang="en-US" dirty="0" smtClean="0"/>
              <a:t>. Today</a:t>
            </a:r>
            <a:r>
              <a:rPr lang="en-US" dirty="0" smtClean="0"/>
              <a:t>, we’re going to cover the rights and responsibilities of all Department employees, and your component will discuss any additional component-specific rights and opportunities.</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Department of Homeland Security prohibits</a:t>
            </a:r>
            <a:r>
              <a:rPr lang="en-US" baseline="0" dirty="0" smtClean="0"/>
              <a:t> discrimination of any kind, and will not tolerate any discriminatory action</a:t>
            </a:r>
            <a:r>
              <a:rPr lang="en-US" baseline="0" dirty="0" smtClean="0"/>
              <a:t>. </a:t>
            </a:r>
            <a:r>
              <a:rPr lang="en-US" dirty="0" smtClean="0"/>
              <a:t>Title</a:t>
            </a:r>
            <a:r>
              <a:rPr lang="en-US" baseline="0" dirty="0" smtClean="0"/>
              <a:t> </a:t>
            </a:r>
            <a:r>
              <a:rPr lang="en-US" baseline="0" dirty="0" smtClean="0"/>
              <a:t>VII of the Civil Rights Act of 1964 prohibits discrimination based on race, color, religion, sex, or national origin</a:t>
            </a:r>
            <a:r>
              <a:rPr lang="en-US" baseline="0" dirty="0" smtClean="0"/>
              <a:t>. It </a:t>
            </a:r>
            <a:r>
              <a:rPr lang="en-US" baseline="0" dirty="0" smtClean="0"/>
              <a:t>also prohibits any restraint, interference, coercion or reprisal by the agency against those who file complaints, their representatives, witnesses, and any agency official with responsibility for process EEO complaints</a:t>
            </a:r>
            <a:r>
              <a:rPr lang="en-US" baseline="0" dirty="0" smtClean="0"/>
              <a:t>. Complaints </a:t>
            </a:r>
            <a:r>
              <a:rPr lang="en-US" baseline="0" dirty="0" smtClean="0"/>
              <a:t>may be in the form of disparate treatment where the employee is intentionally treated differently than others similarly situated; or be indicative of adverse impact, when a facially-neutral system impacts protected groups differently for no business related reason.</a:t>
            </a:r>
          </a:p>
          <a:p>
            <a:endParaRPr lang="en-US" baseline="0" dirty="0" smtClean="0"/>
          </a:p>
          <a:p>
            <a:r>
              <a:rPr lang="en-US" baseline="0" dirty="0" smtClean="0"/>
              <a:t>You will learn more about the Department’s anti-discrimination policy and reporting options in the mandatory course, No FEAR Act</a:t>
            </a:r>
            <a:r>
              <a:rPr lang="en-US" baseline="0" dirty="0" smtClean="0"/>
              <a:t>. The </a:t>
            </a:r>
            <a:r>
              <a:rPr lang="en-US" baseline="0" dirty="0" smtClean="0"/>
              <a:t>No FEAR Act course must be completed within your first 90 days of employment, and is available online through your learning management system.</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Another</a:t>
            </a:r>
            <a:r>
              <a:rPr lang="en-US" baseline="0" dirty="0" smtClean="0"/>
              <a:t> right you have as a DHS employee is the right to equal pay</a:t>
            </a:r>
            <a:r>
              <a:rPr lang="en-US" baseline="0" dirty="0" smtClean="0"/>
              <a:t>. </a:t>
            </a:r>
            <a:r>
              <a:rPr lang="en-US" dirty="0" smtClean="0"/>
              <a:t>The </a:t>
            </a:r>
            <a:r>
              <a:rPr lang="en-US" dirty="0" smtClean="0"/>
              <a:t>Equal</a:t>
            </a:r>
            <a:r>
              <a:rPr lang="en-US" baseline="0" dirty="0" smtClean="0"/>
              <a:t> Pay Act of 1963 entitles individuals to receive equal pay when they are performing similar work, at a similar effort with similar skill and in similar working conditions.</a:t>
            </a:r>
          </a:p>
          <a:p>
            <a:endParaRPr lang="en-US" baseline="0" dirty="0" smtClean="0"/>
          </a:p>
          <a:p>
            <a:endParaRPr lang="en-US" baseline="0" dirty="0" smtClean="0"/>
          </a:p>
          <a:p>
            <a:r>
              <a:rPr lang="en-US" baseline="0" dirty="0" smtClean="0">
                <a:solidFill>
                  <a:srgbClr val="FF0000"/>
                </a:solidFill>
              </a:rPr>
              <a:t>[ADD COMPONENT-SPECIFIC EEO INFORMATION, IF APPROPRIATE.]</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Civil Service Reform Act of 1978 prohibits federal employees who have the authority to take, direct others to take, recommend, or approve any personnel action from discriminating against applicants and employees on the bases of race, color, sex, religion, national origin, age, disability, marital status, or political affiliation.</a:t>
            </a:r>
          </a:p>
          <a:p>
            <a:endParaRPr lang="en-US" baseline="0" dirty="0" smtClean="0"/>
          </a:p>
          <a:p>
            <a:r>
              <a:rPr lang="en-US" dirty="0" smtClean="0">
                <a:solidFill>
                  <a:srgbClr val="FF0000"/>
                </a:solidFill>
              </a:rPr>
              <a:t>[ADD COMPONENT-SPECIFIC EEO INFORMATION, IF APPROPRIATE.]</a:t>
            </a: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382450"/>
            <a:ext cx="5920742" cy="4685350"/>
          </a:xfrm>
        </p:spPr>
        <p:txBody>
          <a:bodyPr/>
          <a:lstStyle/>
          <a:p>
            <a:pPr>
              <a:spcBef>
                <a:spcPts val="0"/>
              </a:spcBef>
            </a:pPr>
            <a:r>
              <a:rPr lang="en-US" sz="1100" kern="1200" dirty="0" smtClean="0">
                <a:solidFill>
                  <a:srgbClr val="333333"/>
                </a:solidFill>
                <a:effectLst/>
                <a:latin typeface="Franklin Gothic Book" pitchFamily="34" charset="0"/>
                <a:ea typeface="+mn-ea"/>
                <a:cs typeface="Times New Roman" pitchFamily="18" charset="0"/>
              </a:rPr>
              <a:t>The Department values the dedication, talent, and diversity of its workforce and strives to ensure that all employees feel respected in a workplace free of discrimination, harassment, and retaliation. </a:t>
            </a:r>
          </a:p>
          <a:p>
            <a:pPr>
              <a:spcBef>
                <a:spcPts val="0"/>
              </a:spcBef>
            </a:pPr>
            <a:endParaRPr lang="en-US" sz="1100" kern="1200" dirty="0" smtClean="0">
              <a:solidFill>
                <a:srgbClr val="333333"/>
              </a:solidFill>
              <a:effectLst/>
              <a:latin typeface="Franklin Gothic Book" pitchFamily="34" charset="0"/>
              <a:ea typeface="+mn-ea"/>
              <a:cs typeface="Times New Roman" pitchFamily="18" charset="0"/>
            </a:endParaRPr>
          </a:p>
          <a:p>
            <a:pPr marL="0" marR="0" indent="0" algn="l" defTabSz="914400" rtl="0" eaLnBrk="0" fontAlgn="base" latinLnBrk="0" hangingPunct="0">
              <a:lnSpc>
                <a:spcPct val="100000"/>
              </a:lnSpc>
              <a:spcBef>
                <a:spcPts val="0"/>
              </a:spcBef>
              <a:spcAft>
                <a:spcPct val="0"/>
              </a:spcAft>
              <a:buClrTx/>
              <a:buSzTx/>
              <a:buFontTx/>
              <a:buNone/>
              <a:tabLst/>
              <a:defRPr/>
            </a:pPr>
            <a:r>
              <a:rPr lang="en-US" sz="1100" kern="1200" dirty="0" smtClean="0">
                <a:solidFill>
                  <a:srgbClr val="333333"/>
                </a:solidFill>
                <a:effectLst/>
                <a:latin typeface="Franklin Gothic Book" pitchFamily="34" charset="0"/>
                <a:ea typeface="+mn-ea"/>
                <a:cs typeface="Times New Roman" pitchFamily="18" charset="0"/>
              </a:rPr>
              <a:t>The Whistleblower Protection Act protects federal employees or applicants against retaliation for making whistleblower disclosures and prohibits federal agencies from taking or threatening a personnel action because an employee or applicant made a whistleblower disclosure. </a:t>
            </a:r>
          </a:p>
          <a:p>
            <a:pPr marL="0" marR="0" indent="0" algn="l" defTabSz="914400" rtl="0" eaLnBrk="0" fontAlgn="base" latinLnBrk="0" hangingPunct="0">
              <a:lnSpc>
                <a:spcPct val="100000"/>
              </a:lnSpc>
              <a:spcBef>
                <a:spcPts val="0"/>
              </a:spcBef>
              <a:spcAft>
                <a:spcPct val="0"/>
              </a:spcAft>
              <a:buClrTx/>
              <a:buSzTx/>
              <a:buFontTx/>
              <a:buNone/>
              <a:tabLst/>
              <a:defRPr/>
            </a:pPr>
            <a:endParaRPr lang="en-US" sz="1100" kern="1200" dirty="0" smtClean="0">
              <a:solidFill>
                <a:srgbClr val="333333"/>
              </a:solidFill>
              <a:effectLst/>
              <a:latin typeface="Franklin Gothic Book" pitchFamily="34" charset="0"/>
              <a:ea typeface="+mn-ea"/>
              <a:cs typeface="Times New Roman" pitchFamily="18" charset="0"/>
            </a:endParaRPr>
          </a:p>
          <a:p>
            <a:pPr marL="0" marR="0" indent="0" algn="l" defTabSz="914400" rtl="0" eaLnBrk="0" fontAlgn="base" latinLnBrk="0" hangingPunct="0">
              <a:lnSpc>
                <a:spcPct val="100000"/>
              </a:lnSpc>
              <a:spcBef>
                <a:spcPts val="0"/>
              </a:spcBef>
              <a:spcAft>
                <a:spcPct val="0"/>
              </a:spcAft>
              <a:buClrTx/>
              <a:buSzTx/>
              <a:buFontTx/>
              <a:buNone/>
              <a:tabLst/>
              <a:defRPr/>
            </a:pPr>
            <a:r>
              <a:rPr lang="en-US" sz="1100" kern="1200" dirty="0" smtClean="0">
                <a:solidFill>
                  <a:srgbClr val="333333"/>
                </a:solidFill>
                <a:effectLst/>
                <a:latin typeface="Franklin Gothic Book" pitchFamily="34" charset="0"/>
                <a:ea typeface="+mn-ea"/>
                <a:cs typeface="Times New Roman" pitchFamily="18" charset="0"/>
              </a:rPr>
              <a:t>The Whistleblower Protection Enhancement Act of 2012 further strengthens the protections for federal employees who disclose evidence of misconduct and illegal activities. </a:t>
            </a:r>
            <a:r>
              <a:rPr lang="en-US" kern="1200" dirty="0" smtClean="0">
                <a:solidFill>
                  <a:srgbClr val="333333"/>
                </a:solidFill>
                <a:effectLst/>
              </a:rPr>
              <a:t>The Inspector General Act and the Whistleblower Protection Act give the Inspector General powerful legal tools both to protect your identity and to ensure that you are not retaliated against for reporting allegations. </a:t>
            </a:r>
            <a:endParaRPr lang="en-US" dirty="0" smtClean="0"/>
          </a:p>
          <a:p>
            <a:pPr>
              <a:spcBef>
                <a:spcPts val="0"/>
              </a:spcBef>
            </a:pPr>
            <a:endParaRPr lang="en-US" dirty="0" smtClean="0"/>
          </a:p>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Supervisors, please be mindful that it is unlawful to take or threaten to take an</a:t>
            </a:r>
            <a:r>
              <a:rPr lang="en-US" baseline="0" dirty="0" smtClean="0"/>
              <a:t> adverse</a:t>
            </a:r>
            <a:r>
              <a:rPr lang="en-US" dirty="0" smtClean="0"/>
              <a:t> personnel action against an employee because they disclosed what they reasonably believed</a:t>
            </a:r>
            <a:r>
              <a:rPr lang="en-US" baseline="0" dirty="0" smtClean="0"/>
              <a:t> to be </a:t>
            </a:r>
            <a:r>
              <a:rPr lang="en-US" dirty="0" smtClean="0"/>
              <a:t>wrongdoing</a:t>
            </a:r>
            <a:r>
              <a:rPr lang="en-US" dirty="0" smtClean="0"/>
              <a:t>. Significant </a:t>
            </a:r>
            <a:r>
              <a:rPr lang="en-US" dirty="0" smtClean="0"/>
              <a:t>personnel actions could include unfavorable performance reviews, demotions, suspensions, or terminations. </a:t>
            </a:r>
            <a:r>
              <a:rPr lang="en-US" kern="1200" dirty="0" smtClean="0">
                <a:solidFill>
                  <a:srgbClr val="333333"/>
                </a:solidFill>
                <a:effectLst/>
              </a:rPr>
              <a:t>The law prohibits retaliation against an employee for filing a complaint, grievance or appeal; assisting someone else to file or testifying on her/his behalf; cooperating with or disclosing information to the Office of Special Counsel or to an Office of Inspector General; and/or refusing to obey an unlawful order.</a:t>
            </a:r>
            <a:endParaRPr lang="en-US" dirty="0"/>
          </a:p>
        </p:txBody>
      </p:sp>
      <p:sp>
        <p:nvSpPr>
          <p:cNvPr id="4" name="Slide Number Placeholder 3"/>
          <p:cNvSpPr>
            <a:spLocks noGrp="1"/>
          </p:cNvSpPr>
          <p:nvPr>
            <p:ph type="sldNum" sz="quarter" idx="10"/>
          </p:nvPr>
        </p:nvSpPr>
        <p:spPr/>
        <p:txBody>
          <a:bodyPr/>
          <a:lstStyle/>
          <a:p>
            <a:fld id="{61507D1C-1EAB-4F02-97EB-64E49366C501}" type="slidenum">
              <a:rPr lang="en-US" smtClean="0"/>
              <a:pPr/>
              <a:t>5</a:t>
            </a:fld>
            <a:endParaRPr lang="en-US" dirty="0"/>
          </a:p>
        </p:txBody>
      </p:sp>
    </p:spTree>
    <p:extLst>
      <p:ext uri="{BB962C8B-B14F-4D97-AF65-F5344CB8AC3E}">
        <p14:creationId xmlns:p14="http://schemas.microsoft.com/office/powerpoint/2010/main" val="659962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382450"/>
            <a:ext cx="5920742" cy="4685350"/>
          </a:xfrm>
        </p:spPr>
        <p:txBody>
          <a:bodyPr/>
          <a:lstStyle/>
          <a:p>
            <a:pPr>
              <a:spcBef>
                <a:spcPts val="0"/>
              </a:spcBef>
            </a:pPr>
            <a:r>
              <a:rPr lang="en-US" dirty="0" smtClean="0"/>
              <a:t>The department is committed to abiding by the merit systems principles, abiding by the prohibited personnel practices set forth in statute and promoting accountability in accordance with the Notification and Federal Employee Anti-discrimination and Retaliation Act of 2002 (No FEAR Act). </a:t>
            </a:r>
          </a:p>
          <a:p>
            <a:pPr marL="225425" lvl="2" indent="0">
              <a:buNone/>
            </a:pPr>
            <a:endParaRPr lang="en-US" dirty="0" smtClean="0"/>
          </a:p>
          <a:p>
            <a:pPr marL="0" lvl="1" indent="-231775">
              <a:buNone/>
            </a:pPr>
            <a:r>
              <a:rPr lang="en-US" dirty="0" smtClean="0"/>
              <a:t>No FEAR</a:t>
            </a:r>
            <a:r>
              <a:rPr lang="en-US" baseline="0" dirty="0" smtClean="0"/>
              <a:t> Act training is part of the Department’s mandatory training and must be completed by new employees within 90 days of employment. </a:t>
            </a:r>
            <a:r>
              <a:rPr lang="en-US" dirty="0" smtClean="0"/>
              <a:t>5 CFR § 724.202 also requires federal agencies to provide No FEAR Act training on a cycle of no longer than every two years.</a:t>
            </a:r>
          </a:p>
          <a:p>
            <a:pPr>
              <a:spcBef>
                <a:spcPts val="0"/>
              </a:spcBef>
            </a:pPr>
            <a:endParaRPr lang="en-US" dirty="0" smtClean="0"/>
          </a:p>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You play a key role in keeping the department honest, efficient and accountable. </a:t>
            </a:r>
            <a:r>
              <a:rPr lang="en-US" kern="1200" dirty="0" smtClean="0">
                <a:solidFill>
                  <a:srgbClr val="333333"/>
                </a:solidFill>
                <a:effectLst/>
              </a:rPr>
              <a:t>Employees who reasonably believe that a violation of law, rule, or regulation, gross mismanagement, gross waste of funds, abuse of authority, or that a substantial and specific danger to public health and safety may have occurred may report that to your supervisory chain, the DHS Office of Inspector General, Office of Special Counsel, or</a:t>
            </a:r>
            <a:r>
              <a:rPr lang="en-US" kern="1200" baseline="0" dirty="0" smtClean="0">
                <a:solidFill>
                  <a:srgbClr val="333333"/>
                </a:solidFill>
                <a:effectLst/>
              </a:rPr>
              <a:t> to Congress</a:t>
            </a:r>
            <a:r>
              <a:rPr lang="en-US" kern="1200" dirty="0" smtClean="0">
                <a:solidFill>
                  <a:srgbClr val="333333"/>
                </a:solidFill>
                <a:effectLst/>
              </a:rPr>
              <a:t>. </a:t>
            </a:r>
            <a:endParaRPr lang="en-US" sz="1100" kern="1200" dirty="0" smtClean="0">
              <a:solidFill>
                <a:srgbClr val="333333"/>
              </a:solidFill>
              <a:effectLst/>
              <a:latin typeface="Franklin Gothic Book" pitchFamily="34" charset="0"/>
              <a:ea typeface="+mn-ea"/>
              <a:cs typeface="Times New Roman" pitchFamily="18" charset="0"/>
            </a:endParaRPr>
          </a:p>
          <a:p>
            <a:pPr marL="0" marR="0" indent="0" algn="l" defTabSz="914400" rtl="0" eaLnBrk="0" fontAlgn="base" latinLnBrk="0" hangingPunct="0">
              <a:lnSpc>
                <a:spcPct val="100000"/>
              </a:lnSpc>
              <a:spcBef>
                <a:spcPts val="0"/>
              </a:spcBef>
              <a:spcAft>
                <a:spcPct val="0"/>
              </a:spcAft>
              <a:buClrTx/>
              <a:buSzTx/>
              <a:buFontTx/>
              <a:buNone/>
              <a:tabLst/>
              <a:defRPr/>
            </a:pPr>
            <a:endParaRPr lang="en-US" sz="1100" kern="1200" dirty="0" smtClean="0">
              <a:solidFill>
                <a:srgbClr val="333333"/>
              </a:solidFill>
              <a:effectLst/>
              <a:latin typeface="Franklin Gothic Book" pitchFamily="34" charset="0"/>
              <a:ea typeface="+mn-ea"/>
              <a:cs typeface="Times New Roman" pitchFamily="18" charset="0"/>
            </a:endParaRPr>
          </a:p>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A one-stop-resource – the DHS Whistleblower Protection website –</a:t>
            </a:r>
            <a:r>
              <a:rPr lang="en-US" baseline="0" dirty="0" smtClean="0"/>
              <a:t> was established to</a:t>
            </a:r>
            <a:r>
              <a:rPr lang="en-US" dirty="0" smtClean="0"/>
              <a:t> help you easily determine what you should report, how and to whom you may report suspected issues. From this site, you can find frequently asked questions, see what training the department offers, what legal protections are available and a number of other helpful tools and guidance.</a:t>
            </a:r>
            <a:endParaRPr lang="en-US" dirty="0"/>
          </a:p>
        </p:txBody>
      </p:sp>
      <p:sp>
        <p:nvSpPr>
          <p:cNvPr id="4" name="Slide Number Placeholder 3"/>
          <p:cNvSpPr>
            <a:spLocks noGrp="1"/>
          </p:cNvSpPr>
          <p:nvPr>
            <p:ph type="sldNum" sz="quarter" idx="10"/>
          </p:nvPr>
        </p:nvSpPr>
        <p:spPr/>
        <p:txBody>
          <a:bodyPr/>
          <a:lstStyle/>
          <a:p>
            <a:fld id="{61507D1C-1EAB-4F02-97EB-64E49366C501}" type="slidenum">
              <a:rPr lang="en-US" smtClean="0"/>
              <a:pPr/>
              <a:t>6</a:t>
            </a:fld>
            <a:endParaRPr lang="en-US" dirty="0"/>
          </a:p>
        </p:txBody>
      </p:sp>
    </p:spTree>
    <p:extLst>
      <p:ext uri="{BB962C8B-B14F-4D97-AF65-F5344CB8AC3E}">
        <p14:creationId xmlns:p14="http://schemas.microsoft.com/office/powerpoint/2010/main" val="659962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7</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382450"/>
            <a:ext cx="6553200" cy="4685350"/>
          </a:xfrm>
        </p:spPr>
        <p:txBody>
          <a:bodyPr>
            <a:noAutofit/>
          </a:bodyPr>
          <a:lstStyle/>
          <a:p>
            <a:pPr>
              <a:spcBef>
                <a:spcPts val="0"/>
              </a:spcBef>
            </a:pPr>
            <a:r>
              <a:rPr lang="en-US" dirty="0" smtClean="0">
                <a:solidFill>
                  <a:srgbClr val="FF0000"/>
                </a:solidFill>
              </a:rPr>
              <a:t>[</a:t>
            </a:r>
            <a:r>
              <a:rPr lang="en-US" baseline="0" dirty="0" smtClean="0">
                <a:solidFill>
                  <a:srgbClr val="FF0000"/>
                </a:solidFill>
              </a:rPr>
              <a:t>CUSTOMIZE THIS PAGE BASED ON THE BENEFITS AVAILABLE TO YOUR EMPLOYEES.]</a:t>
            </a:r>
            <a:endParaRPr lang="en-US" dirty="0" smtClean="0">
              <a:solidFill>
                <a:srgbClr val="FF0000"/>
              </a:solidFill>
            </a:endParaRPr>
          </a:p>
          <a:p>
            <a:pPr>
              <a:spcBef>
                <a:spcPts val="0"/>
              </a:spcBef>
            </a:pPr>
            <a:r>
              <a:rPr lang="en-US" dirty="0" smtClean="0"/>
              <a:t>In</a:t>
            </a:r>
            <a:r>
              <a:rPr lang="en-US" baseline="0" dirty="0" smtClean="0"/>
              <a:t> addition to your salary, DHS offers a variety of benefits programs you </a:t>
            </a:r>
            <a:r>
              <a:rPr lang="en-US" b="1" baseline="0" dirty="0" smtClean="0">
                <a:solidFill>
                  <a:schemeClr val="tx2"/>
                </a:solidFill>
              </a:rPr>
              <a:t>may be covered by automatically or eligible </a:t>
            </a:r>
            <a:r>
              <a:rPr lang="en-US" baseline="0" dirty="0" smtClean="0"/>
              <a:t>to participate in</a:t>
            </a:r>
            <a:r>
              <a:rPr lang="en-US" baseline="0" dirty="0" smtClean="0"/>
              <a:t>. Details </a:t>
            </a:r>
            <a:r>
              <a:rPr lang="en-US" baseline="0" dirty="0" smtClean="0"/>
              <a:t>on the </a:t>
            </a:r>
            <a:r>
              <a:rPr lang="en-US" b="1" baseline="0" dirty="0" smtClean="0"/>
              <a:t>benefit and leave programs </a:t>
            </a:r>
            <a:r>
              <a:rPr lang="en-US" baseline="0" dirty="0" smtClean="0"/>
              <a:t>will be discussed in detail so that you </a:t>
            </a:r>
            <a:r>
              <a:rPr lang="en-US" b="1" baseline="0" dirty="0" smtClean="0"/>
              <a:t>can understand the programs and </a:t>
            </a:r>
            <a:r>
              <a:rPr lang="en-US" b="1" strike="noStrike" baseline="0" dirty="0" smtClean="0"/>
              <a:t>elect coverage that is</a:t>
            </a:r>
            <a:r>
              <a:rPr lang="en-US" b="1" baseline="0" dirty="0" smtClean="0"/>
              <a:t> </a:t>
            </a:r>
            <a:r>
              <a:rPr lang="en-US" baseline="0" dirty="0" smtClean="0"/>
              <a:t>best for you</a:t>
            </a:r>
            <a:r>
              <a:rPr lang="en-US" baseline="0" dirty="0" smtClean="0"/>
              <a:t>. </a:t>
            </a:r>
            <a:r>
              <a:rPr lang="en-US" b="1" baseline="0" dirty="0" smtClean="0"/>
              <a:t>If </a:t>
            </a:r>
            <a:r>
              <a:rPr lang="en-US" b="1" baseline="0" dirty="0" smtClean="0"/>
              <a:t>you have any questions, contact the Human Resources Office</a:t>
            </a:r>
            <a:r>
              <a:rPr lang="en-US" b="1" baseline="0" dirty="0" smtClean="0"/>
              <a:t>. </a:t>
            </a:r>
            <a:endParaRPr lang="en-US" b="1" baseline="0" dirty="0" smtClean="0"/>
          </a:p>
          <a:p>
            <a:pPr>
              <a:spcBef>
                <a:spcPts val="0"/>
              </a:spcBef>
            </a:pPr>
            <a:endParaRPr lang="en-US" baseline="0" dirty="0" smtClean="0"/>
          </a:p>
          <a:p>
            <a:pPr>
              <a:spcBef>
                <a:spcPts val="0"/>
              </a:spcBef>
            </a:pPr>
            <a:r>
              <a:rPr lang="en-US" baseline="0" dirty="0" smtClean="0"/>
              <a:t>Most federal employees are covered by the Federal Employee Retirement System </a:t>
            </a:r>
            <a:r>
              <a:rPr lang="en-US" b="1" baseline="0" dirty="0" smtClean="0"/>
              <a:t>(FERS</a:t>
            </a:r>
            <a:r>
              <a:rPr lang="en-US" b="1" baseline="0" dirty="0" smtClean="0"/>
              <a:t>). FERS </a:t>
            </a:r>
            <a:r>
              <a:rPr lang="en-US" b="1" baseline="0" dirty="0" smtClean="0"/>
              <a:t>is a three-part </a:t>
            </a:r>
            <a:r>
              <a:rPr lang="en-US" baseline="0" dirty="0" smtClean="0"/>
              <a:t>retirement program that </a:t>
            </a:r>
            <a:r>
              <a:rPr lang="en-US" b="1" baseline="0" dirty="0" smtClean="0"/>
              <a:t>includes a basic defined benefit retirement annuity, enrollment in the Thrift Savings Plan (TSP), and Social Security coverage</a:t>
            </a:r>
            <a:r>
              <a:rPr lang="en-US" b="1" baseline="0" dirty="0" smtClean="0"/>
              <a:t>. As </a:t>
            </a:r>
            <a:r>
              <a:rPr lang="en-US" b="1" baseline="0" dirty="0" smtClean="0"/>
              <a:t>a new employee, FERS, TSP and Social Security deductions will be automatically withheld from your salary and the agency will contribute to these programs as well</a:t>
            </a:r>
            <a:r>
              <a:rPr lang="en-US" b="1" baseline="0" dirty="0" smtClean="0"/>
              <a:t>. The </a:t>
            </a:r>
            <a:r>
              <a:rPr lang="en-US" b="1" baseline="0" dirty="0" smtClean="0"/>
              <a:t>TSP is a defined-contribution 401(k)-type account</a:t>
            </a:r>
            <a:r>
              <a:rPr lang="en-US" b="1" baseline="0" dirty="0" smtClean="0"/>
              <a:t>. As </a:t>
            </a:r>
            <a:r>
              <a:rPr lang="en-US" b="1" baseline="0" dirty="0" smtClean="0"/>
              <a:t>a new employee, you will be enrolled in the TSP automatically and 3% of your pay will be deposited to your TSP account; however, you can choose to increase or stop your TSP contributions</a:t>
            </a:r>
            <a:r>
              <a:rPr lang="en-US" b="1" baseline="0" dirty="0" smtClean="0"/>
              <a:t>. The </a:t>
            </a:r>
            <a:r>
              <a:rPr lang="en-US" b="1" baseline="0" dirty="0" smtClean="0"/>
              <a:t>agency will contribute an amount equal to 1% of your salary, whether you continue your contributions or not, and will match your contributions up to 4% of your salary</a:t>
            </a:r>
            <a:r>
              <a:rPr lang="en-US" b="1" baseline="0" dirty="0" smtClean="0"/>
              <a:t>. You </a:t>
            </a:r>
            <a:r>
              <a:rPr lang="en-US" b="1" baseline="0" dirty="0" smtClean="0"/>
              <a:t>can make traditional (tax-deferred) contributions or ROTH contributions. </a:t>
            </a:r>
            <a:endParaRPr lang="en-US" baseline="0" dirty="0" smtClean="0"/>
          </a:p>
          <a:p>
            <a:pPr>
              <a:spcBef>
                <a:spcPts val="0"/>
              </a:spcBef>
            </a:pPr>
            <a:endParaRPr lang="en-US" baseline="0" dirty="0" smtClean="0"/>
          </a:p>
          <a:p>
            <a:pPr>
              <a:spcBef>
                <a:spcPts val="0"/>
              </a:spcBef>
            </a:pPr>
            <a:r>
              <a:rPr lang="en-US" baseline="0" dirty="0" smtClean="0"/>
              <a:t>You also accrue annual and sick leave for use throughout the year</a:t>
            </a:r>
            <a:r>
              <a:rPr lang="en-US" baseline="0" dirty="0" smtClean="0"/>
              <a:t>. Our </a:t>
            </a:r>
            <a:r>
              <a:rPr lang="en-US" baseline="0" dirty="0" smtClean="0"/>
              <a:t>component</a:t>
            </a:r>
            <a:r>
              <a:rPr lang="en-US" dirty="0" smtClean="0"/>
              <a:t> </a:t>
            </a:r>
            <a:r>
              <a:rPr lang="en-US" dirty="0" smtClean="0">
                <a:solidFill>
                  <a:srgbClr val="FF0000"/>
                </a:solidFill>
              </a:rPr>
              <a:t>[does/does not] </a:t>
            </a:r>
            <a:r>
              <a:rPr lang="en-US" baseline="0" dirty="0" smtClean="0"/>
              <a:t>offer parking or transit subsidy for employees</a:t>
            </a:r>
            <a:r>
              <a:rPr lang="en-US" baseline="0" dirty="0" smtClean="0"/>
              <a:t>. To </a:t>
            </a:r>
            <a:r>
              <a:rPr lang="en-US" baseline="0" dirty="0" smtClean="0"/>
              <a:t>find out which benefits you are specifically entitled to, please speak with your office HR Benefits Coordinator.</a:t>
            </a:r>
          </a:p>
          <a:p>
            <a:pPr>
              <a:spcBef>
                <a:spcPts val="0"/>
              </a:spcBef>
            </a:pPr>
            <a:endParaRPr lang="en-US" dirty="0" smtClean="0"/>
          </a:p>
          <a:p>
            <a:pPr>
              <a:spcBef>
                <a:spcPts val="0"/>
              </a:spcBef>
            </a:pPr>
            <a:r>
              <a:rPr lang="en-US" dirty="0" smtClean="0">
                <a:solidFill>
                  <a:srgbClr val="FF0000"/>
                </a:solidFill>
              </a:rPr>
              <a:t>[YOU MAY ALSO WANT TO MENTION IF YOUR COMPONENT WILL HAVE A SEPARATE COMPONENT BRIEF. </a:t>
            </a:r>
            <a:r>
              <a:rPr lang="en-US" b="1" baseline="0" dirty="0" smtClean="0">
                <a:solidFill>
                  <a:srgbClr val="FF0000"/>
                </a:solidFill>
              </a:rPr>
              <a:t>GIVE CONTACT INFORMATION FOR THE HR OR BENEFITS OFFICE.</a:t>
            </a:r>
            <a:endParaRPr lang="en-US" b="0" dirty="0" smtClean="0">
              <a:solidFill>
                <a:srgbClr val="FF0000"/>
              </a:solidFill>
            </a:endParaRPr>
          </a:p>
          <a:p>
            <a:pPr>
              <a:spcBef>
                <a:spcPts val="0"/>
              </a:spcBef>
            </a:pPr>
            <a:endParaRPr lang="en-US" b="1" dirty="0" smtClean="0">
              <a:solidFill>
                <a:srgbClr val="FF0000"/>
              </a:solidFill>
            </a:endParaRPr>
          </a:p>
          <a:p>
            <a:pPr>
              <a:spcBef>
                <a:spcPts val="0"/>
              </a:spcBef>
            </a:pPr>
            <a:r>
              <a:rPr lang="en-US" b="1" dirty="0" smtClean="0">
                <a:solidFill>
                  <a:srgbClr val="FF0000"/>
                </a:solidFill>
              </a:rPr>
              <a:t>Suggested videos:</a:t>
            </a:r>
          </a:p>
          <a:p>
            <a:pPr>
              <a:spcBef>
                <a:spcPts val="0"/>
              </a:spcBef>
            </a:pPr>
            <a:r>
              <a:rPr lang="en-US" b="1" baseline="0" dirty="0" smtClean="0">
                <a:solidFill>
                  <a:srgbClr val="FF0000"/>
                </a:solidFill>
              </a:rPr>
              <a:t>Your Federal Insurance Benefits (38 minute video produced by OPM, August 2014) </a:t>
            </a:r>
            <a:r>
              <a:rPr lang="en-US" dirty="0" smtClean="0">
                <a:solidFill>
                  <a:srgbClr val="FF0000"/>
                </a:solidFill>
              </a:rPr>
              <a:t>http://www.opm.gov/news/media-center/mediacentervideos.aspx?vid=8223</a:t>
            </a:r>
          </a:p>
          <a:p>
            <a:pPr>
              <a:spcBef>
                <a:spcPts val="0"/>
              </a:spcBef>
            </a:pPr>
            <a:r>
              <a:rPr lang="en-US" b="1" dirty="0" smtClean="0">
                <a:solidFill>
                  <a:srgbClr val="FF0000"/>
                </a:solidFill>
              </a:rPr>
              <a:t>The TSP: What's it all About? (Civilian</a:t>
            </a:r>
            <a:r>
              <a:rPr lang="en-US" b="1" dirty="0" smtClean="0">
                <a:solidFill>
                  <a:srgbClr val="FF0000"/>
                </a:solidFill>
              </a:rPr>
              <a:t>) 4 </a:t>
            </a:r>
            <a:r>
              <a:rPr lang="en-US" b="1" dirty="0" smtClean="0">
                <a:solidFill>
                  <a:srgbClr val="FF0000"/>
                </a:solidFill>
              </a:rPr>
              <a:t>minute</a:t>
            </a:r>
            <a:r>
              <a:rPr lang="en-US" b="1" baseline="0" dirty="0" smtClean="0">
                <a:solidFill>
                  <a:srgbClr val="FF0000"/>
                </a:solidFill>
              </a:rPr>
              <a:t> video produced by TSP -- </a:t>
            </a:r>
            <a:r>
              <a:rPr lang="en-US" baseline="0" dirty="0" smtClean="0">
                <a:solidFill>
                  <a:srgbClr val="FF0000"/>
                </a:solidFill>
              </a:rPr>
              <a:t>https://youtu.be/b6gu_cNF5So]</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8</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809" y="4382450"/>
            <a:ext cx="5592784" cy="4672359"/>
          </a:xfrm>
        </p:spPr>
        <p:txBody>
          <a:bodyPr>
            <a:noAutofit/>
          </a:bodyPr>
          <a:lstStyle/>
          <a:p>
            <a:r>
              <a:rPr lang="en-US" dirty="0" smtClean="0"/>
              <a:t>You will be issued an</a:t>
            </a:r>
            <a:r>
              <a:rPr lang="en-US" baseline="0" dirty="0" smtClean="0"/>
              <a:t> access identification badge upon arrival at your duty station</a:t>
            </a:r>
            <a:r>
              <a:rPr lang="en-US" baseline="0" dirty="0" smtClean="0"/>
              <a:t>. This </a:t>
            </a:r>
            <a:r>
              <a:rPr lang="en-US" baseline="0" dirty="0" smtClean="0"/>
              <a:t>badge must be worn at all times while on DHS property</a:t>
            </a:r>
            <a:r>
              <a:rPr lang="en-US" baseline="0" dirty="0" smtClean="0"/>
              <a:t>. Be </a:t>
            </a:r>
            <a:r>
              <a:rPr lang="en-US" baseline="0" dirty="0" smtClean="0"/>
              <a:t>sure to remove your badge when you leave DHS property and not wear it in public</a:t>
            </a:r>
            <a:r>
              <a:rPr lang="en-US" baseline="0" dirty="0" smtClean="0"/>
              <a:t>. You </a:t>
            </a:r>
            <a:r>
              <a:rPr lang="en-US" baseline="0" dirty="0" smtClean="0"/>
              <a:t>badge will serve as your access to most DHS locations, and in</a:t>
            </a:r>
            <a:r>
              <a:rPr lang="en-US" dirty="0" smtClean="0"/>
              <a:t> some cases, </a:t>
            </a:r>
            <a:r>
              <a:rPr lang="en-US" baseline="0" dirty="0" smtClean="0"/>
              <a:t>your secure workstation as well.</a:t>
            </a:r>
          </a:p>
          <a:p>
            <a:endParaRPr lang="en-US" baseline="0" dirty="0" smtClean="0"/>
          </a:p>
          <a:p>
            <a:r>
              <a:rPr lang="en-US" baseline="0" dirty="0" smtClean="0"/>
              <a:t>You will also be given a computer login and password to access the Department’s network, as well as some of the systems that DHS uses, such as your component’s learning management system or time and attendance record keeping system</a:t>
            </a:r>
            <a:r>
              <a:rPr lang="en-US" baseline="0" dirty="0" smtClean="0"/>
              <a:t>. These </a:t>
            </a:r>
            <a:r>
              <a:rPr lang="en-US" baseline="0" dirty="0" smtClean="0"/>
              <a:t>passwords must remain secure</a:t>
            </a:r>
            <a:r>
              <a:rPr lang="en-US" baseline="0" dirty="0" smtClean="0"/>
              <a:t>. Do </a:t>
            </a:r>
            <a:r>
              <a:rPr lang="en-US" baseline="0" dirty="0" smtClean="0"/>
              <a:t>not share them with others, and do not leave them written down at your desk.</a:t>
            </a:r>
          </a:p>
          <a:p>
            <a:endParaRPr lang="en-US" baseline="0" dirty="0" smtClean="0"/>
          </a:p>
          <a:p>
            <a:r>
              <a:rPr lang="en-US" baseline="0" dirty="0" smtClean="0"/>
              <a:t>Safety is a priority at DHS</a:t>
            </a:r>
            <a:r>
              <a:rPr lang="en-US" baseline="0" dirty="0" smtClean="0"/>
              <a:t>. You</a:t>
            </a:r>
            <a:r>
              <a:rPr lang="en-US" dirty="0" smtClean="0"/>
              <a:t> </a:t>
            </a:r>
            <a:r>
              <a:rPr lang="en-US" dirty="0" smtClean="0"/>
              <a:t>should learn </a:t>
            </a:r>
            <a:r>
              <a:rPr lang="en-US" baseline="0" dirty="0" smtClean="0"/>
              <a:t>who your facility point of contact is and bring safety concerns to their attention</a:t>
            </a:r>
            <a:r>
              <a:rPr lang="en-US" baseline="0" dirty="0" smtClean="0"/>
              <a:t>. You </a:t>
            </a:r>
            <a:r>
              <a:rPr lang="en-US" baseline="0" dirty="0" smtClean="0"/>
              <a:t>will receive emergency response information specific to your work location in Module 3</a:t>
            </a:r>
            <a:r>
              <a:rPr lang="en-US" baseline="0" dirty="0" smtClean="0"/>
              <a:t>. It </a:t>
            </a:r>
            <a:r>
              <a:rPr lang="en-US" baseline="0" dirty="0" smtClean="0"/>
              <a:t>is important that you participate in emergency response drills so that you are prepared in the event of an emergency</a:t>
            </a:r>
            <a:r>
              <a:rPr lang="en-US" baseline="0" dirty="0" smtClean="0"/>
              <a:t>. </a:t>
            </a:r>
            <a:endParaRPr lang="en-US" baseline="0" dirty="0" smtClean="0"/>
          </a:p>
          <a:p>
            <a:endParaRPr lang="en-US" baseline="0" dirty="0" smtClean="0"/>
          </a:p>
          <a:p>
            <a:r>
              <a:rPr lang="en-US" baseline="0" dirty="0" smtClean="0"/>
              <a:t>Within your first 90 days of employment, you will be required to complete two mandatory courses—Continuity of Operations and Emergency Preparedness</a:t>
            </a:r>
            <a:r>
              <a:rPr lang="en-US" baseline="0" dirty="0" smtClean="0"/>
              <a:t>. Both </a:t>
            </a:r>
            <a:r>
              <a:rPr lang="en-US" baseline="0" dirty="0" smtClean="0"/>
              <a:t>courses are available online through your learning management system</a:t>
            </a:r>
            <a:r>
              <a:rPr lang="en-US" baseline="0" dirty="0" smtClean="0"/>
              <a:t>. Your </a:t>
            </a:r>
            <a:r>
              <a:rPr lang="en-US" baseline="0" dirty="0" smtClean="0"/>
              <a:t>local office may also have an additional briefing or information available for your duty station.</a:t>
            </a: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9</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317500" y="352425"/>
            <a:ext cx="8226425" cy="701675"/>
          </a:xfrm>
        </p:spPr>
        <p:txBody>
          <a:bodyPr/>
          <a:lstStyle>
            <a:lvl1pPr>
              <a:defRPr/>
            </a:lvl1pPr>
          </a:lstStyle>
          <a:p>
            <a:r>
              <a:rPr lang="en-US"/>
              <a:t>Click to edit Master title style</a:t>
            </a:r>
          </a:p>
        </p:txBody>
      </p:sp>
      <p:sp>
        <p:nvSpPr>
          <p:cNvPr id="148483" name="Rectangle 3"/>
          <p:cNvSpPr>
            <a:spLocks noGrp="1" noChangeArrowheads="1"/>
          </p:cNvSpPr>
          <p:nvPr>
            <p:ph type="subTitle" idx="1"/>
          </p:nvPr>
        </p:nvSpPr>
        <p:spPr bwMode="auto">
          <a:xfrm>
            <a:off x="342900" y="1143000"/>
            <a:ext cx="7769225" cy="609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buFont typeface="Wingdings" pitchFamily="2" charset="2"/>
              <a:buNone/>
              <a:defRPr>
                <a:solidFill>
                  <a:srgbClr val="333333"/>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7D7B4ECB-C559-4E45-954A-4D6AB18AB95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0"/>
            <a:ext cx="2092325"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5913" y="0"/>
            <a:ext cx="6126162"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C1B6C703-EC43-4AF0-936A-8A72A5215C94}"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15913" y="0"/>
            <a:ext cx="7469187" cy="10509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a:prstGeom prst="rect">
            <a:avLst/>
          </a:prstGeom>
        </p:spPr>
        <p:txBody>
          <a:bodyPr/>
          <a:lstStyle/>
          <a:p>
            <a:endParaRPr lang="en-US" dirty="0"/>
          </a:p>
        </p:txBody>
      </p:sp>
      <p:sp>
        <p:nvSpPr>
          <p:cNvPr id="4" name="Text Placeholder 3"/>
          <p:cNvSpPr>
            <a:spLocks noGrp="1"/>
          </p:cNvSpPr>
          <p:nvPr>
            <p:ph type="body"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43C6A8B5-CEE3-4B21-B6F6-A6679DFAC63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5913" y="0"/>
            <a:ext cx="8599487" cy="1050925"/>
          </a:xfrm>
        </p:spPr>
        <p:txBody>
          <a:bodyPr/>
          <a:lstStyle/>
          <a:p>
            <a:r>
              <a:rPr lang="en-US" dirty="0" smtClean="0"/>
              <a:t>Click to edit Master title style</a:t>
            </a:r>
            <a:endParaRPr lang="en-US" dirty="0"/>
          </a:p>
        </p:txBody>
      </p:sp>
      <p:sp>
        <p:nvSpPr>
          <p:cNvPr id="5" name="Rectangle 6"/>
          <p:cNvSpPr>
            <a:spLocks noGrp="1" noChangeArrowheads="1"/>
          </p:cNvSpPr>
          <p:nvPr>
            <p:ph type="sldNum" sz="quarter" idx="4"/>
          </p:nvPr>
        </p:nvSpPr>
        <p:spPr bwMode="black">
          <a:xfrm>
            <a:off x="8610600" y="6446001"/>
            <a:ext cx="4572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sz="1100">
                <a:solidFill>
                  <a:srgbClr val="000063"/>
                </a:solidFill>
              </a:defRPr>
            </a:lvl1pPr>
          </a:lstStyle>
          <a:p>
            <a:fld id="{CEC7E57A-7668-43C4-967A-1764DD2B6EAF}" type="slidenum">
              <a:rPr lang="en-US" smtClean="0"/>
              <a:pPr/>
              <a:t>‹#›</a:t>
            </a:fld>
            <a:endParaRPr lang="en-US" dirty="0"/>
          </a:p>
        </p:txBody>
      </p:sp>
      <p:cxnSp>
        <p:nvCxnSpPr>
          <p:cNvPr id="7" name="Straight Connector 6"/>
          <p:cNvCxnSpPr/>
          <p:nvPr userDrawn="1"/>
        </p:nvCxnSpPr>
        <p:spPr bwMode="auto">
          <a:xfrm flipV="1">
            <a:off x="8610600" y="6452061"/>
            <a:ext cx="0" cy="228600"/>
          </a:xfrm>
          <a:prstGeom prst="line">
            <a:avLst/>
          </a:prstGeom>
          <a:solidFill>
            <a:schemeClr val="accent1"/>
          </a:solidFill>
          <a:ln w="9525" cap="flat" cmpd="sng" algn="ctr">
            <a:solidFill>
              <a:srgbClr val="979797"/>
            </a:solidFill>
            <a:prstDash val="solid"/>
            <a:round/>
            <a:headEnd type="none" w="med" len="med"/>
            <a:tailEnd type="none" w="med" len="med"/>
          </a:ln>
          <a:effectLst/>
        </p:spPr>
      </p:cxnSp>
      <p:sp>
        <p:nvSpPr>
          <p:cNvPr id="8" name="Content Placeholder 2"/>
          <p:cNvSpPr>
            <a:spLocks noGrp="1"/>
          </p:cNvSpPr>
          <p:nvPr>
            <p:ph idx="1"/>
          </p:nvPr>
        </p:nvSpPr>
        <p:spPr>
          <a:xfrm>
            <a:off x="347747" y="1249680"/>
            <a:ext cx="8532623" cy="4495799"/>
          </a:xfrm>
          <a:prstGeom prst="rect">
            <a:avLst/>
          </a:prstGeom>
        </p:spPr>
        <p:txBody>
          <a:bodyPr/>
          <a:lstStyle>
            <a:lvl1pPr marL="0" indent="0">
              <a:spcBef>
                <a:spcPts val="600"/>
              </a:spcBef>
              <a:spcAft>
                <a:spcPts val="600"/>
              </a:spcAft>
              <a:buNone/>
              <a:defRPr>
                <a:solidFill>
                  <a:srgbClr val="333333"/>
                </a:solidFill>
              </a:defRPr>
            </a:lvl1pPr>
            <a:lvl2pPr marL="401638" indent="-223838">
              <a:spcBef>
                <a:spcPts val="600"/>
              </a:spcBef>
              <a:spcAft>
                <a:spcPts val="600"/>
              </a:spcAft>
              <a:defRPr sz="2000">
                <a:solidFill>
                  <a:srgbClr val="333333"/>
                </a:solidFill>
              </a:defRPr>
            </a:lvl2pPr>
            <a:lvl3pPr marL="808038" indent="-222250" defTabSz="804863">
              <a:spcBef>
                <a:spcPts val="600"/>
              </a:spcBef>
              <a:spcAft>
                <a:spcPts val="600"/>
              </a:spcAft>
              <a:defRPr>
                <a:solidFill>
                  <a:srgbClr val="333333"/>
                </a:solidFill>
              </a:defRPr>
            </a:lvl3pPr>
            <a:lvl4pPr>
              <a:spcBef>
                <a:spcPts val="600"/>
              </a:spcBef>
              <a:spcAft>
                <a:spcPts val="600"/>
              </a:spcAft>
              <a:defRPr sz="1800">
                <a:solidFill>
                  <a:srgbClr val="333333"/>
                </a:solidFill>
              </a:defRPr>
            </a:lvl4pPr>
            <a:lvl5pPr>
              <a:spcBef>
                <a:spcPts val="600"/>
              </a:spcBef>
              <a:spcAft>
                <a:spcPts val="600"/>
              </a:spcAft>
              <a:defRPr sz="1800">
                <a:solidFill>
                  <a:srgbClr val="33333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689AD05F-6428-4973-A4F1-6A8691ED0366}"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A11D52FA-C18B-49B9-BCA2-C2F0A2A81B2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10600" y="6429375"/>
            <a:ext cx="457200" cy="260350"/>
          </a:xfrm>
          <a:prstGeom prst="rect">
            <a:avLst/>
          </a:prstGeom>
        </p:spPr>
        <p:txBody>
          <a:bodyPr/>
          <a:lstStyle>
            <a:lvl1pPr>
              <a:defRPr/>
            </a:lvl1pPr>
          </a:lstStyle>
          <a:p>
            <a:fld id="{C6FFEA42-48F4-4DC4-A12F-243BCBC4BAF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10600" y="6429375"/>
            <a:ext cx="457200" cy="260350"/>
          </a:xfrm>
          <a:prstGeom prst="rect">
            <a:avLst/>
          </a:prstGeom>
        </p:spPr>
        <p:txBody>
          <a:bodyPr/>
          <a:lstStyle>
            <a:lvl1pPr>
              <a:defRPr/>
            </a:lvl1pPr>
          </a:lstStyle>
          <a:p>
            <a:fld id="{5B256CB0-50A3-45B9-B23C-3F26392BA16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10600" y="6429375"/>
            <a:ext cx="457200" cy="260350"/>
          </a:xfrm>
          <a:prstGeom prst="rect">
            <a:avLst/>
          </a:prstGeom>
        </p:spPr>
        <p:txBody>
          <a:bodyPr/>
          <a:lstStyle>
            <a:lvl1pPr>
              <a:defRPr/>
            </a:lvl1pPr>
          </a:lstStyle>
          <a:p>
            <a:fld id="{4F6E6CD4-4DED-4E50-80EB-F00A3486F50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6E5CA72A-5D92-466D-9DA1-E1D7958FDD9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23238581-468B-4AC0-843B-EACB8000928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bwMode="auto">
          <a:xfrm>
            <a:off x="315913" y="0"/>
            <a:ext cx="7469187" cy="1050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pic>
        <p:nvPicPr>
          <p:cNvPr id="147472" name="Picture 16" descr="DHS_for_ppt"/>
          <p:cNvPicPr>
            <a:picLocks noChangeAspect="1" noChangeArrowheads="1"/>
          </p:cNvPicPr>
          <p:nvPr/>
        </p:nvPicPr>
        <p:blipFill>
          <a:blip r:embed="rId14" cstate="print"/>
          <a:srcRect/>
          <a:stretch>
            <a:fillRect/>
          </a:stretch>
        </p:blipFill>
        <p:spPr bwMode="auto">
          <a:xfrm>
            <a:off x="444500" y="6032500"/>
            <a:ext cx="2211388" cy="688975"/>
          </a:xfrm>
          <a:prstGeom prst="rect">
            <a:avLst/>
          </a:prstGeom>
          <a:noFill/>
        </p:spPr>
      </p:pic>
      <p:sp>
        <p:nvSpPr>
          <p:cNvPr id="6" name="Rectangle 6"/>
          <p:cNvSpPr>
            <a:spLocks noGrp="1" noChangeArrowheads="1"/>
          </p:cNvSpPr>
          <p:nvPr>
            <p:ph type="sldNum" sz="quarter" idx="4"/>
          </p:nvPr>
        </p:nvSpPr>
        <p:spPr bwMode="black">
          <a:xfrm>
            <a:off x="8610600" y="6429375"/>
            <a:ext cx="4572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sz="1100">
                <a:solidFill>
                  <a:srgbClr val="000063"/>
                </a:solidFill>
              </a:defRPr>
            </a:lvl1pPr>
          </a:lstStyle>
          <a:p>
            <a:fld id="{CEC7E57A-7668-43C4-967A-1764DD2B6EAF}" type="slidenum">
              <a:rPr lang="en-US" smtClean="0"/>
              <a:pPr/>
              <a:t>‹#›</a:t>
            </a:fld>
            <a:endParaRPr lang="en-US" dirty="0"/>
          </a:p>
        </p:txBody>
      </p:sp>
      <p:sp>
        <p:nvSpPr>
          <p:cNvPr id="7" name="Rectangle 7"/>
          <p:cNvSpPr>
            <a:spLocks noChangeArrowheads="1"/>
          </p:cNvSpPr>
          <p:nvPr/>
        </p:nvSpPr>
        <p:spPr bwMode="black">
          <a:xfrm>
            <a:off x="4953000" y="6400800"/>
            <a:ext cx="3581400" cy="304800"/>
          </a:xfrm>
          <a:prstGeom prst="rect">
            <a:avLst/>
          </a:prstGeom>
          <a:noFill/>
          <a:ln w="9525">
            <a:noFill/>
            <a:miter lim="800000"/>
            <a:headEnd/>
            <a:tailEnd/>
          </a:ln>
          <a:effectLst/>
        </p:spPr>
        <p:txBody>
          <a:bodyPr anchor="b"/>
          <a:lstStyle/>
          <a:p>
            <a:pPr algn="r"/>
            <a:r>
              <a:rPr lang="en-US" sz="700" dirty="0" smtClean="0">
                <a:solidFill>
                  <a:srgbClr val="999999"/>
                </a:solidFill>
              </a:rPr>
              <a:t>DHS</a:t>
            </a:r>
            <a:r>
              <a:rPr lang="en-US" sz="700" baseline="0" dirty="0" smtClean="0">
                <a:solidFill>
                  <a:srgbClr val="999999"/>
                </a:solidFill>
              </a:rPr>
              <a:t> Orientation: Module 2 – Employee Rights and Responsibilities</a:t>
            </a:r>
          </a:p>
          <a:p>
            <a:pPr marL="0" marR="0" indent="0" algn="r" defTabSz="914400" rtl="0" eaLnBrk="0" fontAlgn="base" latinLnBrk="0" hangingPunct="0">
              <a:lnSpc>
                <a:spcPct val="100000"/>
              </a:lnSpc>
              <a:spcBef>
                <a:spcPct val="0"/>
              </a:spcBef>
              <a:spcAft>
                <a:spcPct val="0"/>
              </a:spcAft>
              <a:buClrTx/>
              <a:buSzTx/>
              <a:buFontTx/>
              <a:buNone/>
              <a:tabLst/>
              <a:defRPr/>
            </a:pPr>
            <a:r>
              <a:rPr lang="en-US" sz="700" kern="1200" baseline="0" dirty="0" smtClean="0">
                <a:solidFill>
                  <a:srgbClr val="999999"/>
                </a:solidFill>
                <a:latin typeface="Arial" charset="0"/>
                <a:ea typeface="+mn-ea"/>
                <a:cs typeface="+mn-cs"/>
              </a:rPr>
              <a:t>Rev. 8-28-2015</a:t>
            </a:r>
          </a:p>
        </p:txBody>
      </p:sp>
      <p:cxnSp>
        <p:nvCxnSpPr>
          <p:cNvPr id="8" name="Straight Connector 7"/>
          <p:cNvCxnSpPr/>
          <p:nvPr/>
        </p:nvCxnSpPr>
        <p:spPr bwMode="auto">
          <a:xfrm flipV="1">
            <a:off x="8610600" y="6452061"/>
            <a:ext cx="0" cy="228600"/>
          </a:xfrm>
          <a:prstGeom prst="line">
            <a:avLst/>
          </a:prstGeom>
          <a:solidFill>
            <a:schemeClr val="accent1"/>
          </a:solidFill>
          <a:ln w="9525" cap="flat" cmpd="sng" algn="ctr">
            <a:solidFill>
              <a:srgbClr val="979797"/>
            </a:solidFill>
            <a:prstDash val="solid"/>
            <a:round/>
            <a:headEnd type="none" w="med" len="med"/>
            <a:tailEnd type="none" w="med" len="med"/>
          </a:ln>
          <a:effectLst/>
        </p:spPr>
      </p:cxn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ftr="0" dt="0"/>
  <p:txStyles>
    <p:titleStyle>
      <a:lvl1pPr algn="l" rtl="0" eaLnBrk="0" fontAlgn="base" hangingPunct="0">
        <a:spcBef>
          <a:spcPct val="0"/>
        </a:spcBef>
        <a:spcAft>
          <a:spcPct val="0"/>
        </a:spcAft>
        <a:defRPr sz="4200">
          <a:solidFill>
            <a:srgbClr val="000063"/>
          </a:solidFill>
          <a:latin typeface="+mj-lt"/>
          <a:ea typeface="+mj-ea"/>
          <a:cs typeface="+mj-cs"/>
        </a:defRPr>
      </a:lvl1pPr>
      <a:lvl2pPr algn="l" rtl="0" eaLnBrk="0" fontAlgn="base" hangingPunct="0">
        <a:spcBef>
          <a:spcPct val="0"/>
        </a:spcBef>
        <a:spcAft>
          <a:spcPct val="0"/>
        </a:spcAft>
        <a:defRPr sz="4200">
          <a:solidFill>
            <a:srgbClr val="000063"/>
          </a:solidFill>
          <a:latin typeface="Times New Roman" pitchFamily="18" charset="0"/>
        </a:defRPr>
      </a:lvl2pPr>
      <a:lvl3pPr algn="l" rtl="0" eaLnBrk="0" fontAlgn="base" hangingPunct="0">
        <a:spcBef>
          <a:spcPct val="0"/>
        </a:spcBef>
        <a:spcAft>
          <a:spcPct val="0"/>
        </a:spcAft>
        <a:defRPr sz="4200">
          <a:solidFill>
            <a:srgbClr val="000063"/>
          </a:solidFill>
          <a:latin typeface="Times New Roman" pitchFamily="18" charset="0"/>
        </a:defRPr>
      </a:lvl3pPr>
      <a:lvl4pPr algn="l" rtl="0" eaLnBrk="0" fontAlgn="base" hangingPunct="0">
        <a:spcBef>
          <a:spcPct val="0"/>
        </a:spcBef>
        <a:spcAft>
          <a:spcPct val="0"/>
        </a:spcAft>
        <a:defRPr sz="4200">
          <a:solidFill>
            <a:srgbClr val="000063"/>
          </a:solidFill>
          <a:latin typeface="Times New Roman" pitchFamily="18" charset="0"/>
        </a:defRPr>
      </a:lvl4pPr>
      <a:lvl5pPr algn="l" rtl="0" eaLnBrk="0" fontAlgn="base" hangingPunct="0">
        <a:spcBef>
          <a:spcPct val="0"/>
        </a:spcBef>
        <a:spcAft>
          <a:spcPct val="0"/>
        </a:spcAft>
        <a:defRPr sz="4200">
          <a:solidFill>
            <a:srgbClr val="000063"/>
          </a:solidFill>
          <a:latin typeface="Times New Roman" pitchFamily="18" charset="0"/>
        </a:defRPr>
      </a:lvl5pPr>
      <a:lvl6pPr marL="457200" algn="l" rtl="0" eaLnBrk="0" fontAlgn="base" hangingPunct="0">
        <a:spcBef>
          <a:spcPct val="0"/>
        </a:spcBef>
        <a:spcAft>
          <a:spcPct val="0"/>
        </a:spcAft>
        <a:defRPr sz="4200">
          <a:solidFill>
            <a:srgbClr val="000063"/>
          </a:solidFill>
          <a:latin typeface="Times New Roman" pitchFamily="18" charset="0"/>
        </a:defRPr>
      </a:lvl6pPr>
      <a:lvl7pPr marL="914400" algn="l" rtl="0" eaLnBrk="0" fontAlgn="base" hangingPunct="0">
        <a:spcBef>
          <a:spcPct val="0"/>
        </a:spcBef>
        <a:spcAft>
          <a:spcPct val="0"/>
        </a:spcAft>
        <a:defRPr sz="4200">
          <a:solidFill>
            <a:srgbClr val="000063"/>
          </a:solidFill>
          <a:latin typeface="Times New Roman" pitchFamily="18" charset="0"/>
        </a:defRPr>
      </a:lvl7pPr>
      <a:lvl8pPr marL="1371600" algn="l" rtl="0" eaLnBrk="0" fontAlgn="base" hangingPunct="0">
        <a:spcBef>
          <a:spcPct val="0"/>
        </a:spcBef>
        <a:spcAft>
          <a:spcPct val="0"/>
        </a:spcAft>
        <a:defRPr sz="4200">
          <a:solidFill>
            <a:srgbClr val="000063"/>
          </a:solidFill>
          <a:latin typeface="Times New Roman" pitchFamily="18" charset="0"/>
        </a:defRPr>
      </a:lvl8pPr>
      <a:lvl9pPr marL="1828800" algn="l" rtl="0" eaLnBrk="0" fontAlgn="base" hangingPunct="0">
        <a:spcBef>
          <a:spcPct val="0"/>
        </a:spcBef>
        <a:spcAft>
          <a:spcPct val="0"/>
        </a:spcAft>
        <a:defRPr sz="4200">
          <a:solidFill>
            <a:srgbClr val="000063"/>
          </a:solidFill>
          <a:latin typeface="Times New Roman" pitchFamily="18" charset="0"/>
        </a:defRPr>
      </a:lvl9pPr>
    </p:titleStyle>
    <p:bodyStyle>
      <a:lvl1pPr marL="233363" indent="-233363" algn="l" rtl="0" eaLnBrk="0" fontAlgn="base" hangingPunct="0">
        <a:spcBef>
          <a:spcPct val="60000"/>
        </a:spcBef>
        <a:spcAft>
          <a:spcPct val="0"/>
        </a:spcAft>
        <a:buClr>
          <a:srgbClr val="B0B1B3"/>
        </a:buClr>
        <a:buFont typeface="Wingdings" pitchFamily="2" charset="2"/>
        <a:buChar char="§"/>
        <a:defRPr sz="2200">
          <a:solidFill>
            <a:srgbClr val="EFF7FF"/>
          </a:solidFill>
          <a:latin typeface="+mn-lt"/>
          <a:ea typeface="+mn-ea"/>
          <a:cs typeface="+mn-cs"/>
        </a:defRPr>
      </a:lvl1pPr>
      <a:lvl2pPr marL="571500" indent="-223838" algn="l" rtl="0" eaLnBrk="0" fontAlgn="base" hangingPunct="0">
        <a:spcBef>
          <a:spcPct val="30000"/>
        </a:spcBef>
        <a:spcAft>
          <a:spcPct val="0"/>
        </a:spcAft>
        <a:buClr>
          <a:srgbClr val="B0B1B3"/>
        </a:buClr>
        <a:buFont typeface="Wingdings" pitchFamily="2" charset="2"/>
        <a:buChar char="§"/>
        <a:defRPr sz="1700">
          <a:solidFill>
            <a:srgbClr val="EFF7FF"/>
          </a:solidFill>
          <a:latin typeface="+mn-lt"/>
        </a:defRPr>
      </a:lvl2pPr>
      <a:lvl3pPr marL="909638"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3pPr>
      <a:lvl4pPr marL="1258888" indent="-231775" algn="l" rtl="0" eaLnBrk="0" fontAlgn="base" hangingPunct="0">
        <a:spcBef>
          <a:spcPct val="30000"/>
        </a:spcBef>
        <a:spcAft>
          <a:spcPct val="0"/>
        </a:spcAft>
        <a:buClr>
          <a:srgbClr val="B0B1B3"/>
        </a:buClr>
        <a:buFont typeface="Wingdings" pitchFamily="2" charset="2"/>
        <a:buChar char="§"/>
        <a:defRPr sz="1700">
          <a:solidFill>
            <a:srgbClr val="EFF7FF"/>
          </a:solidFill>
          <a:latin typeface="+mn-lt"/>
        </a:defRPr>
      </a:lvl4pPr>
      <a:lvl5pPr marL="15986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5pPr>
      <a:lvl6pPr marL="20558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hsconnect.dhs.gov/org/comp/mgmt/Pages/Whistleblower-Protection.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fc.usda.gov/epp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enefeds.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ltcfefds.com/" TargetMode="External"/><Relationship Id="rId4" Type="http://schemas.openxmlformats.org/officeDocument/2006/relationships/hyperlink" Target="http://www.fsafed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10" name="Rectangle 6"/>
          <p:cNvSpPr>
            <a:spLocks noGrp="1" noChangeArrowheads="1"/>
          </p:cNvSpPr>
          <p:nvPr>
            <p:ph type="ctrTitle"/>
          </p:nvPr>
        </p:nvSpPr>
        <p:spPr>
          <a:noFill/>
          <a:ln/>
        </p:spPr>
        <p:txBody>
          <a:bodyPr anchor="t"/>
          <a:lstStyle/>
          <a:p>
            <a:r>
              <a:rPr lang="en-US" dirty="0" smtClean="0"/>
              <a:t>New Employee Orientation</a:t>
            </a:r>
            <a:endParaRPr lang="en-US" sz="2000" dirty="0"/>
          </a:p>
        </p:txBody>
      </p:sp>
      <p:sp>
        <p:nvSpPr>
          <p:cNvPr id="149511" name="Rectangle 7"/>
          <p:cNvSpPr>
            <a:spLocks noGrp="1" noChangeArrowheads="1"/>
          </p:cNvSpPr>
          <p:nvPr>
            <p:ph type="subTitle" idx="1"/>
          </p:nvPr>
        </p:nvSpPr>
        <p:spPr>
          <a:noFill/>
          <a:ln/>
        </p:spPr>
        <p:txBody>
          <a:bodyPr/>
          <a:lstStyle/>
          <a:p>
            <a:r>
              <a:rPr lang="en-US" sz="2500" dirty="0" smtClean="0"/>
              <a:t>Module 2</a:t>
            </a:r>
            <a:r>
              <a:rPr lang="en-US" sz="2500" dirty="0" smtClean="0"/>
              <a:t>: Employee </a:t>
            </a:r>
            <a:r>
              <a:rPr lang="en-US" sz="2500" dirty="0" smtClean="0"/>
              <a:t>Rights and Responsibilities</a:t>
            </a:r>
            <a:endParaRPr lang="en-US" sz="2500" dirty="0"/>
          </a:p>
          <a:p>
            <a:endParaRPr lang="en-US" dirty="0"/>
          </a:p>
        </p:txBody>
      </p:sp>
      <p:sp>
        <p:nvSpPr>
          <p:cNvPr id="149516" name="Rectangle 12"/>
          <p:cNvSpPr>
            <a:spLocks noChangeArrowheads="1"/>
          </p:cNvSpPr>
          <p:nvPr/>
        </p:nvSpPr>
        <p:spPr bwMode="auto">
          <a:xfrm>
            <a:off x="342900" y="2070100"/>
            <a:ext cx="7769225" cy="673100"/>
          </a:xfrm>
          <a:prstGeom prst="rect">
            <a:avLst/>
          </a:prstGeom>
          <a:noFill/>
          <a:ln w="9525">
            <a:noFill/>
            <a:miter lim="800000"/>
            <a:headEnd/>
            <a:tailEnd/>
          </a:ln>
          <a:effectLst/>
        </p:spPr>
        <p:txBody>
          <a:bodyPr/>
          <a:lstStyle/>
          <a:p>
            <a:pPr>
              <a:spcBef>
                <a:spcPct val="60000"/>
              </a:spcBef>
              <a:buClr>
                <a:srgbClr val="B0B1B3"/>
              </a:buClr>
              <a:buFont typeface="Wingdings" pitchFamily="2" charset="2"/>
              <a:buNone/>
            </a:pPr>
            <a:endParaRPr lang="en-US" sz="2200" dirty="0">
              <a:solidFill>
                <a:srgbClr val="B0B1B3"/>
              </a:solidFill>
            </a:endParaRPr>
          </a:p>
        </p:txBody>
      </p:sp>
      <p:pic>
        <p:nvPicPr>
          <p:cNvPr id="6" name="Picture 16" descr="DHS_for_ppt"/>
          <p:cNvPicPr>
            <a:picLocks noChangeAspect="1" noChangeArrowheads="1"/>
          </p:cNvPicPr>
          <p:nvPr/>
        </p:nvPicPr>
        <p:blipFill>
          <a:blip r:embed="rId3" cstate="print"/>
          <a:srcRect/>
          <a:stretch>
            <a:fillRect/>
          </a:stretch>
        </p:blipFill>
        <p:spPr bwMode="auto">
          <a:xfrm>
            <a:off x="407634" y="5454590"/>
            <a:ext cx="3719616" cy="1158875"/>
          </a:xfrm>
          <a:prstGeom prst="rect">
            <a:avLst/>
          </a:prstGeom>
          <a:noFill/>
        </p:spPr>
      </p:pic>
      <p:sp>
        <p:nvSpPr>
          <p:cNvPr id="8" name="Rectangle 7"/>
          <p:cNvSpPr>
            <a:spLocks noChangeArrowheads="1"/>
          </p:cNvSpPr>
          <p:nvPr/>
        </p:nvSpPr>
        <p:spPr bwMode="black">
          <a:xfrm>
            <a:off x="8001000" y="6381750"/>
            <a:ext cx="914400" cy="304800"/>
          </a:xfrm>
          <a:prstGeom prst="rect">
            <a:avLst/>
          </a:prstGeom>
          <a:noFill/>
          <a:ln w="9525">
            <a:noFill/>
            <a:miter lim="800000"/>
            <a:headEnd/>
            <a:tailEnd/>
          </a:ln>
          <a:effectLst/>
        </p:spPr>
        <p:txBody>
          <a:bodyPr anchor="b"/>
          <a:lstStyle/>
          <a:p>
            <a:pPr algn="r"/>
            <a:r>
              <a:rPr lang="en-US" sz="700" kern="1200" baseline="0" dirty="0" smtClean="0">
                <a:solidFill>
                  <a:srgbClr val="999999"/>
                </a:solidFill>
                <a:latin typeface="Arial" charset="0"/>
                <a:ea typeface="+mn-ea"/>
                <a:cs typeface="+mn-cs"/>
              </a:rPr>
              <a:t>Rev. 8-28-2015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Work / Life Balance</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10</a:t>
            </a:fld>
            <a:endParaRPr lang="en-US" dirty="0"/>
          </a:p>
        </p:txBody>
      </p:sp>
      <p:sp>
        <p:nvSpPr>
          <p:cNvPr id="6" name="Content Placeholder 5"/>
          <p:cNvSpPr>
            <a:spLocks noGrp="1"/>
          </p:cNvSpPr>
          <p:nvPr>
            <p:ph idx="1"/>
          </p:nvPr>
        </p:nvSpPr>
        <p:spPr/>
        <p:txBody>
          <a:bodyPr/>
          <a:lstStyle/>
          <a:p>
            <a:pPr lvl="1"/>
            <a:r>
              <a:rPr lang="en-US" dirty="0" smtClean="0"/>
              <a:t>Alternative Work Schedules</a:t>
            </a:r>
          </a:p>
          <a:p>
            <a:pPr lvl="1"/>
            <a:r>
              <a:rPr lang="en-US" dirty="0" smtClean="0"/>
              <a:t>Telework</a:t>
            </a:r>
          </a:p>
          <a:p>
            <a:pPr lvl="1"/>
            <a:r>
              <a:rPr lang="en-US" dirty="0" smtClean="0"/>
              <a:t>Employee Assistance Program</a:t>
            </a:r>
          </a:p>
          <a:p>
            <a:pPr lvl="1"/>
            <a:r>
              <a:rPr lang="en-US" dirty="0" smtClean="0"/>
              <a:t>Health and Wellness</a:t>
            </a:r>
          </a:p>
          <a:p>
            <a:pPr lvl="1"/>
            <a:r>
              <a:rPr lang="en-US" dirty="0" smtClean="0"/>
              <a:t>Volunteer Opportunities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Employee Responsibilities</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11</a:t>
            </a:fld>
            <a:endParaRPr lang="en-US" dirty="0"/>
          </a:p>
        </p:txBody>
      </p:sp>
      <p:sp>
        <p:nvSpPr>
          <p:cNvPr id="7" name="Content Placeholder 6"/>
          <p:cNvSpPr>
            <a:spLocks noGrp="1"/>
          </p:cNvSpPr>
          <p:nvPr>
            <p:ph idx="1"/>
          </p:nvPr>
        </p:nvSpPr>
        <p:spPr/>
        <p:txBody>
          <a:bodyPr/>
          <a:lstStyle/>
          <a:p>
            <a:pPr lvl="1"/>
            <a:r>
              <a:rPr lang="en-US" dirty="0" smtClean="0"/>
              <a:t>Acting Responsibly and Ethically</a:t>
            </a:r>
          </a:p>
          <a:p>
            <a:pPr lvl="1"/>
            <a:r>
              <a:rPr lang="en-US" dirty="0" smtClean="0"/>
              <a:t>Records Management</a:t>
            </a:r>
          </a:p>
          <a:p>
            <a:pPr lvl="1"/>
            <a:r>
              <a:rPr lang="en-US" dirty="0" smtClean="0"/>
              <a:t>Performance Management</a:t>
            </a:r>
          </a:p>
          <a:p>
            <a:pPr lvl="1"/>
            <a:r>
              <a:rPr lang="en-US" dirty="0" smtClean="0"/>
              <a:t>Security and Safety in the Workplace</a:t>
            </a:r>
          </a:p>
          <a:p>
            <a:pPr lvl="1"/>
            <a:r>
              <a:rPr lang="en-US" dirty="0" smtClean="0"/>
              <a:t>Keeping Contact Information Updated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15913" y="0"/>
            <a:ext cx="8599487" cy="1524000"/>
          </a:xfrm>
        </p:spPr>
        <p:txBody>
          <a:bodyPr/>
          <a:lstStyle/>
          <a:p>
            <a:r>
              <a:rPr lang="en-US" dirty="0" smtClean="0"/>
              <a:t>To learn more about your rights and responsibilities as an employee:</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12</a:t>
            </a:fld>
            <a:endParaRPr lang="en-US" dirty="0"/>
          </a:p>
        </p:txBody>
      </p:sp>
      <p:sp>
        <p:nvSpPr>
          <p:cNvPr id="8" name="Content Placeholder 7"/>
          <p:cNvSpPr>
            <a:spLocks noGrp="1"/>
          </p:cNvSpPr>
          <p:nvPr>
            <p:ph idx="1"/>
          </p:nvPr>
        </p:nvSpPr>
        <p:spPr>
          <a:xfrm>
            <a:off x="347747" y="1828800"/>
            <a:ext cx="8532623" cy="4038600"/>
          </a:xfrm>
        </p:spPr>
        <p:txBody>
          <a:bodyPr/>
          <a:lstStyle/>
          <a:p>
            <a:pPr lvl="1"/>
            <a:r>
              <a:rPr lang="en-US" dirty="0" smtClean="0"/>
              <a:t>Intranet</a:t>
            </a:r>
            <a:r>
              <a:rPr lang="en-US" dirty="0" smtClean="0"/>
              <a:t>: Connect</a:t>
            </a:r>
            <a:endParaRPr lang="en-US" dirty="0" smtClean="0"/>
          </a:p>
          <a:p>
            <a:pPr lvl="1"/>
            <a:r>
              <a:rPr lang="en-US" dirty="0" smtClean="0"/>
              <a:t>Internet</a:t>
            </a:r>
            <a:r>
              <a:rPr lang="en-US" dirty="0" smtClean="0"/>
              <a:t>: www.dhs.gov</a:t>
            </a:r>
            <a:endParaRPr lang="en-US" dirty="0" smtClean="0"/>
          </a:p>
          <a:p>
            <a:pPr lvl="1"/>
            <a:r>
              <a:rPr lang="en-US" dirty="0" smtClean="0"/>
              <a:t>2014 Quadrennial Homeland Security Review (QHSR)</a:t>
            </a:r>
          </a:p>
          <a:p>
            <a:pPr lvl="1"/>
            <a:r>
              <a:rPr lang="en-US" dirty="0" smtClean="0"/>
              <a:t>Bottom Up Review (BUR)</a:t>
            </a:r>
          </a:p>
          <a:p>
            <a:pPr lvl="1"/>
            <a:r>
              <a:rPr lang="en-US" dirty="0" smtClean="0"/>
              <a:t>DHS Human Capital Strategic Plan for Fiscal Years 2015-2019</a:t>
            </a:r>
          </a:p>
          <a:p>
            <a:pPr lvl="1"/>
            <a:r>
              <a:rPr lang="en-US" dirty="0" smtClean="0"/>
              <a:t>DHS-101</a:t>
            </a:r>
          </a:p>
        </p:txBody>
      </p:sp>
      <p:sp>
        <p:nvSpPr>
          <p:cNvPr id="168963" name="Rectangle 3"/>
          <p:cNvSpPr>
            <a:spLocks noChangeArrowheads="1"/>
          </p:cNvSpPr>
          <p:nvPr/>
        </p:nvSpPr>
        <p:spPr bwMode="invGray">
          <a:xfrm>
            <a:off x="457200" y="1676400"/>
            <a:ext cx="8020050" cy="3276600"/>
          </a:xfrm>
          <a:prstGeom prst="rect">
            <a:avLst/>
          </a:prstGeom>
          <a:noFill/>
          <a:ln w="9525">
            <a:noFill/>
            <a:miter lim="800000"/>
            <a:headEnd/>
            <a:tailEnd/>
          </a:ln>
          <a:effectLst/>
        </p:spPr>
        <p:txBody>
          <a:bodyPr lIns="0" tIns="0" rIns="0" bIns="0"/>
          <a:lstStyle/>
          <a:p>
            <a:pPr marL="233363" indent="-233363">
              <a:spcBef>
                <a:spcPct val="60000"/>
              </a:spcBef>
              <a:buClr>
                <a:srgbClr val="B0B1B3"/>
              </a:buClr>
            </a:pPr>
            <a:endParaRPr lang="en-US" sz="2200" dirty="0">
              <a:solidFill>
                <a:srgbClr val="B0B1B3"/>
              </a:solidFill>
            </a:endParaRPr>
          </a:p>
          <a:p>
            <a:pPr marL="233363" indent="-233363">
              <a:spcBef>
                <a:spcPct val="60000"/>
              </a:spcBef>
              <a:buClr>
                <a:srgbClr val="B0B1B3"/>
              </a:buClr>
            </a:pPr>
            <a:endParaRPr lang="en-US" sz="2200" dirty="0" smtClean="0">
              <a:solidFill>
                <a:srgbClr val="B0B1B3"/>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Employee Rights</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2</a:t>
            </a:fld>
            <a:endParaRPr lang="en-US" dirty="0"/>
          </a:p>
        </p:txBody>
      </p:sp>
      <p:sp>
        <p:nvSpPr>
          <p:cNvPr id="6" name="Content Placeholder 5"/>
          <p:cNvSpPr>
            <a:spLocks noGrp="1"/>
          </p:cNvSpPr>
          <p:nvPr>
            <p:ph idx="1"/>
          </p:nvPr>
        </p:nvSpPr>
        <p:spPr/>
        <p:txBody>
          <a:bodyPr/>
          <a:lstStyle/>
          <a:p>
            <a:pPr lvl="1"/>
            <a:r>
              <a:rPr lang="en-US" dirty="0" smtClean="0"/>
              <a:t>Equal Employment Opportunity</a:t>
            </a:r>
          </a:p>
          <a:p>
            <a:pPr lvl="1"/>
            <a:r>
              <a:rPr lang="en-US" dirty="0" smtClean="0"/>
              <a:t>Whistleblower Protection</a:t>
            </a:r>
          </a:p>
          <a:p>
            <a:pPr lvl="1"/>
            <a:r>
              <a:rPr lang="en-US" dirty="0" smtClean="0"/>
              <a:t>Pay and Benefits</a:t>
            </a:r>
          </a:p>
          <a:p>
            <a:pPr lvl="1"/>
            <a:r>
              <a:rPr lang="en-US" dirty="0" smtClean="0"/>
              <a:t>Security and Safety in the Workplace</a:t>
            </a:r>
          </a:p>
          <a:p>
            <a:pPr lvl="1"/>
            <a:r>
              <a:rPr lang="en-US" dirty="0" smtClean="0"/>
              <a:t>Work / Life Balance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Equal Employment Opportunity</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3</a:t>
            </a:fld>
            <a:endParaRPr lang="en-US" dirty="0"/>
          </a:p>
        </p:txBody>
      </p:sp>
      <p:sp>
        <p:nvSpPr>
          <p:cNvPr id="6" name="Content Placeholder 5"/>
          <p:cNvSpPr>
            <a:spLocks noGrp="1"/>
          </p:cNvSpPr>
          <p:nvPr>
            <p:ph idx="1"/>
          </p:nvPr>
        </p:nvSpPr>
        <p:spPr/>
        <p:txBody>
          <a:bodyPr/>
          <a:lstStyle/>
          <a:p>
            <a:r>
              <a:rPr lang="en-US" dirty="0" smtClean="0"/>
              <a:t>Title VII of the Civil Rights Act of 1964</a:t>
            </a:r>
          </a:p>
          <a:p>
            <a:pPr lvl="1"/>
            <a:r>
              <a:rPr lang="en-US" dirty="0" smtClean="0"/>
              <a:t>Prohibits discrimination based on race, color, religion, sex, or national origin</a:t>
            </a:r>
          </a:p>
          <a:p>
            <a:r>
              <a:rPr lang="en-US" dirty="0" smtClean="0"/>
              <a:t>Any employee or applicant who believes he or she has been subjected to discrimination must contact HQ EEO within 45 days of the alleged discrimination.</a:t>
            </a:r>
          </a:p>
          <a:p>
            <a:pPr lvl="1"/>
            <a:r>
              <a:rPr lang="en-US" dirty="0" smtClean="0"/>
              <a:t>Must be based on race, color, religion, national origin, sex, reprisal, age, or mental/physical disability.</a:t>
            </a:r>
          </a:p>
          <a:p>
            <a:r>
              <a:rPr lang="en-US" dirty="0"/>
              <a:t>Equal Pay Act of 1963</a:t>
            </a:r>
          </a:p>
          <a:p>
            <a:pPr lvl="1"/>
            <a:r>
              <a:rPr lang="en-US" dirty="0"/>
              <a:t>Similar work, effort, skill, responsibility, and working </a:t>
            </a:r>
            <a:r>
              <a:rPr lang="en-US" dirty="0" smtClean="0"/>
              <a:t>conditions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Equal Employment Opportunity </a:t>
            </a:r>
            <a:r>
              <a:rPr lang="en-US" sz="2400" dirty="0" smtClean="0"/>
              <a:t>(continued)</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4</a:t>
            </a:fld>
            <a:endParaRPr lang="en-US" dirty="0"/>
          </a:p>
        </p:txBody>
      </p:sp>
      <p:sp>
        <p:nvSpPr>
          <p:cNvPr id="6" name="Content Placeholder 5"/>
          <p:cNvSpPr>
            <a:spLocks noGrp="1"/>
          </p:cNvSpPr>
          <p:nvPr>
            <p:ph idx="1"/>
          </p:nvPr>
        </p:nvSpPr>
        <p:spPr>
          <a:xfrm>
            <a:off x="304800" y="1143000"/>
            <a:ext cx="8532623" cy="4846320"/>
          </a:xfrm>
        </p:spPr>
        <p:txBody>
          <a:bodyPr/>
          <a:lstStyle/>
          <a:p>
            <a:r>
              <a:rPr lang="en-US" dirty="0" smtClean="0"/>
              <a:t>The Civil Service Reform Act of 1978</a:t>
            </a:r>
          </a:p>
          <a:p>
            <a:pPr lvl="1"/>
            <a:r>
              <a:rPr lang="en-US" dirty="0" smtClean="0"/>
              <a:t>Applicants and </a:t>
            </a:r>
            <a:r>
              <a:rPr lang="en-US" dirty="0" smtClean="0"/>
              <a:t>employees may not be discriminated against in any personnel action</a:t>
            </a:r>
            <a:endParaRPr lang="en-US" dirty="0"/>
          </a:p>
          <a:p>
            <a:r>
              <a:rPr lang="en-US" dirty="0" smtClean="0"/>
              <a:t>Options </a:t>
            </a:r>
            <a:r>
              <a:rPr lang="en-US" dirty="0"/>
              <a:t>for handling EEO complaints</a:t>
            </a:r>
          </a:p>
          <a:p>
            <a:pPr lvl="1"/>
            <a:r>
              <a:rPr lang="en-US" dirty="0" smtClean="0"/>
              <a:t>Alternative </a:t>
            </a:r>
            <a:r>
              <a:rPr lang="en-US" dirty="0"/>
              <a:t>Dispute Resolution (ADR) / </a:t>
            </a:r>
            <a:r>
              <a:rPr lang="en-US" dirty="0" smtClean="0"/>
              <a:t>Mediation Options </a:t>
            </a:r>
            <a:r>
              <a:rPr lang="en-US" dirty="0"/>
              <a:t>for handling EEO </a:t>
            </a:r>
            <a:r>
              <a:rPr lang="en-US" dirty="0" smtClean="0"/>
              <a:t>complaints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 Protection</a:t>
            </a:r>
            <a:endParaRPr lang="en-US" sz="2400" dirty="0"/>
          </a:p>
        </p:txBody>
      </p:sp>
      <p:sp>
        <p:nvSpPr>
          <p:cNvPr id="3" name="Slide Number Placeholder 2"/>
          <p:cNvSpPr>
            <a:spLocks noGrp="1"/>
          </p:cNvSpPr>
          <p:nvPr>
            <p:ph type="sldNum" sz="quarter" idx="4"/>
          </p:nvPr>
        </p:nvSpPr>
        <p:spPr/>
        <p:txBody>
          <a:bodyPr/>
          <a:lstStyle/>
          <a:p>
            <a:fld id="{CEC7E57A-7668-43C4-967A-1764DD2B6EAF}" type="slidenum">
              <a:rPr lang="en-US" smtClean="0"/>
              <a:pPr/>
              <a:t>5</a:t>
            </a:fld>
            <a:endParaRPr lang="en-US" dirty="0"/>
          </a:p>
        </p:txBody>
      </p:sp>
      <p:sp>
        <p:nvSpPr>
          <p:cNvPr id="4" name="Content Placeholder 3"/>
          <p:cNvSpPr>
            <a:spLocks noGrp="1"/>
          </p:cNvSpPr>
          <p:nvPr>
            <p:ph idx="1"/>
          </p:nvPr>
        </p:nvSpPr>
        <p:spPr>
          <a:xfrm>
            <a:off x="347747" y="1066800"/>
            <a:ext cx="8532623" cy="4876800"/>
          </a:xfrm>
        </p:spPr>
        <p:txBody>
          <a:bodyPr/>
          <a:lstStyle/>
          <a:p>
            <a:pPr marL="177800" lvl="1" indent="0">
              <a:buNone/>
            </a:pPr>
            <a:r>
              <a:rPr lang="en-US" sz="2200" dirty="0"/>
              <a:t>Whistleblower Protection Act </a:t>
            </a:r>
          </a:p>
          <a:p>
            <a:pPr marL="568325" lvl="2" indent="-342900"/>
            <a:r>
              <a:rPr lang="en-US" dirty="0"/>
              <a:t>Protects federal employees or applicants against retaliation for making whistleblower disclosures and</a:t>
            </a:r>
          </a:p>
          <a:p>
            <a:pPr marL="568325" lvl="2" indent="-342900"/>
            <a:r>
              <a:rPr lang="en-US" dirty="0"/>
              <a:t>Prohibits federal agencies from taking or threatening a personnel action because an employee or applicant made a whistleblower disclosure. </a:t>
            </a:r>
          </a:p>
          <a:p>
            <a:pPr marL="177800" lvl="1" indent="0">
              <a:buNone/>
            </a:pPr>
            <a:r>
              <a:rPr lang="en-US" sz="2200" dirty="0" smtClean="0"/>
              <a:t>Whistleblower Protection Enhancement Act of 2012</a:t>
            </a:r>
          </a:p>
          <a:p>
            <a:pPr marL="568325" lvl="2" indent="-342900"/>
            <a:r>
              <a:rPr lang="en-US" dirty="0" smtClean="0"/>
              <a:t>Strengthens </a:t>
            </a:r>
            <a:r>
              <a:rPr lang="en-US" dirty="0"/>
              <a:t>the protections for federal employees who disclose evidence of waste, fraud or </a:t>
            </a:r>
            <a:r>
              <a:rPr lang="en-US" dirty="0" smtClean="0"/>
              <a:t>abuse</a:t>
            </a:r>
          </a:p>
        </p:txBody>
      </p:sp>
    </p:spTree>
    <p:extLst>
      <p:ext uri="{BB962C8B-B14F-4D97-AF65-F5344CB8AC3E}">
        <p14:creationId xmlns:p14="http://schemas.microsoft.com/office/powerpoint/2010/main" val="100998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 Protection </a:t>
            </a:r>
            <a:r>
              <a:rPr lang="en-US" sz="2400" dirty="0" smtClean="0"/>
              <a:t>(continued)</a:t>
            </a:r>
            <a:endParaRPr lang="en-US" sz="2400" dirty="0"/>
          </a:p>
        </p:txBody>
      </p:sp>
      <p:sp>
        <p:nvSpPr>
          <p:cNvPr id="3" name="Slide Number Placeholder 2"/>
          <p:cNvSpPr>
            <a:spLocks noGrp="1"/>
          </p:cNvSpPr>
          <p:nvPr>
            <p:ph type="sldNum" sz="quarter" idx="4"/>
          </p:nvPr>
        </p:nvSpPr>
        <p:spPr/>
        <p:txBody>
          <a:bodyPr/>
          <a:lstStyle/>
          <a:p>
            <a:fld id="{CEC7E57A-7668-43C4-967A-1764DD2B6EAF}" type="slidenum">
              <a:rPr lang="en-US" smtClean="0"/>
              <a:pPr/>
              <a:t>6</a:t>
            </a:fld>
            <a:endParaRPr lang="en-US" dirty="0"/>
          </a:p>
        </p:txBody>
      </p:sp>
      <p:sp>
        <p:nvSpPr>
          <p:cNvPr id="4" name="Content Placeholder 3"/>
          <p:cNvSpPr>
            <a:spLocks noGrp="1"/>
          </p:cNvSpPr>
          <p:nvPr>
            <p:ph idx="1"/>
          </p:nvPr>
        </p:nvSpPr>
        <p:spPr>
          <a:xfrm>
            <a:off x="347747" y="1066800"/>
            <a:ext cx="8532623" cy="4876800"/>
          </a:xfrm>
        </p:spPr>
        <p:txBody>
          <a:bodyPr/>
          <a:lstStyle/>
          <a:p>
            <a:pPr marL="225425" lvl="2" indent="0">
              <a:buNone/>
            </a:pPr>
            <a:r>
              <a:rPr lang="en-US" sz="2200" dirty="0" smtClean="0"/>
              <a:t>Notification and Federal Employee Antidiscrimination and Retaliation Act of 2002 (No FEAR Act)</a:t>
            </a:r>
          </a:p>
          <a:p>
            <a:pPr marL="568325" lvl="2" indent="-342900"/>
            <a:r>
              <a:rPr lang="en-US" dirty="0" smtClean="0"/>
              <a:t>Requires federal agencies to provide training to federal employees regarding their rights and remedies under the federal antidiscrimination, whistleblower, and retaliation laws </a:t>
            </a:r>
          </a:p>
          <a:p>
            <a:pPr marL="568325" lvl="2" indent="-342900"/>
            <a:r>
              <a:rPr lang="en-US" dirty="0" smtClean="0"/>
              <a:t>Requires federal agencies to provide annual notice to its employees concerning their rights and remedies applicable to them under the employment discrimination and whistleblower protection laws</a:t>
            </a:r>
          </a:p>
          <a:p>
            <a:pPr marL="225425" lvl="2" indent="0">
              <a:buNone/>
            </a:pPr>
            <a:r>
              <a:rPr lang="en-US" sz="2200" dirty="0" smtClean="0"/>
              <a:t>If </a:t>
            </a:r>
            <a:r>
              <a:rPr lang="en-US" sz="2200" dirty="0"/>
              <a:t>you see something that is not right within DHS, you should feel free to report it. Visit the DHS Whistleblower Protection website (</a:t>
            </a:r>
            <a:r>
              <a:rPr lang="en-US" sz="2200" u="sng" dirty="0">
                <a:hlinkClick r:id="rId3"/>
              </a:rPr>
              <a:t>http://dhsconnect.dhs.gov/org/comp/mgmt/Pages/Whistleblower-Protection.aspx</a:t>
            </a:r>
            <a:r>
              <a:rPr lang="en-US" sz="2200" dirty="0"/>
              <a:t>) for more information.</a:t>
            </a:r>
          </a:p>
          <a:p>
            <a:pPr marL="568325" lvl="2" indent="-342900"/>
            <a:endParaRPr lang="en-US" dirty="0" smtClean="0"/>
          </a:p>
        </p:txBody>
      </p:sp>
    </p:spTree>
    <p:extLst>
      <p:ext uri="{BB962C8B-B14F-4D97-AF65-F5344CB8AC3E}">
        <p14:creationId xmlns:p14="http://schemas.microsoft.com/office/powerpoint/2010/main" val="221632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Pay</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7</a:t>
            </a:fld>
            <a:endParaRPr lang="en-US" dirty="0"/>
          </a:p>
        </p:txBody>
      </p:sp>
      <p:sp>
        <p:nvSpPr>
          <p:cNvPr id="6" name="Content Placeholder 5"/>
          <p:cNvSpPr>
            <a:spLocks noGrp="1"/>
          </p:cNvSpPr>
          <p:nvPr>
            <p:ph idx="1"/>
          </p:nvPr>
        </p:nvSpPr>
        <p:spPr/>
        <p:txBody>
          <a:bodyPr/>
          <a:lstStyle/>
          <a:p>
            <a:pPr lvl="1"/>
            <a:r>
              <a:rPr lang="en-US" sz="2200" dirty="0" smtClean="0"/>
              <a:t>The Department of Agriculture, National Finance Center (NFC), provides payroll services for DHS employees</a:t>
            </a:r>
          </a:p>
          <a:p>
            <a:pPr lvl="1"/>
            <a:r>
              <a:rPr lang="en-US" sz="2200" dirty="0" smtClean="0"/>
              <a:t>Employees are paid by Direct Deposit / Electronic Funds Transfer every two weeks (approximately 9-10 days after the pay period ends)</a:t>
            </a:r>
          </a:p>
          <a:p>
            <a:pPr lvl="1"/>
            <a:r>
              <a:rPr lang="en-US" sz="2200" dirty="0" smtClean="0"/>
              <a:t>NFC Employee Personal Page (</a:t>
            </a:r>
            <a:r>
              <a:rPr lang="en-US" sz="2200" dirty="0" smtClean="0">
                <a:solidFill>
                  <a:schemeClr val="bg1">
                    <a:lumMod val="50000"/>
                    <a:lumOff val="50000"/>
                  </a:schemeClr>
                </a:solidFill>
                <a:hlinkClick r:id="rId3"/>
              </a:rPr>
              <a:t>https</a:t>
            </a:r>
            <a:r>
              <a:rPr lang="en-US" sz="2200" dirty="0">
                <a:solidFill>
                  <a:schemeClr val="bg1">
                    <a:lumMod val="50000"/>
                    <a:lumOff val="50000"/>
                  </a:schemeClr>
                </a:solidFill>
                <a:hlinkClick r:id="rId3"/>
              </a:rPr>
              <a:t>://www.nfc.usda.gov/epps</a:t>
            </a:r>
            <a:r>
              <a:rPr lang="en-US" sz="2200" dirty="0" smtClean="0">
                <a:solidFill>
                  <a:schemeClr val="bg1">
                    <a:lumMod val="50000"/>
                    <a:lumOff val="50000"/>
                  </a:schemeClr>
                </a:solidFill>
                <a:hlinkClick r:id="rId3"/>
              </a:rPr>
              <a:t>/</a:t>
            </a:r>
            <a:r>
              <a:rPr lang="en-US" sz="2200" dirty="0" smtClean="0"/>
              <a:t>) </a:t>
            </a:r>
          </a:p>
          <a:p>
            <a:pPr lvl="2"/>
            <a:r>
              <a:rPr lang="en-US" sz="2200" dirty="0" smtClean="0"/>
              <a:t>Earnings </a:t>
            </a:r>
            <a:r>
              <a:rPr lang="en-US" sz="2200" dirty="0"/>
              <a:t>&amp; </a:t>
            </a:r>
            <a:r>
              <a:rPr lang="en-US" sz="2200" dirty="0" smtClean="0"/>
              <a:t>Leave Statements (view, print, save)</a:t>
            </a:r>
          </a:p>
          <a:p>
            <a:pPr lvl="2"/>
            <a:r>
              <a:rPr lang="en-US" sz="2200" dirty="0" smtClean="0"/>
              <a:t>Update / Change: TSP contribution amounts, direct deposit, tax withholdings, financial allotments, health insurance (during open season), etc.</a:t>
            </a: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Benefits</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8</a:t>
            </a:fld>
            <a:endParaRPr lang="en-US" dirty="0"/>
          </a:p>
        </p:txBody>
      </p:sp>
      <p:sp>
        <p:nvSpPr>
          <p:cNvPr id="6" name="Content Placeholder 5"/>
          <p:cNvSpPr>
            <a:spLocks noGrp="1"/>
          </p:cNvSpPr>
          <p:nvPr>
            <p:ph idx="1"/>
          </p:nvPr>
        </p:nvSpPr>
        <p:spPr>
          <a:xfrm>
            <a:off x="347747" y="1249680"/>
            <a:ext cx="8532623" cy="4617720"/>
          </a:xfrm>
        </p:spPr>
        <p:txBody>
          <a:bodyPr/>
          <a:lstStyle/>
          <a:p>
            <a:pPr lvl="1"/>
            <a:r>
              <a:rPr lang="en-US" b="1" dirty="0" smtClean="0"/>
              <a:t>Automatic Coverage or Enrollment for New Employees</a:t>
            </a:r>
          </a:p>
          <a:p>
            <a:pPr lvl="2"/>
            <a:r>
              <a:rPr lang="en-US" dirty="0" smtClean="0"/>
              <a:t>Federal </a:t>
            </a:r>
            <a:r>
              <a:rPr lang="en-US" dirty="0"/>
              <a:t>Employee Retirement System (FERS)</a:t>
            </a:r>
          </a:p>
          <a:p>
            <a:pPr lvl="2"/>
            <a:r>
              <a:rPr lang="en-US" dirty="0"/>
              <a:t>Thrift Savings </a:t>
            </a:r>
            <a:r>
              <a:rPr lang="en-US" dirty="0" smtClean="0"/>
              <a:t>Plan (TSP) (can increase or stop contributions)</a:t>
            </a:r>
          </a:p>
          <a:p>
            <a:pPr lvl="2"/>
            <a:r>
              <a:rPr lang="en-US" dirty="0" smtClean="0"/>
              <a:t>Group </a:t>
            </a:r>
            <a:r>
              <a:rPr lang="en-US" dirty="0"/>
              <a:t>Life </a:t>
            </a:r>
            <a:r>
              <a:rPr lang="en-US" dirty="0" smtClean="0"/>
              <a:t>Insurance (basic amount; can elect more coverage)</a:t>
            </a:r>
          </a:p>
          <a:p>
            <a:pPr lvl="2"/>
            <a:r>
              <a:rPr lang="en-US" dirty="0" smtClean="0"/>
              <a:t>Annual </a:t>
            </a:r>
            <a:r>
              <a:rPr lang="en-US" dirty="0"/>
              <a:t>and Sick Leave</a:t>
            </a:r>
          </a:p>
          <a:p>
            <a:pPr lvl="1"/>
            <a:r>
              <a:rPr lang="en-US" b="1" dirty="0" smtClean="0"/>
              <a:t>Election Required for New Employees (within 60 days)</a:t>
            </a:r>
            <a:endParaRPr lang="en-US" b="1" dirty="0"/>
          </a:p>
          <a:p>
            <a:pPr lvl="2"/>
            <a:r>
              <a:rPr lang="en-US" dirty="0" smtClean="0"/>
              <a:t>Health Insurance – Enroll through your Human Resources Office</a:t>
            </a:r>
          </a:p>
          <a:p>
            <a:pPr lvl="2"/>
            <a:r>
              <a:rPr lang="en-US" dirty="0" smtClean="0"/>
              <a:t>Dental and/or Vision Insurance – Enroll at </a:t>
            </a:r>
            <a:r>
              <a:rPr lang="en-US" dirty="0" smtClean="0">
                <a:hlinkClick r:id="rId3"/>
              </a:rPr>
              <a:t>www.benefeds.com</a:t>
            </a:r>
            <a:endParaRPr lang="en-US" dirty="0" smtClean="0"/>
          </a:p>
          <a:p>
            <a:pPr lvl="2"/>
            <a:r>
              <a:rPr lang="en-US" dirty="0" smtClean="0"/>
              <a:t>Flexible Spending Accounts – Enroll at </a:t>
            </a:r>
            <a:r>
              <a:rPr lang="en-US" dirty="0" smtClean="0">
                <a:hlinkClick r:id="rId4"/>
              </a:rPr>
              <a:t>www.fsafeds.com</a:t>
            </a:r>
            <a:r>
              <a:rPr lang="en-US" dirty="0" smtClean="0"/>
              <a:t> </a:t>
            </a:r>
          </a:p>
          <a:p>
            <a:pPr lvl="2"/>
            <a:r>
              <a:rPr lang="en-US" dirty="0" smtClean="0"/>
              <a:t>Long-Term Care Insurance – Enroll at </a:t>
            </a:r>
            <a:r>
              <a:rPr lang="en-US" dirty="0" smtClean="0">
                <a:hlinkClick r:id="rId5"/>
              </a:rPr>
              <a:t>www.ltcfefds.com</a:t>
            </a:r>
            <a:endParaRPr lang="en-US" dirty="0"/>
          </a:p>
        </p:txBody>
      </p:sp>
    </p:spTree>
    <p:extLst>
      <p:ext uri="{BB962C8B-B14F-4D97-AF65-F5344CB8AC3E}">
        <p14:creationId xmlns:p14="http://schemas.microsoft.com/office/powerpoint/2010/main" val="617482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Security and Safety in the Workplace</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9</a:t>
            </a:fld>
            <a:endParaRPr lang="en-US" dirty="0"/>
          </a:p>
        </p:txBody>
      </p:sp>
      <p:sp>
        <p:nvSpPr>
          <p:cNvPr id="6" name="Content Placeholder 5"/>
          <p:cNvSpPr>
            <a:spLocks noGrp="1"/>
          </p:cNvSpPr>
          <p:nvPr>
            <p:ph idx="1"/>
          </p:nvPr>
        </p:nvSpPr>
        <p:spPr/>
        <p:txBody>
          <a:bodyPr/>
          <a:lstStyle/>
          <a:p>
            <a:pPr lvl="1"/>
            <a:r>
              <a:rPr lang="en-US" dirty="0" smtClean="0"/>
              <a:t>Location and Computer Access</a:t>
            </a:r>
          </a:p>
          <a:p>
            <a:pPr lvl="1"/>
            <a:r>
              <a:rPr lang="en-US" dirty="0" smtClean="0"/>
              <a:t>A Safe Working Environment</a:t>
            </a:r>
          </a:p>
          <a:p>
            <a:pPr lvl="1"/>
            <a:r>
              <a:rPr lang="en-US" dirty="0" smtClean="0"/>
              <a:t>Employee Preparedness Initiative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HS_Template_White">
  <a:themeElements>
    <a:clrScheme name="">
      <a:dk1>
        <a:srgbClr val="70BC1F"/>
      </a:dk1>
      <a:lt1>
        <a:srgbClr val="FFFFFF"/>
      </a:lt1>
      <a:dk2>
        <a:srgbClr val="000063"/>
      </a:dk2>
      <a:lt2>
        <a:srgbClr val="FF0000"/>
      </a:lt2>
      <a:accent1>
        <a:srgbClr val="FFDB00"/>
      </a:accent1>
      <a:accent2>
        <a:srgbClr val="0062C8"/>
      </a:accent2>
      <a:accent3>
        <a:srgbClr val="AAAAB7"/>
      </a:accent3>
      <a:accent4>
        <a:srgbClr val="DADADA"/>
      </a:accent4>
      <a:accent5>
        <a:srgbClr val="FFEAAA"/>
      </a:accent5>
      <a:accent6>
        <a:srgbClr val="0058B5"/>
      </a:accent6>
      <a:hlink>
        <a:srgbClr val="CC6600"/>
      </a:hlink>
      <a:folHlink>
        <a:srgbClr val="990099"/>
      </a:folHlink>
    </a:clrScheme>
    <a:fontScheme name="DHS_Template_Whi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HS_Template_White 1">
        <a:dk1>
          <a:srgbClr val="595959"/>
        </a:dk1>
        <a:lt1>
          <a:srgbClr val="F8D167"/>
        </a:lt1>
        <a:dk2>
          <a:srgbClr val="BF5FA7"/>
        </a:dk2>
        <a:lt2>
          <a:srgbClr val="92C9DD"/>
        </a:lt2>
        <a:accent1>
          <a:srgbClr val="9ED47C"/>
        </a:accent1>
        <a:accent2>
          <a:srgbClr val="F3728D"/>
        </a:accent2>
        <a:accent3>
          <a:srgbClr val="FBE5B8"/>
        </a:accent3>
        <a:accent4>
          <a:srgbClr val="4B4B4B"/>
        </a:accent4>
        <a:accent5>
          <a:srgbClr val="CCE6BF"/>
        </a:accent5>
        <a:accent6>
          <a:srgbClr val="DC677F"/>
        </a:accent6>
        <a:hlink>
          <a:srgbClr val="6E91BA"/>
        </a:hlink>
        <a:folHlink>
          <a:srgbClr val="BDBFD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D635C30EE24A4C8337266B69266DC2" ma:contentTypeVersion="0" ma:contentTypeDescription="Create a new document." ma:contentTypeScope="" ma:versionID="181fa75bea92cd35086d073c6390a62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075432-4955-4277-AB5B-9DC58E83CA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9CDE569-6260-471C-8BE0-418D3535254A}">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7AA7FC7-7CC5-4350-B9B0-C920A8A9B3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DHS_Template_White</Template>
  <TotalTime>2498</TotalTime>
  <Words>2967</Words>
  <Application>Microsoft Office PowerPoint</Application>
  <PresentationFormat>On-screen Show (4:3)</PresentationFormat>
  <Paragraphs>160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DHS_Template_White</vt:lpstr>
      <vt:lpstr>New Employee Orientation</vt:lpstr>
      <vt:lpstr>Employee Rights</vt:lpstr>
      <vt:lpstr>Equal Employment Opportunity</vt:lpstr>
      <vt:lpstr>Equal Employment Opportunity (continued)</vt:lpstr>
      <vt:lpstr>Whistleblower Protection</vt:lpstr>
      <vt:lpstr>Whistleblower Protection (continued)</vt:lpstr>
      <vt:lpstr>Pay</vt:lpstr>
      <vt:lpstr>Benefits</vt:lpstr>
      <vt:lpstr>Security and Safety in the Workplace</vt:lpstr>
      <vt:lpstr>Work / Life Balance</vt:lpstr>
      <vt:lpstr>Employee Responsibilities</vt:lpstr>
      <vt:lpstr>To learn more about your rights and responsibilities as an employee:</vt:lpstr>
    </vt:vector>
  </TitlesOfParts>
  <Company>Transportation Security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slide - 42 pt Times New Roman, White</dc:title>
  <dc:creator>Velazquez, Jose</dc:creator>
  <cp:lastModifiedBy>Gurnard, Teresa</cp:lastModifiedBy>
  <cp:revision>103</cp:revision>
  <cp:lastPrinted>2002-02-25T16:50:36Z</cp:lastPrinted>
  <dcterms:created xsi:type="dcterms:W3CDTF">2003-10-28T16:04:33Z</dcterms:created>
  <dcterms:modified xsi:type="dcterms:W3CDTF">2015-12-09T22:37:32Z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0x01010013D635C30EE24A4C8337266B69266DC2</vt:lpwstr>
  </property>
</Properties>
</file>