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4"/>
  </p:sldMasterIdLst>
  <p:notesMasterIdLst>
    <p:notesMasterId r:id="rId33"/>
  </p:notesMasterIdLst>
  <p:handoutMasterIdLst>
    <p:handoutMasterId r:id="rId34"/>
  </p:handoutMasterIdLst>
  <p:sldIdLst>
    <p:sldId id="320" r:id="rId5"/>
    <p:sldId id="321" r:id="rId6"/>
    <p:sldId id="322" r:id="rId7"/>
    <p:sldId id="323" r:id="rId8"/>
    <p:sldId id="324" r:id="rId9"/>
    <p:sldId id="325" r:id="rId10"/>
    <p:sldId id="330" r:id="rId11"/>
    <p:sldId id="332" r:id="rId12"/>
    <p:sldId id="333" r:id="rId13"/>
    <p:sldId id="335" r:id="rId14"/>
    <p:sldId id="360" r:id="rId15"/>
    <p:sldId id="336" r:id="rId16"/>
    <p:sldId id="338" r:id="rId17"/>
    <p:sldId id="339" r:id="rId18"/>
    <p:sldId id="341" r:id="rId19"/>
    <p:sldId id="362" r:id="rId20"/>
    <p:sldId id="342" r:id="rId21"/>
    <p:sldId id="345" r:id="rId22"/>
    <p:sldId id="346" r:id="rId23"/>
    <p:sldId id="350" r:id="rId24"/>
    <p:sldId id="351" r:id="rId25"/>
    <p:sldId id="353" r:id="rId26"/>
    <p:sldId id="354" r:id="rId27"/>
    <p:sldId id="355" r:id="rId28"/>
    <p:sldId id="363" r:id="rId29"/>
    <p:sldId id="364" r:id="rId30"/>
    <p:sldId id="365" r:id="rId31"/>
    <p:sldId id="366" r:id="rId32"/>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9900"/>
    <a:srgbClr val="999999"/>
    <a:srgbClr val="CC0033"/>
    <a:srgbClr val="666666"/>
    <a:srgbClr val="006699"/>
    <a:srgbClr val="003366"/>
    <a:srgbClr val="070000"/>
    <a:srgbClr val="060000"/>
    <a:srgbClr val="0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07" autoAdjust="0"/>
    <p:restoredTop sz="59842" autoAdjust="0"/>
  </p:normalViewPr>
  <p:slideViewPr>
    <p:cSldViewPr>
      <p:cViewPr varScale="1">
        <p:scale>
          <a:sx n="65" d="100"/>
          <a:sy n="65" d="100"/>
        </p:scale>
        <p:origin x="-2196" y="-108"/>
      </p:cViewPr>
      <p:guideLst>
        <p:guide orient="horz" pos="2858"/>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024"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9135" cy="465465"/>
          </a:xfrm>
          <a:prstGeom prst="rect">
            <a:avLst/>
          </a:prstGeom>
          <a:noFill/>
          <a:ln w="9525">
            <a:noFill/>
            <a:miter lim="800000"/>
            <a:headEnd/>
            <a:tailEnd/>
          </a:ln>
          <a:effectLst/>
        </p:spPr>
        <p:txBody>
          <a:bodyPr vert="horz" wrap="square" lIns="93155" tIns="46578" rIns="93155" bIns="46578" numCol="1" anchor="t" anchorCtr="0" compatLnSpc="1">
            <a:prstTxWarp prst="textNoShape">
              <a:avLst/>
            </a:prstTxWarp>
          </a:bodyPr>
          <a:lstStyle>
            <a:lvl1pPr>
              <a:defRPr sz="1200" smtClean="0">
                <a:latin typeface="Times" pitchFamily="18" charset="0"/>
              </a:defRPr>
            </a:lvl1pPr>
          </a:lstStyle>
          <a:p>
            <a:pPr>
              <a:defRPr/>
            </a:pPr>
            <a:endParaRPr lang="en-US" dirty="0"/>
          </a:p>
        </p:txBody>
      </p:sp>
      <p:sp>
        <p:nvSpPr>
          <p:cNvPr id="14339" name="Rectangle 3"/>
          <p:cNvSpPr>
            <a:spLocks noGrp="1" noChangeArrowheads="1"/>
          </p:cNvSpPr>
          <p:nvPr>
            <p:ph type="dt" sz="quarter" idx="1"/>
          </p:nvPr>
        </p:nvSpPr>
        <p:spPr bwMode="auto">
          <a:xfrm>
            <a:off x="3971266" y="0"/>
            <a:ext cx="3039135" cy="465465"/>
          </a:xfrm>
          <a:prstGeom prst="rect">
            <a:avLst/>
          </a:prstGeom>
          <a:noFill/>
          <a:ln w="9525">
            <a:noFill/>
            <a:miter lim="800000"/>
            <a:headEnd/>
            <a:tailEnd/>
          </a:ln>
          <a:effectLst/>
        </p:spPr>
        <p:txBody>
          <a:bodyPr vert="horz" wrap="square" lIns="93155" tIns="46578" rIns="93155" bIns="46578" numCol="1" anchor="t" anchorCtr="0" compatLnSpc="1">
            <a:prstTxWarp prst="textNoShape">
              <a:avLst/>
            </a:prstTxWarp>
          </a:bodyPr>
          <a:lstStyle>
            <a:lvl1pPr algn="r">
              <a:defRPr sz="1200" smtClean="0">
                <a:latin typeface="Times" pitchFamily="18" charset="0"/>
              </a:defRPr>
            </a:lvl1pPr>
          </a:lstStyle>
          <a:p>
            <a:pPr>
              <a:defRPr/>
            </a:pPr>
            <a:endParaRPr lang="en-US" dirty="0"/>
          </a:p>
        </p:txBody>
      </p:sp>
      <p:sp>
        <p:nvSpPr>
          <p:cNvPr id="14340" name="Rectangle 4"/>
          <p:cNvSpPr>
            <a:spLocks noGrp="1" noChangeArrowheads="1"/>
          </p:cNvSpPr>
          <p:nvPr>
            <p:ph type="ftr" sz="quarter" idx="2"/>
          </p:nvPr>
        </p:nvSpPr>
        <p:spPr bwMode="auto">
          <a:xfrm>
            <a:off x="0" y="8830937"/>
            <a:ext cx="3039135" cy="465464"/>
          </a:xfrm>
          <a:prstGeom prst="rect">
            <a:avLst/>
          </a:prstGeom>
          <a:noFill/>
          <a:ln w="9525">
            <a:noFill/>
            <a:miter lim="800000"/>
            <a:headEnd/>
            <a:tailEnd/>
          </a:ln>
          <a:effectLst/>
        </p:spPr>
        <p:txBody>
          <a:bodyPr vert="horz" wrap="square" lIns="93155" tIns="46578" rIns="93155" bIns="46578" numCol="1" anchor="b" anchorCtr="0" compatLnSpc="1">
            <a:prstTxWarp prst="textNoShape">
              <a:avLst/>
            </a:prstTxWarp>
          </a:bodyPr>
          <a:lstStyle>
            <a:lvl1pPr>
              <a:defRPr sz="1200" smtClean="0">
                <a:latin typeface="Times" pitchFamily="18" charset="0"/>
              </a:defRPr>
            </a:lvl1pPr>
          </a:lstStyle>
          <a:p>
            <a:pPr>
              <a:defRPr/>
            </a:pPr>
            <a:endParaRPr lang="en-US" dirty="0"/>
          </a:p>
        </p:txBody>
      </p:sp>
      <p:sp>
        <p:nvSpPr>
          <p:cNvPr id="14341" name="Rectangle 5"/>
          <p:cNvSpPr>
            <a:spLocks noGrp="1" noChangeArrowheads="1"/>
          </p:cNvSpPr>
          <p:nvPr>
            <p:ph type="sldNum" sz="quarter" idx="3"/>
          </p:nvPr>
        </p:nvSpPr>
        <p:spPr bwMode="auto">
          <a:xfrm>
            <a:off x="3971266" y="8830937"/>
            <a:ext cx="3039135" cy="465464"/>
          </a:xfrm>
          <a:prstGeom prst="rect">
            <a:avLst/>
          </a:prstGeom>
          <a:noFill/>
          <a:ln w="9525">
            <a:noFill/>
            <a:miter lim="800000"/>
            <a:headEnd/>
            <a:tailEnd/>
          </a:ln>
          <a:effectLst/>
        </p:spPr>
        <p:txBody>
          <a:bodyPr vert="horz" wrap="square" lIns="93155" tIns="46578" rIns="93155" bIns="46578" numCol="1" anchor="b" anchorCtr="0" compatLnSpc="1">
            <a:prstTxWarp prst="textNoShape">
              <a:avLst/>
            </a:prstTxWarp>
          </a:bodyPr>
          <a:lstStyle>
            <a:lvl1pPr algn="r">
              <a:defRPr sz="1200" smtClean="0">
                <a:latin typeface="Times" pitchFamily="18" charset="0"/>
              </a:defRPr>
            </a:lvl1pPr>
          </a:lstStyle>
          <a:p>
            <a:pPr>
              <a:defRPr/>
            </a:pPr>
            <a:fld id="{EECBB8FF-C968-4532-BF1F-889B9F269A73}" type="slidenum">
              <a:rPr lang="en-US"/>
              <a:pPr>
                <a:defRPr/>
              </a:pPr>
              <a:t>‹#›</a:t>
            </a:fld>
            <a:endParaRPr lang="en-US" dirty="0"/>
          </a:p>
        </p:txBody>
      </p:sp>
    </p:spTree>
    <p:extLst>
      <p:ext uri="{BB962C8B-B14F-4D97-AF65-F5344CB8AC3E}">
        <p14:creationId xmlns:p14="http://schemas.microsoft.com/office/powerpoint/2010/main" val="2783732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1"/>
            <a:ext cx="3014861" cy="454190"/>
          </a:xfrm>
          <a:prstGeom prst="rect">
            <a:avLst/>
          </a:prstGeom>
          <a:noFill/>
          <a:ln w="9525">
            <a:noFill/>
            <a:miter lim="800000"/>
            <a:headEnd/>
            <a:tailEnd/>
          </a:ln>
          <a:effectLst/>
        </p:spPr>
        <p:txBody>
          <a:bodyPr vert="horz" wrap="square" lIns="90573" tIns="45286" rIns="90573" bIns="45286" numCol="1" anchor="t" anchorCtr="0" compatLnSpc="1">
            <a:prstTxWarp prst="textNoShape">
              <a:avLst/>
            </a:prstTxWarp>
          </a:bodyPr>
          <a:lstStyle>
            <a:lvl1pPr defTabSz="906985">
              <a:defRPr sz="1200" smtClean="0">
                <a:latin typeface="Times" pitchFamily="18" charset="0"/>
              </a:defRPr>
            </a:lvl1pPr>
          </a:lstStyle>
          <a:p>
            <a:pPr>
              <a:defRPr/>
            </a:pPr>
            <a:endParaRPr lang="en-US" dirty="0"/>
          </a:p>
        </p:txBody>
      </p:sp>
      <p:sp>
        <p:nvSpPr>
          <p:cNvPr id="16387" name="Rectangle 3"/>
          <p:cNvSpPr>
            <a:spLocks noGrp="1" noChangeArrowheads="1"/>
          </p:cNvSpPr>
          <p:nvPr>
            <p:ph type="dt" idx="1"/>
          </p:nvPr>
        </p:nvSpPr>
        <p:spPr bwMode="auto">
          <a:xfrm>
            <a:off x="3995540" y="1"/>
            <a:ext cx="3014860" cy="454190"/>
          </a:xfrm>
          <a:prstGeom prst="rect">
            <a:avLst/>
          </a:prstGeom>
          <a:noFill/>
          <a:ln w="9525">
            <a:noFill/>
            <a:miter lim="800000"/>
            <a:headEnd/>
            <a:tailEnd/>
          </a:ln>
          <a:effectLst/>
        </p:spPr>
        <p:txBody>
          <a:bodyPr vert="horz" wrap="square" lIns="90573" tIns="45286" rIns="90573" bIns="45286" numCol="1" anchor="t" anchorCtr="0" compatLnSpc="1">
            <a:prstTxWarp prst="textNoShape">
              <a:avLst/>
            </a:prstTxWarp>
          </a:bodyPr>
          <a:lstStyle>
            <a:lvl1pPr algn="r" defTabSz="906985">
              <a:defRPr sz="1200" smtClean="0">
                <a:latin typeface="Times" pitchFamily="18" charset="0"/>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25550" y="679450"/>
            <a:ext cx="4635500" cy="3476625"/>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961066" y="4382451"/>
            <a:ext cx="5201160" cy="4232664"/>
          </a:xfrm>
          <a:prstGeom prst="rect">
            <a:avLst/>
          </a:prstGeom>
          <a:noFill/>
          <a:ln w="9525">
            <a:noFill/>
            <a:miter lim="800000"/>
            <a:headEnd/>
            <a:tailEnd/>
          </a:ln>
          <a:effectLst/>
        </p:spPr>
        <p:txBody>
          <a:bodyPr vert="horz" wrap="square" lIns="90573" tIns="45286" rIns="90573" bIns="452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840600"/>
            <a:ext cx="3014861" cy="454190"/>
          </a:xfrm>
          <a:prstGeom prst="rect">
            <a:avLst/>
          </a:prstGeom>
          <a:noFill/>
          <a:ln w="9525">
            <a:noFill/>
            <a:miter lim="800000"/>
            <a:headEnd/>
            <a:tailEnd/>
          </a:ln>
          <a:effectLst/>
        </p:spPr>
        <p:txBody>
          <a:bodyPr vert="horz" wrap="square" lIns="90573" tIns="45286" rIns="90573" bIns="45286" numCol="1" anchor="b" anchorCtr="0" compatLnSpc="1">
            <a:prstTxWarp prst="textNoShape">
              <a:avLst/>
            </a:prstTxWarp>
          </a:bodyPr>
          <a:lstStyle>
            <a:lvl1pPr defTabSz="906985">
              <a:defRPr sz="1200" smtClean="0">
                <a:latin typeface="Times" pitchFamily="18" charset="0"/>
              </a:defRPr>
            </a:lvl1pPr>
          </a:lstStyle>
          <a:p>
            <a:pPr>
              <a:defRPr/>
            </a:pPr>
            <a:endParaRPr lang="en-US" dirty="0"/>
          </a:p>
        </p:txBody>
      </p:sp>
      <p:sp>
        <p:nvSpPr>
          <p:cNvPr id="16391" name="Rectangle 7"/>
          <p:cNvSpPr>
            <a:spLocks noGrp="1" noChangeArrowheads="1"/>
          </p:cNvSpPr>
          <p:nvPr>
            <p:ph type="sldNum" sz="quarter" idx="5"/>
          </p:nvPr>
        </p:nvSpPr>
        <p:spPr bwMode="auto">
          <a:xfrm>
            <a:off x="3995540" y="8840600"/>
            <a:ext cx="3014860" cy="454190"/>
          </a:xfrm>
          <a:prstGeom prst="rect">
            <a:avLst/>
          </a:prstGeom>
          <a:noFill/>
          <a:ln w="9525">
            <a:noFill/>
            <a:miter lim="800000"/>
            <a:headEnd/>
            <a:tailEnd/>
          </a:ln>
          <a:effectLst/>
        </p:spPr>
        <p:txBody>
          <a:bodyPr vert="horz" wrap="square" lIns="90573" tIns="45286" rIns="90573" bIns="45286" numCol="1" anchor="b" anchorCtr="0" compatLnSpc="1">
            <a:prstTxWarp prst="textNoShape">
              <a:avLst/>
            </a:prstTxWarp>
          </a:bodyPr>
          <a:lstStyle>
            <a:lvl1pPr algn="r" defTabSz="906985">
              <a:defRPr sz="1050" smtClean="0">
                <a:latin typeface="Times" pitchFamily="18" charset="0"/>
              </a:defRPr>
            </a:lvl1pPr>
          </a:lstStyle>
          <a:p>
            <a:pPr>
              <a:defRPr/>
            </a:pPr>
            <a:fld id="{78CE2835-ECD1-4A2B-89EC-BC085CC85E27}" type="slidenum">
              <a:rPr lang="en-US" smtClean="0"/>
              <a:pPr>
                <a:defRPr/>
              </a:pPr>
              <a:t>‹#›</a:t>
            </a:fld>
            <a:endParaRPr lang="en-US" dirty="0"/>
          </a:p>
        </p:txBody>
      </p:sp>
    </p:spTree>
    <p:extLst>
      <p:ext uri="{BB962C8B-B14F-4D97-AF65-F5344CB8AC3E}">
        <p14:creationId xmlns:p14="http://schemas.microsoft.com/office/powerpoint/2010/main" val="2453927735"/>
      </p:ext>
    </p:extLst>
  </p:cSld>
  <p:clrMap bg1="lt1" tx1="dk1" bg2="lt2" tx2="dk2" accent1="accent1" accent2="accent2" accent3="accent3" accent4="accent4" accent5="accent5" accent6="accent6" hlink="hlink" folHlink="folHlink"/>
  <p:notesStyle>
    <a:lvl1pPr algn="l" rtl="0" eaLnBrk="0" fontAlgn="base" hangingPunct="0">
      <a:spcBef>
        <a:spcPts val="0"/>
      </a:spcBef>
      <a:spcAft>
        <a:spcPct val="0"/>
      </a:spcAft>
      <a:defRPr sz="1200" kern="1200">
        <a:solidFill>
          <a:srgbClr val="333333"/>
        </a:solidFill>
        <a:latin typeface="Franklin Gothic Book" pitchFamily="34" charset="0"/>
        <a:ea typeface="+mn-ea"/>
        <a:cs typeface="+mn-cs"/>
      </a:defRPr>
    </a:lvl1pPr>
    <a:lvl2pPr marL="457200" algn="l" rtl="0" eaLnBrk="0" fontAlgn="base" hangingPunct="0">
      <a:spcBef>
        <a:spcPts val="0"/>
      </a:spcBef>
      <a:spcAft>
        <a:spcPct val="0"/>
      </a:spcAft>
      <a:defRPr sz="1200" kern="1200">
        <a:solidFill>
          <a:srgbClr val="333333"/>
        </a:solidFill>
        <a:latin typeface="Franklin Gothic Book" pitchFamily="34" charset="0"/>
        <a:ea typeface="+mn-ea"/>
        <a:cs typeface="+mn-cs"/>
      </a:defRPr>
    </a:lvl2pPr>
    <a:lvl3pPr marL="914400" algn="l" rtl="0" eaLnBrk="0" fontAlgn="base" hangingPunct="0">
      <a:spcBef>
        <a:spcPts val="0"/>
      </a:spcBef>
      <a:spcAft>
        <a:spcPct val="0"/>
      </a:spcAft>
      <a:defRPr sz="1200" kern="1200">
        <a:solidFill>
          <a:srgbClr val="333333"/>
        </a:solidFill>
        <a:latin typeface="Franklin Gothic Book" pitchFamily="34" charset="0"/>
        <a:ea typeface="+mn-ea"/>
        <a:cs typeface="+mn-cs"/>
      </a:defRPr>
    </a:lvl3pPr>
    <a:lvl4pPr marL="1371600" algn="l" rtl="0" eaLnBrk="0" fontAlgn="base" hangingPunct="0">
      <a:spcBef>
        <a:spcPts val="0"/>
      </a:spcBef>
      <a:spcAft>
        <a:spcPct val="0"/>
      </a:spcAft>
      <a:defRPr sz="1200" kern="1200">
        <a:solidFill>
          <a:srgbClr val="333333"/>
        </a:solidFill>
        <a:latin typeface="Franklin Gothic Book" pitchFamily="34" charset="0"/>
        <a:ea typeface="+mn-ea"/>
        <a:cs typeface="+mn-cs"/>
      </a:defRPr>
    </a:lvl4pPr>
    <a:lvl5pPr marL="1828800" algn="l" rtl="0" eaLnBrk="0" fontAlgn="base" hangingPunct="0">
      <a:spcBef>
        <a:spcPts val="0"/>
      </a:spcBef>
      <a:spcAft>
        <a:spcPct val="0"/>
      </a:spcAft>
      <a:defRPr sz="1200" kern="1200">
        <a:solidFill>
          <a:srgbClr val="333333"/>
        </a:solidFill>
        <a:latin typeface="Franklin Gothic Book"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xfrm>
            <a:off x="914398" y="4382451"/>
            <a:ext cx="5334002" cy="4232664"/>
          </a:xfrm>
          <a:noFill/>
          <a:ln/>
        </p:spPr>
        <p:txBody>
          <a:bodyPr/>
          <a:lstStyle/>
          <a:p>
            <a:pPr eaLnBrk="1" hangingPunct="1"/>
            <a:r>
              <a:rPr lang="en-US" dirty="0" smtClean="0">
                <a:latin typeface="Franklin Gothic Book" pitchFamily="34" charset="0"/>
              </a:rPr>
              <a:t>One of the best ways to help ensure the Department of Homeland Security is ready to face natural or man-made disasters is to recognize that our people come first—that employees need to take care of themselves and their families before they are able to think about work.  So, in this presentation, we’ll discuss some basic steps that we can take now to better prepare ourselves and our families for emergencies that could threaten our homes, our workplaces, and our communities.</a:t>
            </a:r>
          </a:p>
          <a:p>
            <a:pPr eaLnBrk="1" hangingPunct="1"/>
            <a:endParaRPr lang="en-US" dirty="0" smtClean="0">
              <a:latin typeface="Franklin Gothic Book" pitchFamily="34" charset="0"/>
            </a:endParaRPr>
          </a:p>
          <a:p>
            <a:pPr eaLnBrk="1" hangingPunct="1"/>
            <a:r>
              <a:rPr lang="en-US" dirty="0" smtClean="0">
                <a:latin typeface="Franklin Gothic Book" pitchFamily="34" charset="0"/>
              </a:rPr>
              <a:t>As we discuss emergency preparedness, we won’t be talking about buying a gas mask, donning a chemical suit, or digging a bomb shelter in your backyard—but rather, some very basic steps that you can take today that really will make a difference if you ever find yourself in an emergency situation.</a:t>
            </a:r>
          </a:p>
          <a:p>
            <a:pPr eaLnBrk="1" hangingPunct="1"/>
            <a:endParaRPr lang="en-US" dirty="0" smtClean="0">
              <a:latin typeface="Franklin Gothic Book" pitchFamily="34" charset="0"/>
            </a:endParaRPr>
          </a:p>
          <a:p>
            <a:pPr eaLnBrk="1" hangingPunct="1"/>
            <a:r>
              <a:rPr lang="en-US" dirty="0" smtClean="0">
                <a:latin typeface="Franklin Gothic Book" pitchFamily="34" charset="0"/>
              </a:rPr>
              <a:t>Much of what we will be discussing today echoes advice from the Ready campaign, online at Ready.gov.  At the end, I’ll provide some additional Web sites where you can go to get further information about emergency preparedness.</a:t>
            </a:r>
          </a:p>
          <a:p>
            <a:pPr eaLnBrk="1" hangingPunct="1"/>
            <a:endParaRPr lang="en-US" dirty="0" smtClean="0">
              <a:latin typeface="Franklin Gothic Book" pitchFamily="34" charset="0"/>
            </a:endParaRPr>
          </a:p>
          <a:p>
            <a:pPr eaLnBrk="1" hangingPunct="1"/>
            <a:r>
              <a:rPr lang="en-US" dirty="0" smtClean="0">
                <a:solidFill>
                  <a:srgbClr val="FF0000"/>
                </a:solidFill>
                <a:latin typeface="Franklin Gothic Book" pitchFamily="34" charset="0"/>
              </a:rPr>
              <a:t>[ENSURE YOU HAVE ON HAND THE “PREPARING MAKES SENSE – GET READY NOW” BROCHURE FROM READY.GOV (SEE ORDER FORM AT </a:t>
            </a:r>
          </a:p>
          <a:p>
            <a:pPr eaLnBrk="1" hangingPunct="1"/>
            <a:r>
              <a:rPr lang="en-US" dirty="0" smtClean="0">
                <a:solidFill>
                  <a:srgbClr val="FF0000"/>
                </a:solidFill>
              </a:rPr>
              <a:t>http://www.ready.gov/document/ready-order-form-dec-2011</a:t>
            </a:r>
          </a:p>
          <a:p>
            <a:pPr eaLnBrk="1" hangingPunct="1"/>
            <a:r>
              <a:rPr lang="en-US" dirty="0" smtClean="0">
                <a:solidFill>
                  <a:srgbClr val="FF0000"/>
                </a:solidFill>
              </a:rPr>
              <a:t>CLICK ON READY PUBLICATION ORDER FORM </a:t>
            </a:r>
            <a:r>
              <a:rPr lang="en-US" dirty="0" smtClean="0">
                <a:solidFill>
                  <a:srgbClr val="FF0000"/>
                </a:solidFill>
                <a:latin typeface="Franklin Gothic Book" pitchFamily="34" charset="0"/>
              </a:rPr>
              <a:t>- INVENTORY #9-0974)]</a:t>
            </a:r>
          </a:p>
        </p:txBody>
      </p:sp>
      <p:sp>
        <p:nvSpPr>
          <p:cNvPr id="45060" name="Slide Number Placeholder 3"/>
          <p:cNvSpPr>
            <a:spLocks noGrp="1"/>
          </p:cNvSpPr>
          <p:nvPr>
            <p:ph type="sldNum" sz="quarter" idx="5"/>
          </p:nvPr>
        </p:nvSpPr>
        <p:spPr>
          <a:noFill/>
        </p:spPr>
        <p:txBody>
          <a:bodyPr/>
          <a:lstStyle/>
          <a:p>
            <a:fld id="{CD12F120-D558-4284-B771-DFBF9BCC551F}"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pPr defTabSz="930100"/>
            <a:fld id="{679016D2-E2BE-4F79-8603-24C5837A2B76}" type="slidenum">
              <a:rPr lang="en-US" smtClean="0"/>
              <a:pPr defTabSz="930100"/>
              <a:t>10</a:t>
            </a:fld>
            <a:endParaRPr lang="en-US" dirty="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dirty="0" smtClean="0">
                <a:latin typeface="Franklin Gothic Book" pitchFamily="34" charset="0"/>
              </a:rPr>
              <a:t>Discuss with your family the disasters that can happen where you live.  Decide what you and your family will do when your daily routines are disrupted by an emergency.</a:t>
            </a:r>
          </a:p>
          <a:p>
            <a:pPr eaLnBrk="1" hangingPunct="1"/>
            <a:endParaRPr lang="en-US" dirty="0" smtClean="0">
              <a:latin typeface="Franklin Gothic Book" pitchFamily="34" charset="0"/>
            </a:endParaRPr>
          </a:p>
          <a:p>
            <a:pPr eaLnBrk="1" hangingPunct="1"/>
            <a:r>
              <a:rPr lang="en-US" dirty="0" smtClean="0">
                <a:latin typeface="Franklin Gothic Book" pitchFamily="34" charset="0"/>
              </a:rPr>
              <a:t>Your family may not be together when disaster strikes, so it is important to plan in advance:  What you would do in different situations; how you would contact one another; and how you would get back together.</a:t>
            </a:r>
          </a:p>
          <a:p>
            <a:pPr eaLnBrk="1" hangingPunct="1"/>
            <a:endParaRPr lang="en-US" dirty="0" smtClean="0">
              <a:latin typeface="Franklin Gothic Book" pitchFamily="34" charset="0"/>
            </a:endParaRPr>
          </a:p>
          <a:p>
            <a:pPr eaLnBrk="1" hangingPunct="1"/>
            <a:r>
              <a:rPr lang="en-US" dirty="0" smtClean="0">
                <a:latin typeface="Franklin Gothic Book" pitchFamily="34" charset="0"/>
              </a:rPr>
              <a:t>Plan together what each person is expected to do, where everyone will go, and how to get there.  Establish responsibilities for each member of your household and plan to work together as a team.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defTabSz="912306" eaLnBrk="1" hangingPunct="1">
              <a:spcBef>
                <a:spcPct val="0"/>
              </a:spcBef>
            </a:pPr>
            <a:r>
              <a:rPr lang="en-US" dirty="0" smtClean="0">
                <a:latin typeface="Franklin Gothic Book" pitchFamily="34" charset="0"/>
              </a:rPr>
              <a:t>That wraps up “learning the plan” at the office.  Now let’s talk about your home.</a:t>
            </a:r>
          </a:p>
          <a:p>
            <a:pPr defTabSz="912306" eaLnBrk="1" hangingPunct="1">
              <a:spcBef>
                <a:spcPct val="0"/>
              </a:spcBef>
            </a:pPr>
            <a:endParaRPr lang="en-US" dirty="0" smtClean="0">
              <a:latin typeface="Franklin Gothic Book" pitchFamily="34" charset="0"/>
            </a:endParaRPr>
          </a:p>
          <a:p>
            <a:pPr defTabSz="912306" eaLnBrk="1" hangingPunct="1">
              <a:spcBef>
                <a:spcPct val="0"/>
              </a:spcBef>
            </a:pPr>
            <a:r>
              <a:rPr lang="en-US" dirty="0" smtClean="0">
                <a:latin typeface="Franklin Gothic Book" pitchFamily="34" charset="0"/>
              </a:rPr>
              <a:t>There are many great resources out there to help with making a plan.  Ready.gov has a good template for developing a plan.  There are two components to the plan: a full page sheet that you should complete with your family and then put the plan into your emergency supply kit and then smaller cut out cards that you can keep in your wallet, purse or backpack.  </a:t>
            </a:r>
          </a:p>
          <a:p>
            <a:pPr defTabSz="912306" eaLnBrk="1" hangingPunct="1">
              <a:spcBef>
                <a:spcPct val="0"/>
              </a:spcBef>
            </a:pPr>
            <a:endParaRPr lang="en-US" dirty="0" smtClean="0">
              <a:latin typeface="Franklin Gothic Book" pitchFamily="34" charset="0"/>
            </a:endParaRPr>
          </a:p>
          <a:p>
            <a:pPr defTabSz="912306" eaLnBrk="1" hangingPunct="1">
              <a:spcBef>
                <a:spcPct val="0"/>
              </a:spcBef>
            </a:pPr>
            <a:endParaRPr lang="en-US" dirty="0" smtClean="0">
              <a:latin typeface="Franklin Gothic Book" pitchFamily="34" charset="0"/>
            </a:endParaRPr>
          </a:p>
        </p:txBody>
      </p:sp>
      <p:sp>
        <p:nvSpPr>
          <p:cNvPr id="59396" name="Slide Number Placeholder 3"/>
          <p:cNvSpPr>
            <a:spLocks noGrp="1"/>
          </p:cNvSpPr>
          <p:nvPr>
            <p:ph type="sldNum" sz="quarter" idx="5"/>
          </p:nvPr>
        </p:nvSpPr>
        <p:spPr>
          <a:noFill/>
        </p:spPr>
        <p:txBody>
          <a:bodyPr/>
          <a:lstStyle/>
          <a:p>
            <a:pPr defTabSz="930100"/>
            <a:fld id="{87D50FF3-B67B-4149-9BC9-55C9827B75A6}" type="slidenum">
              <a:rPr lang="en-US" smtClean="0"/>
              <a:pPr defTabSz="930100"/>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defTabSz="930100"/>
            <a:fld id="{F8DD5EA9-4FEC-4A9E-BC9C-2D929B306AE3}" type="slidenum">
              <a:rPr lang="en-US" smtClean="0"/>
              <a:pPr defTabSz="930100"/>
              <a:t>12</a:t>
            </a:fld>
            <a:endParaRPr lang="en-US" dirty="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dirty="0" smtClean="0">
                <a:latin typeface="Franklin Gothic Book" pitchFamily="34" charset="0"/>
              </a:rPr>
              <a:t>Pick </a:t>
            </a:r>
            <a:r>
              <a:rPr lang="en-US" b="1" dirty="0" smtClean="0">
                <a:latin typeface="Franklin Gothic Book" pitchFamily="34" charset="0"/>
              </a:rPr>
              <a:t>two</a:t>
            </a:r>
            <a:r>
              <a:rPr lang="en-US" dirty="0" smtClean="0">
                <a:latin typeface="Franklin Gothic Book" pitchFamily="34" charset="0"/>
              </a:rPr>
              <a:t> family meeting locations:  a place right outside your home, in case of a sudden emergency, such as a fire; and a place outside your neighborhood, in case you cannot return home or must evacuate the area.</a:t>
            </a:r>
          </a:p>
          <a:p>
            <a:pPr eaLnBrk="1" hangingPunct="1"/>
            <a:endParaRPr lang="en-US" dirty="0" smtClean="0">
              <a:latin typeface="Franklin Gothic Book"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r>
              <a:rPr lang="en-US" dirty="0" smtClean="0">
                <a:latin typeface="Franklin Gothic Book" pitchFamily="34" charset="0"/>
              </a:rPr>
              <a:t>As you develop your family plan, you need to consider those family members who already depend on you for care (i.e. family members who may have physical or mental limitations).  FEMA has developed a wonderful brochure to assist with planning for individuals with disabilities and other special needs.   One important factor is to develop a support network to assist older Americans and individuals with disabilities or other special needs.</a:t>
            </a:r>
          </a:p>
          <a:p>
            <a:pPr eaLnBrk="1" hangingPunct="1"/>
            <a:endParaRPr lang="en-US" dirty="0" smtClean="0">
              <a:latin typeface="Franklin Gothic Book" pitchFamily="34" charset="0"/>
            </a:endParaRPr>
          </a:p>
          <a:p>
            <a:pPr eaLnBrk="1" hangingPunct="1"/>
            <a:r>
              <a:rPr lang="en-US" dirty="0" smtClean="0">
                <a:latin typeface="Franklin Gothic Book" pitchFamily="34" charset="0"/>
              </a:rPr>
              <a:t>As we mentioned earlier, make a specific plan for your animals.   If you are not able to get home, make sure you have a friend or neighbor take your pets if they must evacuate or care for them if you are unable to get home for a few days.  </a:t>
            </a:r>
          </a:p>
          <a:p>
            <a:pPr eaLnBrk="1" hangingPunct="1"/>
            <a:endParaRPr lang="en-US" dirty="0" smtClean="0">
              <a:latin typeface="Franklin Gothic Book" pitchFamily="34" charset="0"/>
            </a:endParaRPr>
          </a:p>
          <a:p>
            <a:pPr eaLnBrk="1" hangingPunct="1"/>
            <a:r>
              <a:rPr lang="en-US" dirty="0" smtClean="0">
                <a:latin typeface="Franklin Gothic Book" pitchFamily="34" charset="0"/>
              </a:rPr>
              <a:t>Plan for your pets in case of emergency and plan how you will assemble your pets and anticipate where you will go; develop a buddy system for your pets with your neighbors friends or relatives; talk to your Vet about emergency planning considerations; gather contact information about for emergency animal treatment.</a:t>
            </a:r>
          </a:p>
          <a:p>
            <a:pPr eaLnBrk="1" hangingPunct="1"/>
            <a:endParaRPr lang="en-US" dirty="0" smtClean="0">
              <a:latin typeface="Franklin Gothic Book" pitchFamily="34" charset="0"/>
            </a:endParaRPr>
          </a:p>
        </p:txBody>
      </p:sp>
      <p:sp>
        <p:nvSpPr>
          <p:cNvPr id="63492" name="Slide Number Placeholder 3"/>
          <p:cNvSpPr>
            <a:spLocks noGrp="1"/>
          </p:cNvSpPr>
          <p:nvPr>
            <p:ph type="sldNum" sz="quarter" idx="5"/>
          </p:nvPr>
        </p:nvSpPr>
        <p:spPr>
          <a:noFill/>
        </p:spPr>
        <p:txBody>
          <a:bodyPr/>
          <a:lstStyle/>
          <a:p>
            <a:pPr defTabSz="930100"/>
            <a:fld id="{EB767253-1652-48A7-A445-7974D7B04EAD}" type="slidenum">
              <a:rPr lang="en-US" smtClean="0"/>
              <a:pPr defTabSz="930100"/>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30100"/>
            <a:fld id="{E692BC4E-52E7-4D6D-BCDE-B2EBB581F92B}" type="slidenum">
              <a:rPr lang="en-US" smtClean="0"/>
              <a:pPr defTabSz="930100"/>
              <a:t>14</a:t>
            </a:fld>
            <a:endParaRPr lang="en-US" dirty="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304802" y="4343400"/>
            <a:ext cx="6400798" cy="4495800"/>
          </a:xfrm>
          <a:noFill/>
          <a:ln/>
        </p:spPr>
        <p:txBody>
          <a:bodyPr/>
          <a:lstStyle/>
          <a:p>
            <a:pPr eaLnBrk="1" hangingPunct="1">
              <a:spcBef>
                <a:spcPts val="150"/>
              </a:spcBef>
            </a:pPr>
            <a:r>
              <a:rPr lang="en-US" sz="1100" dirty="0" smtClean="0">
                <a:latin typeface="Franklin Gothic Book" pitchFamily="34" charset="0"/>
              </a:rPr>
              <a:t>Develop a family communications plan.</a:t>
            </a:r>
          </a:p>
          <a:p>
            <a:pPr eaLnBrk="1" hangingPunct="1">
              <a:spcBef>
                <a:spcPts val="150"/>
              </a:spcBef>
            </a:pPr>
            <a:endParaRPr lang="en-US" sz="1100" dirty="0" smtClean="0">
              <a:latin typeface="Franklin Gothic Book" pitchFamily="34" charset="0"/>
            </a:endParaRPr>
          </a:p>
          <a:p>
            <a:pPr eaLnBrk="1" hangingPunct="1">
              <a:spcBef>
                <a:spcPts val="150"/>
              </a:spcBef>
            </a:pPr>
            <a:r>
              <a:rPr lang="en-US" sz="1100" dirty="0" smtClean="0">
                <a:latin typeface="Franklin Gothic Book" pitchFamily="34" charset="0"/>
              </a:rPr>
              <a:t>Consider a plan where each family member calls, e-mails, or messages the same friend or relative.</a:t>
            </a:r>
          </a:p>
          <a:p>
            <a:pPr eaLnBrk="1" hangingPunct="1">
              <a:spcBef>
                <a:spcPts val="150"/>
              </a:spcBef>
            </a:pPr>
            <a:endParaRPr lang="en-US" sz="1100" dirty="0" smtClean="0">
              <a:latin typeface="Franklin Gothic Book" pitchFamily="34" charset="0"/>
            </a:endParaRPr>
          </a:p>
          <a:p>
            <a:pPr eaLnBrk="1" hangingPunct="1">
              <a:spcBef>
                <a:spcPts val="150"/>
              </a:spcBef>
            </a:pPr>
            <a:r>
              <a:rPr lang="en-US" sz="1100" dirty="0" smtClean="0">
                <a:latin typeface="Franklin Gothic Book" pitchFamily="34" charset="0"/>
              </a:rPr>
              <a:t>It may be easier to make a long distance phone call than to call across town, so an out-of-town contact may be in a better position to communicate among separated family members.  Be sure each family member knows the phone number and has coins or a prepaid phone card to call the emergency contact.  You may have trouble getting through, or the phone system may be down altogether, but be patient.  Also try other means of communication.</a:t>
            </a:r>
          </a:p>
          <a:p>
            <a:pPr eaLnBrk="1" hangingPunct="1">
              <a:spcBef>
                <a:spcPts val="150"/>
              </a:spcBef>
            </a:pPr>
            <a:endParaRPr lang="en-US" sz="1100" dirty="0" smtClean="0">
              <a:latin typeface="Franklin Gothic Book" pitchFamily="34" charset="0"/>
            </a:endParaRPr>
          </a:p>
          <a:p>
            <a:pPr eaLnBrk="1" hangingPunct="1">
              <a:spcBef>
                <a:spcPts val="150"/>
              </a:spcBef>
            </a:pPr>
            <a:r>
              <a:rPr lang="en-US" sz="1100" dirty="0" smtClean="0">
                <a:latin typeface="Franklin Gothic Book" pitchFamily="34" charset="0"/>
              </a:rPr>
              <a:t>Try SMS (cell phone text messaging), e-mail, or even online instant messages.  If traditional landline or cell phone systems are overloaded, you may still be able to send a text message.</a:t>
            </a:r>
          </a:p>
          <a:p>
            <a:pPr eaLnBrk="1" hangingPunct="1">
              <a:spcBef>
                <a:spcPts val="150"/>
              </a:spcBef>
            </a:pPr>
            <a:endParaRPr lang="en-US" sz="1100" dirty="0" smtClean="0">
              <a:latin typeface="Franklin Gothic Book" pitchFamily="34" charset="0"/>
            </a:endParaRPr>
          </a:p>
          <a:p>
            <a:pPr eaLnBrk="1" hangingPunct="1">
              <a:spcBef>
                <a:spcPts val="150"/>
              </a:spcBef>
            </a:pPr>
            <a:r>
              <a:rPr lang="en-US" sz="1100" dirty="0" smtClean="0">
                <a:latin typeface="Franklin Gothic Book" pitchFamily="34" charset="0"/>
              </a:rPr>
              <a:t>Still, you may not be able to contact your loved ones during an emergency, so you need to have </a:t>
            </a:r>
            <a:r>
              <a:rPr lang="en-US" sz="1100" b="1" dirty="0" smtClean="0">
                <a:latin typeface="Franklin Gothic Book" pitchFamily="34" charset="0"/>
              </a:rPr>
              <a:t>default </a:t>
            </a:r>
            <a:r>
              <a:rPr lang="en-US" sz="1100" dirty="0" smtClean="0">
                <a:latin typeface="Franklin Gothic Book" pitchFamily="34" charset="0"/>
              </a:rPr>
              <a:t>actions:  If you can’t communicate, does everyone know where to meet?  And if plan A fails, what’s plan B?</a:t>
            </a:r>
          </a:p>
          <a:p>
            <a:pPr eaLnBrk="1" hangingPunct="1">
              <a:spcBef>
                <a:spcPts val="150"/>
              </a:spcBef>
            </a:pPr>
            <a:endParaRPr lang="en-US" sz="1100" dirty="0" smtClean="0">
              <a:latin typeface="Franklin Gothic Book" pitchFamily="34" charset="0"/>
            </a:endParaRPr>
          </a:p>
          <a:p>
            <a:pPr eaLnBrk="1" hangingPunct="1">
              <a:spcBef>
                <a:spcPts val="150"/>
              </a:spcBef>
            </a:pPr>
            <a:r>
              <a:rPr lang="en-US" sz="1100" dirty="0" smtClean="0">
                <a:latin typeface="Franklin Gothic Book" pitchFamily="34" charset="0"/>
              </a:rPr>
              <a:t>Here’s an example.  I might go to my family meeting point, taking my emergency preparedness kit, and send a text message to my out-of-town emergency contact to tell him I’m okay, where I am, and what I’m planning to do next.</a:t>
            </a:r>
          </a:p>
          <a:p>
            <a:pPr eaLnBrk="1" hangingPunct="1">
              <a:spcBef>
                <a:spcPts val="150"/>
              </a:spcBef>
            </a:pPr>
            <a:endParaRPr lang="en-US" sz="1100" dirty="0" smtClean="0">
              <a:latin typeface="Franklin Gothic Book" pitchFamily="34" charset="0"/>
            </a:endParaRPr>
          </a:p>
          <a:p>
            <a:pPr eaLnBrk="1" hangingPunct="1">
              <a:spcBef>
                <a:spcPts val="150"/>
              </a:spcBef>
            </a:pPr>
            <a:r>
              <a:rPr lang="en-US" sz="1100" dirty="0" smtClean="0">
                <a:latin typeface="Franklin Gothic Book" pitchFamily="34" charset="0"/>
              </a:rPr>
              <a:t>Depending on your circumstances and the nature of the emergency, the first important decision is whether you stay put or get away. You should understand and plan for both possibilities.</a:t>
            </a:r>
          </a:p>
          <a:p>
            <a:pPr eaLnBrk="1" hangingPunct="1">
              <a:spcBef>
                <a:spcPts val="150"/>
              </a:spcBef>
            </a:pPr>
            <a:endParaRPr lang="en-US" sz="1100" dirty="0" smtClean="0">
              <a:latin typeface="Franklin Gothic Book"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defTabSz="930100"/>
            <a:fld id="{6CB88515-E879-405C-9C83-FE8C638407CD}" type="slidenum">
              <a:rPr lang="en-US" smtClean="0"/>
              <a:pPr defTabSz="930100"/>
              <a:t>15</a:t>
            </a:fld>
            <a:endParaRPr lang="en-US" dirty="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868680" y="4267200"/>
            <a:ext cx="5303520" cy="4652010"/>
          </a:xfrm>
          <a:noFill/>
          <a:ln/>
        </p:spPr>
        <p:txBody>
          <a:bodyPr/>
          <a:lstStyle/>
          <a:p>
            <a:pPr eaLnBrk="1" hangingPunct="1"/>
            <a:r>
              <a:rPr lang="en-US" b="1" dirty="0" smtClean="0">
                <a:latin typeface="Franklin Gothic Book" pitchFamily="34" charset="0"/>
              </a:rPr>
              <a:t>Now let’s talk about the third step:  Be Informed.</a:t>
            </a:r>
          </a:p>
          <a:p>
            <a:pPr eaLnBrk="1" hangingPunct="1"/>
            <a:endParaRPr lang="en-US" dirty="0" smtClean="0">
              <a:latin typeface="Franklin Gothic Book" pitchFamily="34" charset="0"/>
            </a:endParaRPr>
          </a:p>
          <a:p>
            <a:pPr eaLnBrk="1" hangingPunct="1"/>
            <a:r>
              <a:rPr lang="en-US" dirty="0" smtClean="0">
                <a:latin typeface="Franklin Gothic Book" pitchFamily="34" charset="0"/>
              </a:rPr>
              <a:t>Some of the things you can do to prepare for the unexpected, such as making an emergency supply kit and developing a family communications plan, are the same for both a natural or man-made emergency.</a:t>
            </a:r>
          </a:p>
          <a:p>
            <a:pPr eaLnBrk="1" hangingPunct="1"/>
            <a:endParaRPr lang="en-US" dirty="0" smtClean="0">
              <a:latin typeface="Franklin Gothic Book" pitchFamily="34" charset="0"/>
            </a:endParaRPr>
          </a:p>
          <a:p>
            <a:pPr eaLnBrk="1" hangingPunct="1"/>
            <a:r>
              <a:rPr lang="en-US" dirty="0" smtClean="0">
                <a:latin typeface="Franklin Gothic Book" pitchFamily="34" charset="0"/>
              </a:rPr>
              <a:t>However, there are important differences in some emergencies that will impact the decisions you make.  Learn more about the potential emergencies that are most likely to occur in your area and the appropriate way to respond to them.</a:t>
            </a:r>
          </a:p>
          <a:p>
            <a:pPr eaLnBrk="1" hangingPunct="1"/>
            <a:endParaRPr lang="en-US" dirty="0" smtClean="0">
              <a:latin typeface="Franklin Gothic Book" pitchFamily="34" charset="0"/>
            </a:endParaRPr>
          </a:p>
          <a:p>
            <a:pPr eaLnBrk="1" hangingPunct="1"/>
            <a:r>
              <a:rPr lang="en-US" dirty="0" smtClean="0">
                <a:latin typeface="Franklin Gothic Book" pitchFamily="34" charset="0"/>
              </a:rPr>
              <a:t>Also, identify how local authorities will notify you during a disaster and how you will get important information—whether through local radio, television, or NOAA weather radio.  Methods of getting your attention vary from community to community. You might get an emergency text alert, hear a special siren, get a telephone call—or emergency workers may go door-to-door.</a:t>
            </a:r>
          </a:p>
          <a:p>
            <a:pPr eaLnBrk="1" hangingPunct="1"/>
            <a:endParaRPr lang="en-US" dirty="0" smtClean="0">
              <a:latin typeface="Franklin Gothic Book" pitchFamily="34" charset="0"/>
            </a:endParaRPr>
          </a:p>
          <a:p>
            <a:pPr eaLnBrk="1" hangingPunct="1"/>
            <a:r>
              <a:rPr lang="en-US" dirty="0" smtClean="0">
                <a:latin typeface="Franklin Gothic Book" pitchFamily="34" charset="0"/>
              </a:rPr>
              <a:t>Contact your local Office of Emergency Management or your local chapter of the American Red Cross for more information about your community.</a:t>
            </a:r>
          </a:p>
          <a:p>
            <a:pPr eaLnBrk="1" hangingPunct="1"/>
            <a:endParaRPr lang="en-US" dirty="0" smtClean="0">
              <a:latin typeface="Franklin Gothic Book" pitchFamily="34" charset="0"/>
            </a:endParaRPr>
          </a:p>
          <a:p>
            <a:pPr eaLnBrk="1" hangingPunct="1"/>
            <a:r>
              <a:rPr lang="en-US" dirty="0" smtClean="0">
                <a:latin typeface="Franklin Gothic Book" pitchFamily="34" charset="0"/>
              </a:rPr>
              <a:t>Some local governments have Web sites that allow you to register e-mail addresses, cell phones, pagers, and other devices to receive emergency text alerts. If such a service is available where you live or work, sign up right away, and tell the rest of your family to sign up as well.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pPr defTabSz="930156"/>
            <a:fld id="{1EDF4630-12C7-4F56-8385-06CA96D9C420}" type="slidenum">
              <a:rPr lang="en-US" smtClean="0"/>
              <a:pPr defTabSz="930156"/>
              <a:t>16</a:t>
            </a:fld>
            <a:endParaRPr lang="en-US" dirty="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dirty="0" smtClean="0">
                <a:solidFill>
                  <a:srgbClr val="FF0000"/>
                </a:solidFill>
                <a:latin typeface="Franklin Gothic Book" pitchFamily="34" charset="0"/>
              </a:rPr>
              <a:t>[INSERT</a:t>
            </a:r>
            <a:r>
              <a:rPr lang="en-US" baseline="0" dirty="0" smtClean="0">
                <a:solidFill>
                  <a:srgbClr val="FF0000"/>
                </a:solidFill>
                <a:latin typeface="Franklin Gothic Book" pitchFamily="34" charset="0"/>
              </a:rPr>
              <a:t> LIST OF YOUR CITIES ALERT AND NOTIFICATIONS URLS / WEBSITES</a:t>
            </a:r>
          </a:p>
          <a:p>
            <a:pPr eaLnBrk="1" hangingPunct="1"/>
            <a:r>
              <a:rPr lang="en-US" i="1" baseline="0" dirty="0" smtClean="0">
                <a:solidFill>
                  <a:srgbClr val="FF0000"/>
                </a:solidFill>
                <a:latin typeface="Franklin Gothic Book" pitchFamily="34" charset="0"/>
              </a:rPr>
              <a:t>Example:</a:t>
            </a:r>
          </a:p>
          <a:p>
            <a:pPr marL="169863" indent="-169863" eaLnBrk="1" hangingPunct="1">
              <a:lnSpc>
                <a:spcPct val="90000"/>
              </a:lnSpc>
              <a:spcBef>
                <a:spcPts val="600"/>
              </a:spcBef>
              <a:spcAft>
                <a:spcPts val="600"/>
              </a:spcAft>
              <a:buFont typeface="Arial" pitchFamily="34" charset="0"/>
              <a:buChar char="•"/>
            </a:pPr>
            <a:r>
              <a:rPr lang="en-US" sz="1200" dirty="0" smtClean="0"/>
              <a:t>Washington, DC:  </a:t>
            </a:r>
            <a:r>
              <a:rPr lang="en-US" sz="1200" u="sng" dirty="0" smtClean="0">
                <a:solidFill>
                  <a:srgbClr val="0000FF"/>
                </a:solidFill>
              </a:rPr>
              <a:t>http://alert.dc.gov/</a:t>
            </a:r>
          </a:p>
          <a:p>
            <a:pPr marL="169863" indent="-169863" eaLnBrk="1" hangingPunct="1">
              <a:lnSpc>
                <a:spcPct val="90000"/>
              </a:lnSpc>
              <a:spcBef>
                <a:spcPts val="600"/>
              </a:spcBef>
              <a:spcAft>
                <a:spcPts val="600"/>
              </a:spcAft>
              <a:buFont typeface="Arial" pitchFamily="34" charset="0"/>
              <a:buChar char="•"/>
            </a:pPr>
            <a:r>
              <a:rPr lang="en-US" sz="1200" dirty="0" smtClean="0"/>
              <a:t>Montgomery County:  </a:t>
            </a:r>
            <a:r>
              <a:rPr lang="en-US" sz="1200" u="sng" dirty="0" smtClean="0">
                <a:solidFill>
                  <a:srgbClr val="0000FF"/>
                </a:solidFill>
              </a:rPr>
              <a:t>http://alert.montgomerycountymd.gov/</a:t>
            </a:r>
            <a:r>
              <a:rPr lang="en-US" baseline="0" dirty="0" smtClean="0">
                <a:solidFill>
                  <a:srgbClr val="FF0000"/>
                </a:solidFill>
                <a:latin typeface="Franklin Gothic Book" pitchFamily="34" charset="0"/>
              </a:rPr>
              <a:t>]</a:t>
            </a:r>
            <a:endParaRPr lang="en-US" dirty="0" smtClean="0">
              <a:solidFill>
                <a:srgbClr val="FF0000"/>
              </a:solidFill>
              <a:latin typeface="Franklin Gothic Book"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defTabSz="930100"/>
            <a:fld id="{D1105584-41FA-49DB-8DB1-D9CDE04D2350}" type="slidenum">
              <a:rPr lang="en-US" smtClean="0"/>
              <a:pPr defTabSz="930100"/>
              <a:t>17</a:t>
            </a:fld>
            <a:endParaRPr lang="en-US" dirty="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dirty="0" smtClean="0">
              <a:latin typeface="Franklin Gothic Book"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930100"/>
            <a:fld id="{547DFCDA-FB96-40EC-9F1E-88D5791433B4}" type="slidenum">
              <a:rPr lang="en-US" smtClean="0"/>
              <a:pPr defTabSz="930100"/>
              <a:t>18</a:t>
            </a:fld>
            <a:endParaRPr lang="en-US" dirty="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381000" y="4343400"/>
            <a:ext cx="6248402" cy="4685349"/>
          </a:xfrm>
          <a:noFill/>
          <a:ln/>
        </p:spPr>
        <p:txBody>
          <a:bodyPr/>
          <a:lstStyle/>
          <a:p>
            <a:pPr eaLnBrk="1" hangingPunct="1"/>
            <a:r>
              <a:rPr lang="en-US" dirty="0" smtClean="0">
                <a:latin typeface="Franklin Gothic Book" pitchFamily="34" charset="0"/>
              </a:rPr>
              <a:t>Plan how you will assemble your family and anticipate where you will go. Consider several destinations in different directions so you have options in an emergency.</a:t>
            </a:r>
          </a:p>
          <a:p>
            <a:pPr eaLnBrk="1" hangingPunct="1"/>
            <a:endParaRPr lang="en-US" dirty="0" smtClean="0">
              <a:latin typeface="Franklin Gothic Book" pitchFamily="34" charset="0"/>
            </a:endParaRPr>
          </a:p>
          <a:p>
            <a:pPr eaLnBrk="1" hangingPunct="1"/>
            <a:r>
              <a:rPr lang="en-US" dirty="0" smtClean="0">
                <a:latin typeface="Franklin Gothic Book" pitchFamily="34" charset="0"/>
              </a:rPr>
              <a:t>Also, consider different eventualities.  What if it’s only safe to evacuate to the north, for example?  Or what if a river is flooded, and a main bridge is closed?</a:t>
            </a:r>
          </a:p>
          <a:p>
            <a:pPr eaLnBrk="1" hangingPunct="1"/>
            <a:r>
              <a:rPr lang="en-US" dirty="0" smtClean="0">
                <a:latin typeface="Franklin Gothic Book" pitchFamily="34" charset="0"/>
              </a:rPr>
              <a:t> </a:t>
            </a:r>
          </a:p>
          <a:p>
            <a:pPr eaLnBrk="1" hangingPunct="1"/>
            <a:r>
              <a:rPr lang="en-US" dirty="0" smtClean="0">
                <a:latin typeface="Franklin Gothic Book" pitchFamily="34" charset="0"/>
              </a:rPr>
              <a:t>If you have a car, try to keep a half tank of gas in it at all times in case you need to evacuate.  Familiarize yourself with alternate </a:t>
            </a:r>
            <a:r>
              <a:rPr lang="en-US" b="1" dirty="0" smtClean="0">
                <a:latin typeface="Franklin Gothic Book" pitchFamily="34" charset="0"/>
              </a:rPr>
              <a:t>routes</a:t>
            </a:r>
            <a:r>
              <a:rPr lang="en-US" dirty="0" smtClean="0">
                <a:latin typeface="Franklin Gothic Book" pitchFamily="34" charset="0"/>
              </a:rPr>
              <a:t>, and other </a:t>
            </a:r>
            <a:r>
              <a:rPr lang="en-US" b="1" dirty="0" smtClean="0">
                <a:latin typeface="Franklin Gothic Book" pitchFamily="34" charset="0"/>
              </a:rPr>
              <a:t>means</a:t>
            </a:r>
            <a:r>
              <a:rPr lang="en-US" dirty="0" smtClean="0">
                <a:latin typeface="Franklin Gothic Book" pitchFamily="34" charset="0"/>
              </a:rPr>
              <a:t> of transportation out of the area. </a:t>
            </a:r>
          </a:p>
          <a:p>
            <a:pPr eaLnBrk="1" hangingPunct="1"/>
            <a:endParaRPr lang="en-US" dirty="0" smtClean="0">
              <a:latin typeface="Franklin Gothic Book" pitchFamily="34" charset="0"/>
            </a:endParaRPr>
          </a:p>
          <a:p>
            <a:pPr eaLnBrk="1" hangingPunct="1"/>
            <a:r>
              <a:rPr lang="en-US" dirty="0" smtClean="0">
                <a:latin typeface="Franklin Gothic Book" pitchFamily="34" charset="0"/>
              </a:rPr>
              <a:t>If you do </a:t>
            </a:r>
            <a:r>
              <a:rPr lang="en-US" b="1" dirty="0" smtClean="0">
                <a:latin typeface="Franklin Gothic Book" pitchFamily="34" charset="0"/>
              </a:rPr>
              <a:t>not</a:t>
            </a:r>
            <a:r>
              <a:rPr lang="en-US" dirty="0" smtClean="0">
                <a:latin typeface="Franklin Gothic Book" pitchFamily="34" charset="0"/>
              </a:rPr>
              <a:t> have a car, plan how you will leave if you have to. </a:t>
            </a:r>
          </a:p>
          <a:p>
            <a:pPr eaLnBrk="1" hangingPunct="1"/>
            <a:endParaRPr lang="en-US" dirty="0" smtClean="0">
              <a:latin typeface="Franklin Gothic Book" pitchFamily="34" charset="0"/>
            </a:endParaRPr>
          </a:p>
          <a:p>
            <a:pPr eaLnBrk="1" hangingPunct="1"/>
            <a:r>
              <a:rPr lang="en-US" dirty="0" smtClean="0">
                <a:latin typeface="Franklin Gothic Book" pitchFamily="34" charset="0"/>
              </a:rPr>
              <a:t>Take your emergency supply kit, and lock the door behind you.</a:t>
            </a:r>
          </a:p>
          <a:p>
            <a:pPr eaLnBrk="1" hangingPunct="1"/>
            <a:endParaRPr lang="en-US" dirty="0" smtClean="0">
              <a:latin typeface="Franklin Gothic Book" pitchFamily="34" charset="0"/>
            </a:endParaRPr>
          </a:p>
          <a:p>
            <a:pPr eaLnBrk="1" hangingPunct="1"/>
            <a:r>
              <a:rPr lang="en-US" dirty="0" smtClean="0">
                <a:latin typeface="Franklin Gothic Book" pitchFamily="34" charset="0"/>
              </a:rPr>
              <a:t>Take your pets with you.  If it’s not safe for you to remain, it’s not safe for them.  But understand that only service animals may be permitted in public shelters.</a:t>
            </a:r>
          </a:p>
          <a:p>
            <a:pPr eaLnBrk="1" hangingPunct="1"/>
            <a:endParaRPr lang="en-US" dirty="0" smtClean="0">
              <a:latin typeface="Franklin Gothic Book" pitchFamily="34" charset="0"/>
            </a:endParaRPr>
          </a:p>
          <a:p>
            <a:pPr eaLnBrk="1" hangingPunct="1"/>
            <a:r>
              <a:rPr lang="en-US" dirty="0" smtClean="0">
                <a:latin typeface="Franklin Gothic Book" pitchFamily="34" charset="0"/>
              </a:rPr>
              <a:t>If time allows, call or e-mail your out-of-state contact in your family communications plan, and tell them where you are going.  If there is damage to your home or you are instructed to do so, shut off water, gas and electricity before leaving.  Leave a note telling others when you left, and where you are going, and check with neighbors who may need a ride.</a:t>
            </a:r>
          </a:p>
          <a:p>
            <a:pPr eaLnBrk="1" hangingPunct="1"/>
            <a:endParaRPr lang="en-US" dirty="0" smtClean="0">
              <a:latin typeface="Franklin Gothic Book" pitchFamily="34" charset="0"/>
            </a:endParaRPr>
          </a:p>
          <a:p>
            <a:pPr eaLnBrk="1" hangingPunct="1"/>
            <a:r>
              <a:rPr lang="en-US" dirty="0" smtClean="0">
                <a:latin typeface="Franklin Gothic Book" pitchFamily="34" charset="0"/>
              </a:rPr>
              <a:t>Like your office, schools and daycare centers should have site-specific emergency plans.  Ask about the plans in place.  Ask about their default actions in different emergency situations.  You don’t want to be planning to pick up your child if his or her school will be locked down.  And find out how the school will communicate with parents in an emergency.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pPr defTabSz="930100"/>
            <a:fld id="{8EEDF5F3-4AC8-4529-84AB-F843EA4E4888}" type="slidenum">
              <a:rPr lang="en-US" smtClean="0"/>
              <a:pPr defTabSz="930100"/>
              <a:t>19</a:t>
            </a:fld>
            <a:endParaRPr lang="en-US" dirty="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dirty="0" smtClean="0">
                <a:solidFill>
                  <a:srgbClr val="FF0000"/>
                </a:solidFill>
                <a:latin typeface="Franklin Gothic Book" pitchFamily="34" charset="0"/>
              </a:rPr>
              <a:t>[INSERT EVACUATION</a:t>
            </a:r>
            <a:r>
              <a:rPr lang="en-US" baseline="0" dirty="0" smtClean="0">
                <a:solidFill>
                  <a:srgbClr val="FF0000"/>
                </a:solidFill>
                <a:latin typeface="Franklin Gothic Book" pitchFamily="34" charset="0"/>
              </a:rPr>
              <a:t> ROUTE INFORMATION AND MAPS, IF APPLICABLE; OTHERWISE DELETE SLIDE]</a:t>
            </a:r>
            <a:endParaRPr lang="en-US" dirty="0" smtClean="0">
              <a:solidFill>
                <a:srgbClr val="FF0000"/>
              </a:solidFill>
              <a:latin typeface="Franklin Gothic Book"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defTabSz="930100"/>
            <a:fld id="{9AA6C434-DE90-4E74-9E8E-9A53E9A9675E}" type="slidenum">
              <a:rPr lang="en-US" smtClean="0"/>
              <a:pPr defTabSz="930100"/>
              <a:t>2</a:t>
            </a:fld>
            <a:endParaRPr 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dirty="0" smtClean="0">
                <a:latin typeface="Franklin Gothic Book" pitchFamily="34" charset="0"/>
              </a:rPr>
              <a:t>So, why prepare?</a:t>
            </a:r>
          </a:p>
          <a:p>
            <a:pPr eaLnBrk="1" hangingPunct="1"/>
            <a:endParaRPr lang="en-US" dirty="0" smtClean="0">
              <a:latin typeface="Franklin Gothic Book" pitchFamily="34" charset="0"/>
            </a:endParaRPr>
          </a:p>
          <a:p>
            <a:pPr eaLnBrk="1" hangingPunct="1"/>
            <a:r>
              <a:rPr lang="en-US" dirty="0" smtClean="0">
                <a:latin typeface="Franklin Gothic Book" pitchFamily="34" charset="0"/>
              </a:rPr>
              <a:t>Well, emergencies and disasters—natural and man-made—can happen at any time, without warning.  And while your local, state and federal governments, along with disaster relief organizations, are committed to helping people in need, that assistance may sometimes be delayed in times of disaster.  That’s why it’s important for you and your family to be prepared.  If you want to be in a position to help yourself—and especially if you want to be in a position to help others, like colleagues, neighbors, or family—then now is the time to get ready.</a:t>
            </a:r>
          </a:p>
          <a:p>
            <a:pPr eaLnBrk="1" hangingPunct="1"/>
            <a:endParaRPr lang="en-US" dirty="0" smtClean="0">
              <a:latin typeface="Franklin Gothic Book" pitchFamily="34" charset="0"/>
            </a:endParaRPr>
          </a:p>
          <a:p>
            <a:pPr eaLnBrk="1" hangingPunct="1"/>
            <a:r>
              <a:rPr lang="en-US" dirty="0" smtClean="0">
                <a:latin typeface="Franklin Gothic Book" pitchFamily="34" charset="0"/>
              </a:rPr>
              <a:t>Preparing for the unexpected makes sense.  And, there are three simple steps you can follow that can make a big difference in a wide range of disasters…</a:t>
            </a:r>
          </a:p>
          <a:p>
            <a:pPr eaLnBrk="1" hangingPunct="1"/>
            <a:endParaRPr lang="en-US" dirty="0" smtClean="0">
              <a:latin typeface="Franklin Gothic Book"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pPr defTabSz="930100"/>
            <a:fld id="{753CE182-36A5-43AF-AB80-925F6CA9C6E7}" type="slidenum">
              <a:rPr lang="en-US" smtClean="0"/>
              <a:pPr defTabSz="930100"/>
              <a:t>20</a:t>
            </a:fld>
            <a:endParaRPr lang="en-US" dirty="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dirty="0" smtClean="0">
                <a:solidFill>
                  <a:srgbClr val="FF0000"/>
                </a:solidFill>
                <a:latin typeface="Franklin Gothic Book" pitchFamily="34" charset="0"/>
              </a:rPr>
              <a:t>[UPDATE INFORMATION IF METRO IN YOUR AREA; OTHERWISE DELETE SLIDE]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pPr defTabSz="930100"/>
            <a:fld id="{A7F26140-F6D9-4B66-91B7-4CBDE0E1C0A8}" type="slidenum">
              <a:rPr lang="en-US" smtClean="0"/>
              <a:pPr defTabSz="930100"/>
              <a:t>21</a:t>
            </a:fld>
            <a:endParaRPr lang="en-US" dirty="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dirty="0" smtClean="0">
                <a:solidFill>
                  <a:srgbClr val="FF0000"/>
                </a:solidFill>
                <a:latin typeface="Franklin Gothic Book" pitchFamily="34" charset="0"/>
              </a:rPr>
              <a:t>[INSERT</a:t>
            </a:r>
            <a:r>
              <a:rPr lang="en-US" baseline="0" dirty="0" smtClean="0">
                <a:solidFill>
                  <a:srgbClr val="FF0000"/>
                </a:solidFill>
                <a:latin typeface="Franklin Gothic Book" pitchFamily="34" charset="0"/>
              </a:rPr>
              <a:t> METRO INFORMATION FOR YOUR AREA IN BULLET THREE OR REMOVE]</a:t>
            </a:r>
            <a:endParaRPr lang="en-US" dirty="0" smtClean="0">
              <a:solidFill>
                <a:srgbClr val="FF0000"/>
              </a:solidFill>
              <a:latin typeface="Franklin Gothic Book"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defTabSz="930100"/>
            <a:fld id="{BD07D212-B91A-47BD-91D7-705389CCDAA4}" type="slidenum">
              <a:rPr lang="en-US" smtClean="0"/>
              <a:pPr defTabSz="930100"/>
              <a:t>22</a:t>
            </a:fld>
            <a:endParaRPr lang="en-US" dirty="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701040" y="4415790"/>
            <a:ext cx="5608320" cy="4184995"/>
          </a:xfrm>
          <a:noFill/>
          <a:ln/>
        </p:spPr>
        <p:txBody>
          <a:bodyPr/>
          <a:lstStyle/>
          <a:p>
            <a:pPr eaLnBrk="1" hangingPunct="1"/>
            <a:r>
              <a:rPr lang="en-US" dirty="0" smtClean="0">
                <a:latin typeface="Franklin Gothic Book" pitchFamily="34" charset="0"/>
              </a:rPr>
              <a:t>Okay, we talked about three steps you can take to prepare for emergencies.</a:t>
            </a:r>
          </a:p>
          <a:p>
            <a:pPr eaLnBrk="1" hangingPunct="1"/>
            <a:r>
              <a:rPr lang="en-US" dirty="0" smtClean="0">
                <a:latin typeface="Franklin Gothic Book" pitchFamily="34" charset="0"/>
              </a:rPr>
              <a:t>We talked about getting a kit of emergency supplies…</a:t>
            </a:r>
          </a:p>
          <a:p>
            <a:pPr eaLnBrk="1" hangingPunct="1"/>
            <a:r>
              <a:rPr lang="en-US" dirty="0" smtClean="0">
                <a:latin typeface="Franklin Gothic Book" pitchFamily="34" charset="0"/>
              </a:rPr>
              <a:t>About making a plan for what you will do in an emergency…</a:t>
            </a:r>
          </a:p>
          <a:p>
            <a:pPr eaLnBrk="1" hangingPunct="1"/>
            <a:r>
              <a:rPr lang="en-US" dirty="0" smtClean="0">
                <a:latin typeface="Franklin Gothic Book" pitchFamily="34" charset="0"/>
              </a:rPr>
              <a:t>And about being informed of what might happen, and how best to respond.</a:t>
            </a:r>
          </a:p>
          <a:p>
            <a:pPr eaLnBrk="1" hangingPunct="1"/>
            <a:endParaRPr lang="en-US" dirty="0" smtClean="0">
              <a:latin typeface="Franklin Gothic Book" pitchFamily="34" charset="0"/>
            </a:endParaRPr>
          </a:p>
          <a:p>
            <a:pPr eaLnBrk="1" hangingPunct="1"/>
            <a:r>
              <a:rPr lang="en-US" dirty="0" smtClean="0">
                <a:latin typeface="Franklin Gothic Book" pitchFamily="34" charset="0"/>
              </a:rPr>
              <a:t>So, take these three simple steps now to prepare yourself and your family.</a:t>
            </a:r>
          </a:p>
          <a:p>
            <a:pPr eaLnBrk="1" hangingPunct="1"/>
            <a:endParaRPr lang="en-US" dirty="0" smtClean="0">
              <a:latin typeface="Franklin Gothic Book"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defTabSz="930100"/>
            <a:fld id="{A2B8CD6D-34C8-47CD-86DB-EA8D4A7062A2}" type="slidenum">
              <a:rPr lang="en-US" smtClean="0"/>
              <a:pPr defTabSz="930100"/>
              <a:t>23</a:t>
            </a:fld>
            <a:endParaRPr lang="en-US" dirty="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dirty="0" smtClean="0">
                <a:latin typeface="Franklin Gothic Book" pitchFamily="34" charset="0"/>
              </a:rPr>
              <a:t>If you would like more information, visit ready.gov or go to Connect and click on the green check mark.</a:t>
            </a:r>
          </a:p>
          <a:p>
            <a:pPr eaLnBrk="1" hangingPunct="1"/>
            <a:endParaRPr lang="en-US" dirty="0" smtClean="0">
              <a:latin typeface="Franklin Gothic Book" pitchFamily="34" charset="0"/>
            </a:endParaRPr>
          </a:p>
          <a:p>
            <a:pPr eaLnBrk="1" hangingPunct="1"/>
            <a:r>
              <a:rPr lang="en-US" dirty="0" smtClean="0">
                <a:latin typeface="Franklin Gothic Book" pitchFamily="34" charset="0"/>
              </a:rPr>
              <a:t>Remember, NOW is the time to prepare.  Stay safe!</a:t>
            </a:r>
          </a:p>
          <a:p>
            <a:pPr eaLnBrk="1" hangingPunct="1"/>
            <a:endParaRPr lang="en-US" dirty="0" smtClean="0">
              <a:latin typeface="Franklin Gothic Book"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Share what you’ve learned</a:t>
            </a:r>
            <a:r>
              <a:rPr lang="en-US" baseline="0" dirty="0" smtClean="0"/>
              <a:t> with your family and friends. Don’t wait until you’re in the middle of a crisis to prepare.</a:t>
            </a:r>
            <a:endParaRPr lang="en-US" dirty="0" smtClean="0"/>
          </a:p>
          <a:p>
            <a:endParaRPr lang="en-US" dirty="0" smtClean="0"/>
          </a:p>
          <a:p>
            <a:r>
              <a:rPr lang="en-US" dirty="0" smtClean="0"/>
              <a:t>Preparedness </a:t>
            </a:r>
            <a:r>
              <a:rPr lang="en-US" baseline="0" dirty="0" smtClean="0"/>
              <a:t>doesn’t just serve you. If you don’t need help in an emergency, someone else might. Next, we’ll cover opportunities for you to serve those affected by disasters when the need is greatest.</a:t>
            </a:r>
            <a:endParaRPr lang="en-US" dirty="0"/>
          </a:p>
        </p:txBody>
      </p:sp>
      <p:sp>
        <p:nvSpPr>
          <p:cNvPr id="4" name="Slide Number Placeholder 3"/>
          <p:cNvSpPr>
            <a:spLocks noGrp="1"/>
          </p:cNvSpPr>
          <p:nvPr>
            <p:ph type="sldNum" sz="quarter" idx="10"/>
          </p:nvPr>
        </p:nvSpPr>
        <p:spPr/>
        <p:txBody>
          <a:bodyPr/>
          <a:lstStyle/>
          <a:p>
            <a:pPr>
              <a:defRPr/>
            </a:pPr>
            <a:fld id="{78CE2835-ECD1-4A2B-89EC-BC085CC85E27}"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xfrm>
            <a:off x="685802" y="4382450"/>
            <a:ext cx="5638798" cy="4532949"/>
          </a:xfrm>
          <a:noFill/>
          <a:ln/>
        </p:spPr>
        <p:txBody>
          <a:bodyPr/>
          <a:lstStyle/>
          <a:p>
            <a:r>
              <a:rPr lang="en-US" sz="1200" kern="1200" dirty="0" smtClean="0">
                <a:solidFill>
                  <a:srgbClr val="333333"/>
                </a:solidFill>
                <a:effectLst/>
                <a:latin typeface="Franklin Gothic Book" pitchFamily="34" charset="0"/>
                <a:ea typeface="+mn-ea"/>
                <a:cs typeface="+mn-cs"/>
              </a:rPr>
              <a:t>As federal employees, we are committed to serving our nation through our agency’s mission. However, there may be times when we can serve in a different capacity.  It is the mission of the Federal Emergency Management Agency (FEMA), a component of the Department of Homeland Security (DHS), to prevent, mitigate, respond to and recover from disasters, whether natural or manmade. In very rare circumstances, a disaster may occur that is of such magnitude that even FEMA’s disaster</a:t>
            </a:r>
            <a:r>
              <a:rPr lang="en-US" sz="1200" kern="1200" baseline="0" dirty="0" smtClean="0">
                <a:solidFill>
                  <a:srgbClr val="333333"/>
                </a:solidFill>
                <a:effectLst/>
                <a:latin typeface="Franklin Gothic Book" pitchFamily="34" charset="0"/>
                <a:ea typeface="+mn-ea"/>
                <a:cs typeface="+mn-cs"/>
              </a:rPr>
              <a:t> reservist </a:t>
            </a:r>
            <a:r>
              <a:rPr lang="en-US" sz="1200" kern="1200" dirty="0" smtClean="0">
                <a:solidFill>
                  <a:srgbClr val="333333"/>
                </a:solidFill>
                <a:effectLst/>
                <a:latin typeface="Franklin Gothic Book" pitchFamily="34" charset="0"/>
                <a:ea typeface="+mn-ea"/>
                <a:cs typeface="+mn-cs"/>
              </a:rPr>
              <a:t>workforce may not be enough to meet the needs of those impacted by the event. </a:t>
            </a:r>
          </a:p>
          <a:p>
            <a:endParaRPr lang="en-US" sz="1200" kern="1200" dirty="0" smtClean="0">
              <a:solidFill>
                <a:srgbClr val="333333"/>
              </a:solidFill>
              <a:effectLst/>
              <a:latin typeface="Franklin Gothic Book" pitchFamily="34" charset="0"/>
              <a:ea typeface="+mn-ea"/>
              <a:cs typeface="+mn-cs"/>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sz="1200" kern="1200" dirty="0" smtClean="0">
                <a:solidFill>
                  <a:srgbClr val="333333"/>
                </a:solidFill>
                <a:effectLst/>
                <a:latin typeface="Franklin Gothic Book" pitchFamily="34" charset="0"/>
                <a:ea typeface="+mn-ea"/>
                <a:cs typeface="+mn-cs"/>
              </a:rPr>
              <a:t>In circumstances as exceptional as these, the Surge Capacity Force, or SCF, will back up FEMA’s reservists</a:t>
            </a:r>
            <a:r>
              <a:rPr lang="en-US" sz="1200" kern="1200" baseline="0" dirty="0" smtClean="0">
                <a:solidFill>
                  <a:srgbClr val="333333"/>
                </a:solidFill>
                <a:effectLst/>
                <a:latin typeface="Franklin Gothic Book" pitchFamily="34" charset="0"/>
                <a:ea typeface="+mn-ea"/>
                <a:cs typeface="+mn-cs"/>
              </a:rPr>
              <a:t> </a:t>
            </a:r>
            <a:r>
              <a:rPr lang="en-US" sz="1200" kern="1200" dirty="0" smtClean="0">
                <a:solidFill>
                  <a:srgbClr val="333333"/>
                </a:solidFill>
                <a:effectLst/>
                <a:latin typeface="Franklin Gothic Book" pitchFamily="34" charset="0"/>
                <a:ea typeface="+mn-ea"/>
                <a:cs typeface="+mn-cs"/>
              </a:rPr>
              <a:t>with an employee force willing to be deployed to a disaster location to help with response and recovery. </a:t>
            </a:r>
            <a:r>
              <a:rPr lang="en-US" dirty="0" smtClean="0"/>
              <a:t>The SCF is a FEMA-led volunteer program for employees who want to help where the need is greatest </a:t>
            </a:r>
            <a:r>
              <a:rPr lang="en-US" dirty="0" smtClean="0">
                <a:effectLst/>
              </a:rPr>
              <a:t>in support of natural disasters, acts of terrorism, and other man-made disasters, including catastrophic incidents</a:t>
            </a:r>
            <a:r>
              <a:rPr lang="en-US" dirty="0" smtClean="0"/>
              <a:t>. The SCF will assist FEMA with response and recovery in the aftermath of a catastrophic event.</a:t>
            </a:r>
            <a:r>
              <a:rPr lang="en-US" sz="1200" kern="1200" dirty="0" smtClean="0">
                <a:solidFill>
                  <a:srgbClr val="333333"/>
                </a:solidFill>
                <a:effectLst/>
                <a:latin typeface="Franklin Gothic Book" pitchFamily="34" charset="0"/>
                <a:ea typeface="+mn-ea"/>
                <a:cs typeface="+mn-cs"/>
              </a:rPr>
              <a:t> </a:t>
            </a:r>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kern="1200" dirty="0" smtClean="0">
              <a:solidFill>
                <a:srgbClr val="333333"/>
              </a:solidFill>
              <a:effectLst/>
              <a:latin typeface="Franklin Gothic Book" pitchFamily="34" charset="0"/>
              <a:ea typeface="+mn-ea"/>
              <a:cs typeface="+mn-cs"/>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dirty="0" smtClean="0">
                <a:effectLst/>
              </a:rPr>
              <a:t>The Post Katrina Emergency Management Reform Act directs the DHS Secretary to create an employee volunteer force, with employees from throughout the Department and other federal agencies, to staff a Surge Capacity Force. During a declared disaster, the DHS Secretary will determine if SCF support is necessary. The Secretary will then authorize FEMA to task and deploy eligible volunteer personnel from DHS components and other Federal Executive Agencies.</a:t>
            </a:r>
          </a:p>
        </p:txBody>
      </p:sp>
      <p:sp>
        <p:nvSpPr>
          <p:cNvPr id="45060" name="Slide Number Placeholder 3"/>
          <p:cNvSpPr>
            <a:spLocks noGrp="1"/>
          </p:cNvSpPr>
          <p:nvPr>
            <p:ph type="sldNum" sz="quarter" idx="5"/>
          </p:nvPr>
        </p:nvSpPr>
        <p:spPr>
          <a:noFill/>
        </p:spPr>
        <p:txBody>
          <a:bodyPr/>
          <a:lstStyle/>
          <a:p>
            <a:fld id="{CD12F120-D558-4284-B771-DFBF9BCC551F}" type="slidenum">
              <a:rPr lang="en-US" smtClean="0"/>
              <a:pPr/>
              <a:t>25</a:t>
            </a:fld>
            <a:endParaRPr lang="en-US" dirty="0" smtClean="0"/>
          </a:p>
        </p:txBody>
      </p:sp>
    </p:spTree>
    <p:extLst>
      <p:ext uri="{BB962C8B-B14F-4D97-AF65-F5344CB8AC3E}">
        <p14:creationId xmlns:p14="http://schemas.microsoft.com/office/powerpoint/2010/main" val="10736325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5292" y="4267200"/>
            <a:ext cx="6592708" cy="4761550"/>
          </a:xfrm>
        </p:spPr>
        <p:txBody>
          <a:bodyPr/>
          <a:lstStyle/>
          <a:p>
            <a:r>
              <a:rPr lang="en-US" sz="1000" b="1" dirty="0" smtClean="0">
                <a:effectLst/>
              </a:rPr>
              <a:t>Why Join SCF?</a:t>
            </a:r>
          </a:p>
          <a:p>
            <a:pPr marL="171450" indent="-171450">
              <a:buFont typeface="Arial" panose="020B0604020202020204" pitchFamily="34" charset="0"/>
              <a:buChar char="•"/>
            </a:pPr>
            <a:r>
              <a:rPr lang="en-US" sz="1000" dirty="0" smtClean="0">
                <a:effectLst/>
              </a:rPr>
              <a:t>Are you passionate about volunteering and assisting those in need? If you answered yes, you should consider joining the DHS Surge</a:t>
            </a:r>
            <a:r>
              <a:rPr lang="en-US" sz="1000" baseline="0" dirty="0" smtClean="0">
                <a:effectLst/>
              </a:rPr>
              <a:t> Capacity Force</a:t>
            </a:r>
            <a:r>
              <a:rPr lang="en-US" sz="1000" dirty="0" smtClean="0">
                <a:effectLst/>
              </a:rPr>
              <a:t>.</a:t>
            </a:r>
          </a:p>
          <a:p>
            <a:pPr marL="171450" indent="-171450">
              <a:buFont typeface="Arial" panose="020B0604020202020204" pitchFamily="34" charset="0"/>
              <a:buChar char="•"/>
            </a:pPr>
            <a:r>
              <a:rPr lang="en-US" sz="1000" dirty="0" smtClean="0">
                <a:effectLst/>
              </a:rPr>
              <a:t>With your help, we can be ready to respond to any event or to simultaneous events, no matter how large the impact.</a:t>
            </a:r>
          </a:p>
          <a:p>
            <a:pPr marL="171450" indent="-171450">
              <a:buFont typeface="Arial" panose="020B0604020202020204" pitchFamily="34" charset="0"/>
              <a:buChar char="•"/>
            </a:pPr>
            <a:r>
              <a:rPr lang="en-US" sz="1000" dirty="0" smtClean="0">
                <a:effectLst/>
              </a:rPr>
              <a:t>Joining the SCF is an opportunity for you to assist your fellow citizens during intense disasters or emergencies.</a:t>
            </a:r>
          </a:p>
          <a:p>
            <a:pPr marL="171450" indent="-171450">
              <a:buFont typeface="Arial" panose="020B0604020202020204" pitchFamily="34" charset="0"/>
              <a:buChar char="•"/>
            </a:pPr>
            <a:r>
              <a:rPr lang="en-US" sz="1000" dirty="0" smtClean="0">
                <a:effectLst/>
              </a:rPr>
              <a:t>Being a part of the SCF is a special way to show your support of DHS's mission to protect the American homeland and the American people. </a:t>
            </a:r>
          </a:p>
          <a:p>
            <a:pPr marL="171450" indent="-171450">
              <a:buFont typeface="Arial" panose="020B0604020202020204" pitchFamily="34" charset="0"/>
              <a:buChar char="•"/>
            </a:pPr>
            <a:r>
              <a:rPr lang="en-US" sz="1000" dirty="0" smtClean="0">
                <a:effectLst/>
              </a:rPr>
              <a:t>Not only will you make a difference in the lives of those in need, you will also learn new, valuable skills.</a:t>
            </a:r>
          </a:p>
          <a:p>
            <a:pPr lvl="0"/>
            <a:endParaRPr lang="en-US" sz="1000" dirty="0" smtClean="0"/>
          </a:p>
          <a:p>
            <a:pPr lvl="0"/>
            <a:r>
              <a:rPr lang="en-US" sz="1000" dirty="0" smtClean="0"/>
              <a:t>Currently, only DHS </a:t>
            </a:r>
            <a:r>
              <a:rPr lang="en-US" sz="1000" kern="1200" dirty="0" smtClean="0">
                <a:solidFill>
                  <a:srgbClr val="333333"/>
                </a:solidFill>
                <a:effectLst/>
              </a:rPr>
              <a:t>permanent, full-time or temporary, full-time </a:t>
            </a:r>
            <a:r>
              <a:rPr lang="en-US" sz="1000" dirty="0" smtClean="0"/>
              <a:t>federal employee are eligible to participate</a:t>
            </a:r>
            <a:r>
              <a:rPr lang="en-US" sz="1000" baseline="0" dirty="0" smtClean="0"/>
              <a:t> in the SCF</a:t>
            </a:r>
            <a:r>
              <a:rPr lang="en-US" sz="1000" dirty="0" smtClean="0"/>
              <a:t>.</a:t>
            </a:r>
            <a:r>
              <a:rPr lang="en-US" sz="1000" baseline="0" dirty="0" smtClean="0"/>
              <a:t> </a:t>
            </a:r>
          </a:p>
          <a:p>
            <a:pPr lvl="0"/>
            <a:endParaRPr lang="en-US" sz="1000" b="1" dirty="0" smtClean="0">
              <a:solidFill>
                <a:schemeClr val="tx1"/>
              </a:solidFill>
            </a:endParaRPr>
          </a:p>
          <a:p>
            <a:pPr lvl="0"/>
            <a:r>
              <a:rPr lang="en-US" sz="1000" b="0" dirty="0" smtClean="0">
                <a:solidFill>
                  <a:schemeClr val="tx1"/>
                </a:solidFill>
              </a:rPr>
              <a:t>In order to volunteer,</a:t>
            </a:r>
            <a:r>
              <a:rPr lang="en-US" sz="1000" b="0" baseline="0" dirty="0" smtClean="0">
                <a:solidFill>
                  <a:schemeClr val="tx1"/>
                </a:solidFill>
              </a:rPr>
              <a:t> you must first obtain:</a:t>
            </a:r>
            <a:endParaRPr lang="en-US" sz="1000" b="0" dirty="0" smtClean="0">
              <a:solidFill>
                <a:schemeClr val="tx1"/>
              </a:solidFill>
            </a:endParaRPr>
          </a:p>
          <a:p>
            <a:pPr marL="171450" lvl="0" indent="-171450">
              <a:buFont typeface="Arial" panose="020B0604020202020204" pitchFamily="34" charset="0"/>
              <a:buChar char="•"/>
            </a:pPr>
            <a:r>
              <a:rPr lang="en-US" sz="1000" dirty="0" smtClean="0">
                <a:solidFill>
                  <a:schemeClr val="tx1"/>
                </a:solidFill>
              </a:rPr>
              <a:t>Supervisor approval to complete the five mandatory training courses (independent</a:t>
            </a:r>
            <a:r>
              <a:rPr lang="en-US" sz="1000" baseline="0" dirty="0" smtClean="0">
                <a:solidFill>
                  <a:schemeClr val="tx1"/>
                </a:solidFill>
              </a:rPr>
              <a:t> study taken online). The five courses include:</a:t>
            </a:r>
          </a:p>
          <a:p>
            <a:pPr marL="628650" lvl="1" indent="-171450">
              <a:buFont typeface="Arial" panose="020B0604020202020204" pitchFamily="34" charset="0"/>
              <a:buChar char="•"/>
            </a:pPr>
            <a:r>
              <a:rPr lang="en-US" sz="1000" dirty="0" smtClean="0">
                <a:solidFill>
                  <a:schemeClr val="tx1"/>
                </a:solidFill>
              </a:rPr>
              <a:t>IS-100.b Introduction to Incident Command System (ICS)</a:t>
            </a:r>
          </a:p>
          <a:p>
            <a:pPr marL="628650" lvl="1" indent="-171450">
              <a:buFont typeface="Arial" panose="020B0604020202020204" pitchFamily="34" charset="0"/>
              <a:buChar char="•"/>
            </a:pPr>
            <a:r>
              <a:rPr lang="en-US" sz="1000" dirty="0" smtClean="0">
                <a:solidFill>
                  <a:schemeClr val="tx1"/>
                </a:solidFill>
              </a:rPr>
              <a:t>IS-102.c Deployment Basics for FEMA Response Partners</a:t>
            </a:r>
          </a:p>
          <a:p>
            <a:pPr marL="628650" lvl="1" indent="-171450">
              <a:buFont typeface="Arial" panose="020B0604020202020204" pitchFamily="34" charset="0"/>
              <a:buChar char="•"/>
            </a:pPr>
            <a:r>
              <a:rPr lang="en-US" sz="1000" dirty="0" smtClean="0">
                <a:solidFill>
                  <a:schemeClr val="tx1"/>
                </a:solidFill>
              </a:rPr>
              <a:t>IS-35.14 - FEMA Safety Orientation</a:t>
            </a:r>
          </a:p>
          <a:p>
            <a:pPr marL="628650" lvl="1" indent="-171450">
              <a:buFont typeface="Arial" panose="020B0604020202020204" pitchFamily="34" charset="0"/>
              <a:buChar char="•"/>
            </a:pPr>
            <a:r>
              <a:rPr lang="en-US" sz="1000" dirty="0" smtClean="0">
                <a:solidFill>
                  <a:schemeClr val="tx1"/>
                </a:solidFill>
              </a:rPr>
              <a:t>IS-700.a National Incident Management System (NIMS), an Introduction</a:t>
            </a:r>
          </a:p>
          <a:p>
            <a:pPr marL="628650" lvl="1" indent="-171450">
              <a:buFont typeface="Arial" panose="020B0604020202020204" pitchFamily="34" charset="0"/>
              <a:buChar char="•"/>
            </a:pPr>
            <a:r>
              <a:rPr lang="en-US" sz="1000" dirty="0" smtClean="0">
                <a:solidFill>
                  <a:schemeClr val="tx1"/>
                </a:solidFill>
              </a:rPr>
              <a:t>IS-800.b National Response Framework (NRF)</a:t>
            </a:r>
          </a:p>
          <a:p>
            <a:pPr marL="171450" lvl="0" indent="-171450">
              <a:buFont typeface="Arial" panose="020B0604020202020204" pitchFamily="34" charset="0"/>
              <a:buChar char="•"/>
            </a:pPr>
            <a:r>
              <a:rPr lang="en-US" sz="1000" dirty="0" smtClean="0">
                <a:solidFill>
                  <a:schemeClr val="tx1"/>
                </a:solidFill>
              </a:rPr>
              <a:t>Supervisor approval to register</a:t>
            </a:r>
          </a:p>
          <a:p>
            <a:pPr marL="171450" lvl="0" indent="-171450">
              <a:buFont typeface="Arial" panose="020B0604020202020204" pitchFamily="34" charset="0"/>
              <a:buChar char="•"/>
            </a:pPr>
            <a:r>
              <a:rPr lang="en-US" sz="1000" dirty="0" smtClean="0">
                <a:solidFill>
                  <a:schemeClr val="tx1"/>
                </a:solidFill>
              </a:rPr>
              <a:t>Government travel card</a:t>
            </a:r>
          </a:p>
          <a:p>
            <a:pPr marL="171450" lvl="0" indent="-171450">
              <a:buFont typeface="Arial" panose="020B0604020202020204" pitchFamily="34" charset="0"/>
              <a:buChar char="•"/>
            </a:pPr>
            <a:endParaRPr lang="en-US" sz="1000" dirty="0" smtClean="0"/>
          </a:p>
          <a:p>
            <a:pPr marL="0" marR="0" lvl="0" indent="0" algn="l" defTabSz="914400" rtl="0" eaLnBrk="0" fontAlgn="base" latinLnBrk="0" hangingPunct="0">
              <a:spcBef>
                <a:spcPts val="0"/>
              </a:spcBef>
              <a:spcAft>
                <a:spcPct val="0"/>
              </a:spcAft>
              <a:buClrTx/>
              <a:buSzTx/>
              <a:buFont typeface="Arial" panose="020B0604020202020204" pitchFamily="34" charset="0"/>
              <a:buNone/>
              <a:tabLst/>
              <a:defRPr/>
            </a:pPr>
            <a:r>
              <a:rPr lang="en-US" sz="1000" dirty="0" smtClean="0">
                <a:effectLst/>
              </a:rPr>
              <a:t>All volunteers will be trained and used in any</a:t>
            </a:r>
            <a:r>
              <a:rPr lang="en-US" sz="1000" baseline="0" dirty="0" smtClean="0">
                <a:effectLst/>
              </a:rPr>
              <a:t> number of capacities/</a:t>
            </a:r>
            <a:r>
              <a:rPr lang="en-US" sz="1000" dirty="0" smtClean="0">
                <a:effectLst/>
              </a:rPr>
              <a:t>program areas d</a:t>
            </a:r>
            <a:r>
              <a:rPr lang="en-US" sz="1000" b="0" dirty="0" smtClean="0"/>
              <a:t>epending on the type of event.</a:t>
            </a:r>
            <a:r>
              <a:rPr lang="en-US" sz="1000" b="0" baseline="0" dirty="0" smtClean="0"/>
              <a:t> FEMA may also reach out to individuals in the SCF that have specific occupational skills.</a:t>
            </a:r>
          </a:p>
          <a:p>
            <a:pPr marL="0" marR="0" lvl="0" indent="0" algn="l" defTabSz="914400" rtl="0" eaLnBrk="0" fontAlgn="base" latinLnBrk="0" hangingPunct="0">
              <a:spcBef>
                <a:spcPts val="0"/>
              </a:spcBef>
              <a:spcAft>
                <a:spcPct val="0"/>
              </a:spcAft>
              <a:buClrTx/>
              <a:buSzTx/>
              <a:buFont typeface="Arial" panose="020B0604020202020204" pitchFamily="34" charset="0"/>
              <a:buNone/>
              <a:tabLst/>
              <a:defRPr/>
            </a:pPr>
            <a:endParaRPr lang="en-US" sz="1000" b="0" baseline="0" dirty="0" smtClean="0"/>
          </a:p>
          <a:p>
            <a:pPr marL="0" marR="0" indent="0" algn="l" defTabSz="914400" rtl="0" eaLnBrk="0" fontAlgn="base" latinLnBrk="0" hangingPunct="0">
              <a:spcBef>
                <a:spcPts val="0"/>
              </a:spcBef>
              <a:spcAft>
                <a:spcPct val="0"/>
              </a:spcAft>
              <a:buClrTx/>
              <a:buSzTx/>
              <a:buFontTx/>
              <a:buNone/>
              <a:tabLst/>
              <a:defRPr/>
            </a:pPr>
            <a:r>
              <a:rPr lang="en-US" sz="1000" kern="1200" dirty="0" smtClean="0">
                <a:solidFill>
                  <a:srgbClr val="333333"/>
                </a:solidFill>
                <a:effectLst/>
              </a:rPr>
              <a:t>The short video we’re about to watch</a:t>
            </a:r>
            <a:r>
              <a:rPr lang="en-US" sz="1000" kern="1200" baseline="0" dirty="0" smtClean="0">
                <a:solidFill>
                  <a:srgbClr val="333333"/>
                </a:solidFill>
                <a:effectLst/>
              </a:rPr>
              <a:t> </a:t>
            </a:r>
            <a:r>
              <a:rPr lang="en-US" sz="1000" kern="1200" dirty="0" smtClean="0">
                <a:solidFill>
                  <a:srgbClr val="333333"/>
                </a:solidFill>
                <a:effectLst/>
              </a:rPr>
              <a:t>is a brief look at the work SCF volunteers from across the agency performed during Hurricane</a:t>
            </a:r>
            <a:r>
              <a:rPr lang="en-US" sz="1000" kern="1200" baseline="0" dirty="0" smtClean="0">
                <a:solidFill>
                  <a:srgbClr val="333333"/>
                </a:solidFill>
                <a:effectLst/>
              </a:rPr>
              <a:t> Sandy</a:t>
            </a:r>
            <a:r>
              <a:rPr lang="en-US" sz="1000" kern="1200" dirty="0" smtClean="0">
                <a:solidFill>
                  <a:srgbClr val="333333"/>
                </a:solidFill>
                <a:effectLst/>
              </a:rPr>
              <a:t>.</a:t>
            </a:r>
          </a:p>
          <a:p>
            <a:pPr marL="0" marR="0" indent="0" algn="l" defTabSz="914400" rtl="0" eaLnBrk="0" fontAlgn="base" latinLnBrk="0" hangingPunct="0">
              <a:spcBef>
                <a:spcPts val="0"/>
              </a:spcBef>
              <a:spcAft>
                <a:spcPct val="0"/>
              </a:spcAft>
              <a:buClrTx/>
              <a:buSzTx/>
              <a:buFontTx/>
              <a:buNone/>
              <a:tabLst/>
              <a:defRPr/>
            </a:pPr>
            <a:endParaRPr lang="en-US" sz="1000" dirty="0" smtClean="0"/>
          </a:p>
          <a:p>
            <a:pPr>
              <a:defRPr/>
            </a:pPr>
            <a:r>
              <a:rPr lang="en-US" sz="1000" kern="1200" dirty="0" smtClean="0">
                <a:solidFill>
                  <a:srgbClr val="FF0000"/>
                </a:solidFill>
                <a:effectLst/>
              </a:rPr>
              <a:t>[play video</a:t>
            </a:r>
            <a:r>
              <a:rPr lang="en-US" sz="1000" kern="1200" baseline="0" dirty="0" smtClean="0">
                <a:solidFill>
                  <a:srgbClr val="FF0000"/>
                </a:solidFill>
                <a:effectLst/>
              </a:rPr>
              <a:t> </a:t>
            </a:r>
            <a:r>
              <a:rPr lang="en-US" sz="1000" dirty="0">
                <a:solidFill>
                  <a:srgbClr val="FF0000"/>
                </a:solidFill>
              </a:rPr>
              <a:t>-- </a:t>
            </a:r>
            <a:r>
              <a:rPr lang="en-US" sz="1000" u="sng" dirty="0">
                <a:solidFill>
                  <a:srgbClr val="0000FF"/>
                </a:solidFill>
              </a:rPr>
              <a:t>http://dhsconnect.dhs.gov/news/Pages/The-Surge---</a:t>
            </a:r>
            <a:r>
              <a:rPr lang="en-US" sz="1000" u="sng" dirty="0" smtClean="0">
                <a:solidFill>
                  <a:srgbClr val="0000FF"/>
                </a:solidFill>
              </a:rPr>
              <a:t>A-Short-Video-about-the-Surge-Capacity-Force.aspx </a:t>
            </a:r>
            <a:r>
              <a:rPr lang="en-US" sz="1000" dirty="0" smtClean="0">
                <a:solidFill>
                  <a:srgbClr val="FF0000"/>
                </a:solidFill>
              </a:rPr>
              <a:t> – </a:t>
            </a:r>
            <a:r>
              <a:rPr lang="en-US" sz="1000" kern="1200" dirty="0" smtClean="0">
                <a:solidFill>
                  <a:srgbClr val="FF0000"/>
                </a:solidFill>
                <a:effectLst/>
              </a:rPr>
              <a:t>Note: the video is almost 8 minutes in length.]</a:t>
            </a:r>
          </a:p>
        </p:txBody>
      </p:sp>
      <p:sp>
        <p:nvSpPr>
          <p:cNvPr id="4" name="Slide Number Placeholder 3"/>
          <p:cNvSpPr>
            <a:spLocks noGrp="1"/>
          </p:cNvSpPr>
          <p:nvPr>
            <p:ph type="sldNum" sz="quarter" idx="10"/>
          </p:nvPr>
        </p:nvSpPr>
        <p:spPr/>
        <p:txBody>
          <a:bodyPr/>
          <a:lstStyle/>
          <a:p>
            <a:pPr>
              <a:defRPr/>
            </a:pPr>
            <a:fld id="{78CE2835-ECD1-4A2B-89EC-BC085CC85E27}" type="slidenum">
              <a:rPr lang="en-US" smtClean="0"/>
              <a:pPr>
                <a:defRPr/>
              </a:pPr>
              <a:t>26</a:t>
            </a:fld>
            <a:endParaRPr lang="en-US" dirty="0"/>
          </a:p>
        </p:txBody>
      </p:sp>
    </p:spTree>
    <p:extLst>
      <p:ext uri="{BB962C8B-B14F-4D97-AF65-F5344CB8AC3E}">
        <p14:creationId xmlns:p14="http://schemas.microsoft.com/office/powerpoint/2010/main" val="37188637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61066" y="4382451"/>
            <a:ext cx="5287334" cy="4232664"/>
          </a:xfrm>
        </p:spPr>
        <p:txBody>
          <a:bodyPr/>
          <a:lstStyle/>
          <a:p>
            <a:pPr marL="0" marR="0" indent="0" algn="l" defTabSz="914400" rtl="0" eaLnBrk="0" fontAlgn="base" latinLnBrk="0" hangingPunct="0">
              <a:lnSpc>
                <a:spcPct val="100000"/>
              </a:lnSpc>
              <a:spcBef>
                <a:spcPts val="0"/>
              </a:spcBef>
              <a:spcAft>
                <a:spcPct val="0"/>
              </a:spcAft>
              <a:buClrTx/>
              <a:buSzTx/>
              <a:buFontTx/>
              <a:buNone/>
              <a:tabLst/>
              <a:defRPr/>
            </a:pPr>
            <a:r>
              <a:rPr lang="en-US" sz="1200" b="0" i="0" dirty="0" smtClean="0"/>
              <a:t>You should carefully c</a:t>
            </a:r>
            <a:r>
              <a:rPr lang="en-US" sz="1200" i="0" dirty="0" smtClean="0"/>
              <a:t>onsider your personal situations before volunteering (e.g., health, family, conditions while deployed, etc.).</a:t>
            </a:r>
            <a:r>
              <a:rPr lang="en-US" sz="1200" kern="1200" dirty="0" smtClean="0">
                <a:solidFill>
                  <a:srgbClr val="333333"/>
                </a:solidFill>
                <a:effectLst/>
                <a:latin typeface="Franklin Gothic Book" pitchFamily="34" charset="0"/>
                <a:ea typeface="+mn-ea"/>
                <a:cs typeface="+mn-cs"/>
              </a:rPr>
              <a:t> Conditions will be challenging. If SCF is activated, it means that the incident is catastrophic. Living conditions are often austere during deployments and include, but are not limited to, no running water, no electricity, sleeping in tents or other non-conventional forms of housing (e.g., ships) to include weather extremes. You should</a:t>
            </a:r>
            <a:r>
              <a:rPr lang="en-US" sz="1200" kern="1200" baseline="0" dirty="0" smtClean="0">
                <a:solidFill>
                  <a:srgbClr val="333333"/>
                </a:solidFill>
                <a:effectLst/>
                <a:latin typeface="Franklin Gothic Book" pitchFamily="34" charset="0"/>
                <a:ea typeface="+mn-ea"/>
                <a:cs typeface="+mn-cs"/>
              </a:rPr>
              <a:t> also expect long hours, usually 12 hour days, seven days a week for the duration of your deployment.</a:t>
            </a:r>
            <a:endParaRPr lang="en-US" sz="1200" kern="1200" dirty="0" smtClean="0">
              <a:solidFill>
                <a:srgbClr val="333333"/>
              </a:solidFill>
              <a:effectLst/>
              <a:latin typeface="Franklin Gothic Book" pitchFamily="34" charset="0"/>
              <a:ea typeface="+mn-ea"/>
              <a:cs typeface="+mn-cs"/>
            </a:endParaRPr>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i="0" dirty="0" smtClean="0"/>
          </a:p>
          <a:p>
            <a:pPr marL="0" lvl="0" indent="0">
              <a:buFont typeface="Arial" panose="020B0604020202020204" pitchFamily="34" charset="0"/>
              <a:buNone/>
            </a:pPr>
            <a:r>
              <a:rPr lang="en-US" dirty="0" smtClean="0"/>
              <a:t>Once registered:</a:t>
            </a:r>
          </a:p>
          <a:p>
            <a:pPr marL="171450" lvl="0" indent="-171450">
              <a:buFont typeface="Arial" panose="020B0604020202020204" pitchFamily="34" charset="0"/>
              <a:buChar char="•"/>
            </a:pPr>
            <a:r>
              <a:rPr lang="en-US" dirty="0" smtClean="0"/>
              <a:t>24 hour notice to deploy</a:t>
            </a:r>
          </a:p>
          <a:p>
            <a:pPr marL="171450" lvl="0" indent="-171450">
              <a:buFont typeface="Arial" panose="020B0604020202020204" pitchFamily="34" charset="0"/>
              <a:buChar char="•"/>
            </a:pPr>
            <a:r>
              <a:rPr lang="en-US" dirty="0" smtClean="0"/>
              <a:t>Deployable for up to 45 days</a:t>
            </a:r>
          </a:p>
          <a:p>
            <a:pPr marL="171450" lvl="0" indent="-171450">
              <a:buFont typeface="Arial" panose="020B0604020202020204" pitchFamily="34" charset="0"/>
              <a:buChar char="•"/>
            </a:pPr>
            <a:r>
              <a:rPr lang="en-US" dirty="0" smtClean="0"/>
              <a:t>On the deployment list for one year</a:t>
            </a:r>
          </a:p>
          <a:p>
            <a:pPr marL="171450" lvl="0" indent="-171450">
              <a:buFont typeface="Arial" panose="020B0604020202020204" pitchFamily="34" charset="0"/>
              <a:buChar char="•"/>
            </a:pPr>
            <a:r>
              <a:rPr lang="en-US" dirty="0" smtClean="0"/>
              <a:t>Change your availability if circumstances warrant</a:t>
            </a:r>
            <a:endParaRPr lang="en-US" sz="2000" i="1" dirty="0" smtClean="0"/>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i="0" dirty="0" smtClean="0"/>
          </a:p>
        </p:txBody>
      </p:sp>
      <p:sp>
        <p:nvSpPr>
          <p:cNvPr id="4" name="Slide Number Placeholder 3"/>
          <p:cNvSpPr>
            <a:spLocks noGrp="1"/>
          </p:cNvSpPr>
          <p:nvPr>
            <p:ph type="sldNum" sz="quarter" idx="10"/>
          </p:nvPr>
        </p:nvSpPr>
        <p:spPr/>
        <p:txBody>
          <a:bodyPr/>
          <a:lstStyle/>
          <a:p>
            <a:pPr>
              <a:defRPr/>
            </a:pPr>
            <a:fld id="{78CE2835-ECD1-4A2B-89EC-BC085CC85E27}" type="slidenum">
              <a:rPr lang="en-US" smtClean="0"/>
              <a:pPr>
                <a:defRPr/>
              </a:pPr>
              <a:t>27</a:t>
            </a:fld>
            <a:endParaRPr lang="en-US" dirty="0"/>
          </a:p>
        </p:txBody>
      </p:sp>
    </p:spTree>
    <p:extLst>
      <p:ext uri="{BB962C8B-B14F-4D97-AF65-F5344CB8AC3E}">
        <p14:creationId xmlns:p14="http://schemas.microsoft.com/office/powerpoint/2010/main" val="6410044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74892" y="4382451"/>
            <a:ext cx="5373508" cy="4232664"/>
          </a:xfrm>
        </p:spPr>
        <p:txBody>
          <a:bodyPr/>
          <a:lstStyle/>
          <a:p>
            <a:r>
              <a:rPr lang="en-US" sz="1200" kern="1200" dirty="0" smtClean="0">
                <a:solidFill>
                  <a:srgbClr val="333333"/>
                </a:solidFill>
                <a:effectLst/>
                <a:latin typeface="Franklin Gothic Book" pitchFamily="34" charset="0"/>
                <a:ea typeface="+mn-ea"/>
                <a:cs typeface="+mn-cs"/>
              </a:rPr>
              <a:t>If you are interested in getting involved as a member of the Surge Capacity Force, first, speak with</a:t>
            </a:r>
            <a:r>
              <a:rPr lang="en-US" sz="1200" kern="1200" baseline="0" dirty="0" smtClean="0">
                <a:solidFill>
                  <a:srgbClr val="333333"/>
                </a:solidFill>
                <a:effectLst/>
                <a:latin typeface="Franklin Gothic Book" pitchFamily="34" charset="0"/>
                <a:ea typeface="+mn-ea"/>
                <a:cs typeface="+mn-cs"/>
              </a:rPr>
              <a:t> your supervisor about your eligibility to participate. If approved, take the online courses, which can be found on the </a:t>
            </a:r>
            <a:r>
              <a:rPr lang="en-US" sz="1200" kern="1200" dirty="0" smtClean="0">
                <a:solidFill>
                  <a:srgbClr val="333333"/>
                </a:solidFill>
                <a:effectLst/>
                <a:latin typeface="Franklin Gothic Book" pitchFamily="34" charset="0"/>
                <a:ea typeface="+mn-ea"/>
                <a:cs typeface="+mn-cs"/>
              </a:rPr>
              <a:t>DHS SCF website </a:t>
            </a:r>
            <a:r>
              <a:rPr lang="en-US" dirty="0" smtClean="0"/>
              <a:t>(</a:t>
            </a:r>
            <a:r>
              <a:rPr lang="en-US" u="sng" dirty="0" smtClean="0">
                <a:solidFill>
                  <a:srgbClr val="0000FF"/>
                </a:solidFill>
              </a:rPr>
              <a:t>http</a:t>
            </a:r>
            <a:r>
              <a:rPr lang="en-US" u="sng" dirty="0">
                <a:solidFill>
                  <a:srgbClr val="0000FF"/>
                </a:solidFill>
              </a:rPr>
              <a:t>://</a:t>
            </a:r>
            <a:r>
              <a:rPr lang="en-US" u="sng" dirty="0" smtClean="0">
                <a:solidFill>
                  <a:srgbClr val="0000FF"/>
                </a:solidFill>
              </a:rPr>
              <a:t>dhsconnect.dhs.gov/Pages/SurgeCapacityForce.aspx</a:t>
            </a:r>
            <a:r>
              <a:rPr lang="en-US" dirty="0" smtClean="0"/>
              <a:t>). You can also find a link to your component-specific SCF information and registration under “Register</a:t>
            </a:r>
            <a:r>
              <a:rPr lang="en-US" baseline="0" dirty="0" smtClean="0"/>
              <a:t> Today,” as well as answers to frequently asked questions. </a:t>
            </a:r>
            <a:r>
              <a:rPr lang="en-US" dirty="0" smtClean="0">
                <a:solidFill>
                  <a:srgbClr val="FF0000"/>
                </a:solidFill>
              </a:rPr>
              <a:t>[</a:t>
            </a:r>
            <a:r>
              <a:rPr lang="en-US" dirty="0">
                <a:solidFill>
                  <a:srgbClr val="FF0000"/>
                </a:solidFill>
              </a:rPr>
              <a:t>INSERT </a:t>
            </a:r>
            <a:r>
              <a:rPr lang="en-US" dirty="0" smtClean="0">
                <a:solidFill>
                  <a:srgbClr val="FF0000"/>
                </a:solidFill>
              </a:rPr>
              <a:t>COMPONENT-SPECIFIC INFORMATION ON REGISTRATION AND REQUIREMENTS, IF APPLICABLE]</a:t>
            </a:r>
            <a:endParaRPr lang="en-US" dirty="0">
              <a:solidFill>
                <a:srgbClr val="FF0000"/>
              </a:solidFill>
            </a:endParaRPr>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kern="1200" dirty="0" smtClean="0">
              <a:solidFill>
                <a:srgbClr val="333333"/>
              </a:solidFill>
              <a:effectLst/>
              <a:latin typeface="Franklin Gothic Book" pitchFamily="34" charset="0"/>
              <a:ea typeface="+mn-ea"/>
              <a:cs typeface="+mn-cs"/>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sz="1200" kern="1200" dirty="0" smtClean="0">
                <a:solidFill>
                  <a:srgbClr val="333333"/>
                </a:solidFill>
                <a:effectLst/>
                <a:latin typeface="Franklin Gothic Book" pitchFamily="34" charset="0"/>
                <a:ea typeface="+mn-ea"/>
                <a:cs typeface="+mn-cs"/>
              </a:rPr>
              <a:t>Following your enrollment, you will be contacted by your component point of contact who will provide you an orientation packet explaining SCF specifics. You can also find helpful information, such as a family communication plan, on Ready.gov.</a:t>
            </a:r>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kern="1200" dirty="0" smtClean="0">
              <a:solidFill>
                <a:srgbClr val="333333"/>
              </a:solidFill>
              <a:effectLst/>
              <a:latin typeface="Franklin Gothic Book" pitchFamily="34" charset="0"/>
              <a:ea typeface="+mn-ea"/>
              <a:cs typeface="+mn-cs"/>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sz="1200" kern="1200" dirty="0" smtClean="0">
                <a:solidFill>
                  <a:srgbClr val="333333"/>
                </a:solidFill>
                <a:effectLst/>
                <a:latin typeface="Franklin Gothic Book" pitchFamily="34" charset="0"/>
                <a:ea typeface="+mn-ea"/>
                <a:cs typeface="+mn-cs"/>
              </a:rPr>
              <a:t>With your help, we can be ready to respond to any event, no matter how large, or to multiple, simultaneous events. Please visit the DHS Surge Capacity Force</a:t>
            </a:r>
            <a:r>
              <a:rPr lang="en-US" sz="1200" i="1" kern="1200" dirty="0" smtClean="0">
                <a:solidFill>
                  <a:srgbClr val="333333"/>
                </a:solidFill>
                <a:effectLst/>
                <a:latin typeface="Franklin Gothic Book" pitchFamily="34" charset="0"/>
                <a:ea typeface="+mn-ea"/>
                <a:cs typeface="+mn-cs"/>
              </a:rPr>
              <a:t> </a:t>
            </a:r>
            <a:r>
              <a:rPr lang="en-US" sz="1200" i="0" kern="1200" dirty="0" smtClean="0">
                <a:solidFill>
                  <a:srgbClr val="333333"/>
                </a:solidFill>
                <a:effectLst/>
                <a:latin typeface="Franklin Gothic Book" pitchFamily="34" charset="0"/>
                <a:ea typeface="+mn-ea"/>
                <a:cs typeface="+mn-cs"/>
              </a:rPr>
              <a:t>web</a:t>
            </a:r>
            <a:r>
              <a:rPr lang="en-US" sz="1200" kern="1200" dirty="0" smtClean="0">
                <a:solidFill>
                  <a:srgbClr val="333333"/>
                </a:solidFill>
                <a:effectLst/>
                <a:latin typeface="Franklin Gothic Book" pitchFamily="34" charset="0"/>
                <a:ea typeface="+mn-ea"/>
                <a:cs typeface="+mn-cs"/>
              </a:rPr>
              <a:t>site on Connect, sign up and talk to your manager today! If you have additional questions, please contact FEMA via the </a:t>
            </a:r>
            <a:r>
              <a:rPr lang="en-US" sz="1200" u="sng" kern="1200" dirty="0" smtClean="0">
                <a:solidFill>
                  <a:srgbClr val="0000FF"/>
                </a:solidFill>
                <a:effectLst/>
                <a:latin typeface="Franklin Gothic Book" pitchFamily="34" charset="0"/>
                <a:ea typeface="+mn-ea"/>
                <a:cs typeface="+mn-cs"/>
              </a:rPr>
              <a:t>surgecapacityforce@dhs.gov</a:t>
            </a:r>
            <a:r>
              <a:rPr lang="en-US" sz="1200" kern="1200" dirty="0" smtClean="0">
                <a:solidFill>
                  <a:srgbClr val="333333"/>
                </a:solidFill>
                <a:effectLst/>
                <a:latin typeface="Franklin Gothic Book" pitchFamily="34" charset="0"/>
                <a:ea typeface="+mn-ea"/>
                <a:cs typeface="+mn-cs"/>
              </a:rPr>
              <a:t> mailbox. </a:t>
            </a:r>
          </a:p>
        </p:txBody>
      </p:sp>
      <p:sp>
        <p:nvSpPr>
          <p:cNvPr id="4" name="Slide Number Placeholder 3"/>
          <p:cNvSpPr>
            <a:spLocks noGrp="1"/>
          </p:cNvSpPr>
          <p:nvPr>
            <p:ph type="sldNum" sz="quarter" idx="10"/>
          </p:nvPr>
        </p:nvSpPr>
        <p:spPr/>
        <p:txBody>
          <a:bodyPr/>
          <a:lstStyle/>
          <a:p>
            <a:pPr>
              <a:defRPr/>
            </a:pPr>
            <a:fld id="{78CE2835-ECD1-4A2B-89EC-BC085CC85E27}" type="slidenum">
              <a:rPr lang="en-US" smtClean="0"/>
              <a:pPr>
                <a:defRPr/>
              </a:pPr>
              <a:t>28</a:t>
            </a:fld>
            <a:endParaRPr lang="en-US" dirty="0"/>
          </a:p>
        </p:txBody>
      </p:sp>
    </p:spTree>
    <p:extLst>
      <p:ext uri="{BB962C8B-B14F-4D97-AF65-F5344CB8AC3E}">
        <p14:creationId xmlns:p14="http://schemas.microsoft.com/office/powerpoint/2010/main" val="686849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30100"/>
            <a:fld id="{FBDD6626-364E-4E50-8797-FE7589E4C806}" type="slidenum">
              <a:rPr lang="en-US" smtClean="0"/>
              <a:pPr defTabSz="930100"/>
              <a:t>3</a:t>
            </a:fld>
            <a:endParaRPr 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762002" y="4382451"/>
            <a:ext cx="5486398" cy="4232664"/>
          </a:xfrm>
          <a:noFill/>
          <a:ln/>
        </p:spPr>
        <p:txBody>
          <a:bodyPr/>
          <a:lstStyle/>
          <a:p>
            <a:pPr eaLnBrk="1" hangingPunct="1"/>
            <a:r>
              <a:rPr lang="en-US" dirty="0" smtClean="0">
                <a:latin typeface="Franklin Gothic Book" pitchFamily="34" charset="0"/>
              </a:rPr>
              <a:t>…Get a kit, make a plan, and be informed.</a:t>
            </a:r>
          </a:p>
          <a:p>
            <a:pPr eaLnBrk="1" hangingPunct="1"/>
            <a:endParaRPr lang="en-US" dirty="0" smtClean="0">
              <a:latin typeface="Franklin Gothic Book" pitchFamily="34" charset="0"/>
            </a:endParaRPr>
          </a:p>
          <a:p>
            <a:pPr eaLnBrk="1" hangingPunct="1"/>
            <a:r>
              <a:rPr lang="en-US" dirty="0" smtClean="0">
                <a:latin typeface="Franklin Gothic Book" pitchFamily="34" charset="0"/>
              </a:rPr>
              <a:t>We’re now going to show a short video that introduces these three steps, and how they can help keep you and your family safe.</a:t>
            </a:r>
          </a:p>
          <a:p>
            <a:pPr eaLnBrk="1" hangingPunct="1"/>
            <a:endParaRPr lang="en-US" dirty="0" smtClean="0">
              <a:latin typeface="Franklin Gothic Book" pitchFamily="34" charset="0"/>
            </a:endParaRPr>
          </a:p>
          <a:p>
            <a:pPr eaLnBrk="1" hangingPunct="1"/>
            <a:r>
              <a:rPr lang="en-US" dirty="0" smtClean="0">
                <a:solidFill>
                  <a:srgbClr val="FF0000"/>
                </a:solidFill>
                <a:latin typeface="Franklin Gothic Book" pitchFamily="34" charset="0"/>
              </a:rPr>
              <a:t>[START READY VIDEO – </a:t>
            </a:r>
            <a:r>
              <a:rPr lang="en-US" dirty="0"/>
              <a:t>http://</a:t>
            </a:r>
            <a:r>
              <a:rPr lang="en-US" dirty="0" smtClean="0"/>
              <a:t>www.fema.gov/media-library/assets/videos/78834 </a:t>
            </a:r>
            <a:r>
              <a:rPr lang="en-US" dirty="0">
                <a:solidFill>
                  <a:srgbClr val="FF0000"/>
                </a:solidFill>
              </a:rPr>
              <a:t>–</a:t>
            </a:r>
            <a:r>
              <a:rPr lang="en-US" dirty="0" smtClean="0"/>
              <a:t> </a:t>
            </a:r>
            <a:r>
              <a:rPr lang="en-US" baseline="0" dirty="0" smtClean="0">
                <a:solidFill>
                  <a:srgbClr val="FF0000"/>
                </a:solidFill>
                <a:latin typeface="Franklin Gothic Book" pitchFamily="34" charset="0"/>
              </a:rPr>
              <a:t>ENSURE SPEAKERS ARE CONNECTED AND TURNED UP</a:t>
            </a:r>
            <a:r>
              <a:rPr lang="en-US" dirty="0" smtClean="0">
                <a:solidFill>
                  <a:srgbClr val="FF0000"/>
                </a:solidFill>
                <a:latin typeface="Franklin Gothic Book" pitchFamily="34" charset="0"/>
              </a:rPr>
              <a:t>]</a:t>
            </a:r>
            <a:endParaRPr lang="en-US" dirty="0"/>
          </a:p>
          <a:p>
            <a:pPr eaLnBrk="1" hangingPunct="1"/>
            <a:endParaRPr lang="en-US" dirty="0" smtClean="0">
              <a:latin typeface="Franklin Gothic Book" pitchFamily="34" charset="0"/>
            </a:endParaRPr>
          </a:p>
          <a:p>
            <a:pPr eaLnBrk="1" hangingPunct="1"/>
            <a:endParaRPr lang="en-US" dirty="0" smtClean="0">
              <a:latin typeface="Franklin Gothic Book" pitchFamily="34" charset="0"/>
            </a:endParaRPr>
          </a:p>
          <a:p>
            <a:pPr eaLnBrk="1" hangingPunct="1"/>
            <a:r>
              <a:rPr lang="en-US" dirty="0" smtClean="0"/>
              <a:t>For additional information, use the following links:</a:t>
            </a:r>
          </a:p>
          <a:p>
            <a:pPr eaLnBrk="1" hangingPunct="1"/>
            <a:endParaRPr lang="en-US" dirty="0" smtClean="0">
              <a:latin typeface="Franklin Gothic Book" pitchFamily="34" charset="0"/>
            </a:endParaRPr>
          </a:p>
          <a:p>
            <a:pPr marL="628650" lvl="1" indent="-171450" eaLnBrk="1" hangingPunct="1">
              <a:buFont typeface="Arial" panose="020B0604020202020204" pitchFamily="34" charset="0"/>
              <a:buChar char="•"/>
            </a:pPr>
            <a:r>
              <a:rPr lang="en-US" dirty="0" smtClean="0"/>
              <a:t>http://www.ready.gov/america/getakit/index.html</a:t>
            </a:r>
          </a:p>
          <a:p>
            <a:pPr marL="628650" lvl="1" indent="-171450" eaLnBrk="1" hangingPunct="1">
              <a:buFont typeface="Arial" panose="020B0604020202020204" pitchFamily="34" charset="0"/>
              <a:buChar char="•"/>
            </a:pPr>
            <a:r>
              <a:rPr lang="en-US" dirty="0" smtClean="0"/>
              <a:t>http://www.ready.gov/america/makeaplan/index.html</a:t>
            </a:r>
          </a:p>
          <a:p>
            <a:pPr eaLnBrk="1" hangingPunct="1"/>
            <a:endParaRPr lang="en-US" dirty="0" smtClean="0">
              <a:latin typeface="Franklin Gothic Book"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pPr defTabSz="930100"/>
            <a:fld id="{3300A2D8-496A-4A86-8CD7-2D5A8A3E40B1}" type="slidenum">
              <a:rPr lang="en-US" smtClean="0"/>
              <a:pPr defTabSz="930100"/>
              <a:t>4</a:t>
            </a:fld>
            <a:endParaRPr lang="en-US" dirty="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838200" y="4415790"/>
            <a:ext cx="5334000" cy="4184995"/>
          </a:xfrm>
          <a:noFill/>
          <a:ln/>
        </p:spPr>
        <p:txBody>
          <a:bodyPr/>
          <a:lstStyle/>
          <a:p>
            <a:pPr eaLnBrk="1" hangingPunct="1">
              <a:spcBef>
                <a:spcPts val="150"/>
              </a:spcBef>
            </a:pPr>
            <a:r>
              <a:rPr lang="en-US" dirty="0" smtClean="0">
                <a:latin typeface="Franklin Gothic Book" pitchFamily="34" charset="0"/>
              </a:rPr>
              <a:t>Now let’s talk a bit more about those three steps.</a:t>
            </a:r>
          </a:p>
          <a:p>
            <a:pPr eaLnBrk="1" hangingPunct="1">
              <a:spcBef>
                <a:spcPts val="150"/>
              </a:spcBef>
            </a:pPr>
            <a:endParaRPr lang="en-US" dirty="0" smtClean="0">
              <a:latin typeface="Franklin Gothic Book" pitchFamily="34" charset="0"/>
            </a:endParaRPr>
          </a:p>
          <a:p>
            <a:pPr eaLnBrk="1" hangingPunct="1">
              <a:spcBef>
                <a:spcPts val="150"/>
              </a:spcBef>
            </a:pPr>
            <a:r>
              <a:rPr lang="en-US" dirty="0" smtClean="0">
                <a:latin typeface="Franklin Gothic Book" pitchFamily="34" charset="0"/>
              </a:rPr>
              <a:t>First: Get a kit.  As you saw in the video, it’s a good idea to prepare a kit of basic emergency supplies to keep at home.  </a:t>
            </a:r>
          </a:p>
          <a:p>
            <a:pPr eaLnBrk="1" hangingPunct="1">
              <a:spcBef>
                <a:spcPts val="150"/>
              </a:spcBef>
            </a:pPr>
            <a:endParaRPr lang="en-US" dirty="0" smtClean="0">
              <a:latin typeface="Franklin Gothic Book" pitchFamily="34" charset="0"/>
            </a:endParaRPr>
          </a:p>
          <a:p>
            <a:pPr eaLnBrk="1" hangingPunct="1">
              <a:spcBef>
                <a:spcPts val="150"/>
              </a:spcBef>
            </a:pPr>
            <a:r>
              <a:rPr lang="en-US" dirty="0" smtClean="0">
                <a:latin typeface="Franklin Gothic Book" pitchFamily="34" charset="0"/>
              </a:rPr>
              <a:t>Be prepared to improvise and use what you have on hand to make it on your own for at least three days, maybe longer.  While there are many things that might make you more comfortable, think first about the basics, like water and food.</a:t>
            </a:r>
          </a:p>
          <a:p>
            <a:pPr eaLnBrk="1" hangingPunct="1">
              <a:spcBef>
                <a:spcPts val="150"/>
              </a:spcBef>
            </a:pPr>
            <a:endParaRPr lang="en-US" dirty="0" smtClean="0">
              <a:latin typeface="Franklin Gothic Book" pitchFamily="34" charset="0"/>
            </a:endParaRPr>
          </a:p>
          <a:p>
            <a:pPr eaLnBrk="1" hangingPunct="1">
              <a:spcBef>
                <a:spcPts val="150"/>
              </a:spcBef>
            </a:pPr>
            <a:r>
              <a:rPr lang="en-US" dirty="0" smtClean="0">
                <a:latin typeface="Franklin Gothic Book" pitchFamily="34" charset="0"/>
              </a:rPr>
              <a:t>An emergency preparedness kit contains items that you may need if you are confined to your home for an extended period of time (such as after a disaster or during a winter storm), or if you are told to evacuate on short notice.</a:t>
            </a:r>
          </a:p>
          <a:p>
            <a:pPr eaLnBrk="1" hangingPunct="1">
              <a:spcBef>
                <a:spcPts val="150"/>
              </a:spcBef>
            </a:pPr>
            <a:endParaRPr lang="en-US" dirty="0" smtClean="0">
              <a:latin typeface="Franklin Gothic Book" pitchFamily="34" charset="0"/>
            </a:endParaRPr>
          </a:p>
          <a:p>
            <a:pPr eaLnBrk="1" hangingPunct="1">
              <a:spcBef>
                <a:spcPts val="150"/>
              </a:spcBef>
            </a:pPr>
            <a:r>
              <a:rPr lang="en-US" dirty="0" smtClean="0">
                <a:solidFill>
                  <a:srgbClr val="FF0000"/>
                </a:solidFill>
                <a:latin typeface="Franklin Gothic Book" pitchFamily="34" charset="0"/>
              </a:rPr>
              <a:t>[REFER EMPLOYEES TO BROCHURE FOR COMPLETE LIST OF ITEMS TO INCLUDE IN KIT]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30100"/>
            <a:fld id="{FA254FB0-757E-49CB-ACC4-9E952E76C7DC}" type="slidenum">
              <a:rPr lang="en-US" smtClean="0"/>
              <a:pPr defTabSz="930100"/>
              <a:t>5</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533400" y="4415790"/>
            <a:ext cx="5943600" cy="4652010"/>
          </a:xfrm>
          <a:noFill/>
          <a:ln/>
        </p:spPr>
        <p:txBody>
          <a:bodyPr/>
          <a:lstStyle/>
          <a:p>
            <a:pPr eaLnBrk="1" hangingPunct="1"/>
            <a:r>
              <a:rPr lang="en-US" b="1" dirty="0" smtClean="0">
                <a:latin typeface="Franklin Gothic Book" pitchFamily="34" charset="0"/>
              </a:rPr>
              <a:t>Assemble all these items in one place, and then keep your kit where it is easily accessible</a:t>
            </a:r>
            <a:r>
              <a:rPr lang="en-US" dirty="0" smtClean="0">
                <a:latin typeface="Franklin Gothic Book" pitchFamily="34" charset="0"/>
              </a:rPr>
              <a:t>.  Your items should all be stored in a container that’s easy to find and easy to move, like the large plastic tub you saw in the video.  You may want to keep your kit where you’re likely to take shelter during a storm, such as in a basement, or near your car, in case you need to evacuate quickly.</a:t>
            </a:r>
          </a:p>
          <a:p>
            <a:pPr eaLnBrk="1" hangingPunct="1"/>
            <a:endParaRPr lang="en-US" dirty="0" smtClean="0">
              <a:latin typeface="Franklin Gothic Book" pitchFamily="34" charset="0"/>
            </a:endParaRPr>
          </a:p>
          <a:p>
            <a:pPr eaLnBrk="1" hangingPunct="1"/>
            <a:r>
              <a:rPr lang="en-US" dirty="0" smtClean="0">
                <a:latin typeface="Franklin Gothic Book" pitchFamily="34" charset="0"/>
              </a:rPr>
              <a:t>If one big kit is too difficult to move, consider two smaller kits.</a:t>
            </a:r>
          </a:p>
          <a:p>
            <a:pPr eaLnBrk="1" hangingPunct="1"/>
            <a:endParaRPr lang="en-US" dirty="0" smtClean="0">
              <a:latin typeface="Franklin Gothic Book" pitchFamily="34" charset="0"/>
            </a:endParaRPr>
          </a:p>
          <a:p>
            <a:pPr eaLnBrk="1" hangingPunct="1"/>
            <a:r>
              <a:rPr lang="en-US" dirty="0" smtClean="0">
                <a:latin typeface="Franklin Gothic Book" pitchFamily="34" charset="0"/>
              </a:rPr>
              <a:t>Once you have your kit, be sure to check it every six months and replace expired or outdated items.  Check expiration dates of food, water, and medication… check batteries… and change out the clothing you have to make sure it’s weather-appropriate.  And yes, even bottled water can go bad—it’s typically good for up to five years from the date it was packaged.</a:t>
            </a:r>
          </a:p>
          <a:p>
            <a:pPr eaLnBrk="1" hangingPunct="1"/>
            <a:endParaRPr lang="en-US" dirty="0" smtClean="0">
              <a:latin typeface="Franklin Gothic Book" pitchFamily="34" charset="0"/>
            </a:endParaRPr>
          </a:p>
          <a:p>
            <a:pPr eaLnBrk="1" hangingPunct="1"/>
            <a:r>
              <a:rPr lang="en-US" dirty="0" smtClean="0">
                <a:latin typeface="Franklin Gothic Book" pitchFamily="34" charset="0"/>
              </a:rPr>
              <a:t>Also to consider to add to the kit would be copies (or originals) of important documents to include insurance, passports, marriage / divorce/ adoption orders, medical records, drivers license, vehicle registrations, certifications for a responder.</a:t>
            </a:r>
          </a:p>
          <a:p>
            <a:pPr eaLnBrk="1" hangingPunct="1"/>
            <a:endParaRPr lang="en-US" dirty="0" smtClean="0">
              <a:latin typeface="Franklin Gothic Book" pitchFamily="34" charset="0"/>
            </a:endParaRPr>
          </a:p>
          <a:p>
            <a:pPr eaLnBrk="1" hangingPunct="1"/>
            <a:r>
              <a:rPr lang="en-US" dirty="0" smtClean="0">
                <a:latin typeface="Franklin Gothic Book" pitchFamily="34" charset="0"/>
              </a:rPr>
              <a:t>An animal emergency supply kit should be prepared to include food, water, medicines, first aid kit, pet litter and litter box, crate, sanitation.</a:t>
            </a:r>
          </a:p>
          <a:p>
            <a:endParaRPr lang="en-US" dirty="0" smtClean="0">
              <a:latin typeface="Franklin Gothic Book" pitchFamily="34" charset="0"/>
            </a:endParaRPr>
          </a:p>
          <a:p>
            <a:r>
              <a:rPr lang="en-US" dirty="0" smtClean="0">
                <a:latin typeface="Franklin Gothic Book" pitchFamily="34" charset="0"/>
              </a:rPr>
              <a:t>Please note that food, baby supplies, and water be rotated regularly.  They may want to make these rotations  when they change their smoke detector batteries or move their clocks forward or backwards when Standard Time changes to Daylight Savings Time.</a:t>
            </a:r>
          </a:p>
          <a:p>
            <a:pPr eaLnBrk="1" hangingPunct="1"/>
            <a:endParaRPr lang="en-US" dirty="0" smtClean="0">
              <a:latin typeface="Franklin Gothic Book"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pPr defTabSz="930100"/>
            <a:fld id="{B55F9967-58DF-4E8F-B0D4-7250CA649CED}" type="slidenum">
              <a:rPr lang="en-US" smtClean="0"/>
              <a:pPr defTabSz="930100"/>
              <a:t>6</a:t>
            </a:fld>
            <a:endParaRPr lang="en-US" dirty="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701040" y="4415790"/>
            <a:ext cx="5608320" cy="4184995"/>
          </a:xfrm>
          <a:noFill/>
          <a:ln/>
        </p:spPr>
        <p:txBody>
          <a:bodyPr/>
          <a:lstStyle/>
          <a:p>
            <a:pPr eaLnBrk="1" hangingPunct="1"/>
            <a:r>
              <a:rPr lang="en-US" dirty="0" smtClean="0">
                <a:latin typeface="Franklin Gothic Book" pitchFamily="34" charset="0"/>
              </a:rPr>
              <a:t>Now, it’s also a good idea to keep some basic emergency supplies at the office.  But what you keep at the office may be a little different from what you keep at home.</a:t>
            </a:r>
          </a:p>
          <a:p>
            <a:pPr eaLnBrk="1" hangingPunct="1"/>
            <a:endParaRPr lang="en-US" dirty="0" smtClean="0">
              <a:latin typeface="Franklin Gothic Book" pitchFamily="34" charset="0"/>
            </a:endParaRPr>
          </a:p>
          <a:p>
            <a:pPr eaLnBrk="1" hangingPunct="1"/>
            <a:r>
              <a:rPr lang="en-US" dirty="0" smtClean="0">
                <a:latin typeface="Franklin Gothic Book" pitchFamily="34" charset="0"/>
              </a:rPr>
              <a:t>Just like you may buy your own umbrella and keep it at the office in case it rains, it’s a good idea to keep some other basic emergency supplies at work in case something </a:t>
            </a:r>
            <a:r>
              <a:rPr lang="en-US" b="1" dirty="0" smtClean="0">
                <a:latin typeface="Franklin Gothic Book" pitchFamily="34" charset="0"/>
              </a:rPr>
              <a:t>else</a:t>
            </a:r>
            <a:r>
              <a:rPr lang="en-US" dirty="0" smtClean="0">
                <a:latin typeface="Franklin Gothic Book" pitchFamily="34" charset="0"/>
              </a:rPr>
              <a:t> unexpected happens.</a:t>
            </a:r>
          </a:p>
          <a:p>
            <a:pPr eaLnBrk="1" hangingPunct="1"/>
            <a:endParaRPr lang="en-US" b="1" dirty="0" smtClean="0">
              <a:latin typeface="Franklin Gothic Book" pitchFamily="34" charset="0"/>
            </a:endParaRPr>
          </a:p>
          <a:p>
            <a:pPr eaLnBrk="1" hangingPunct="1"/>
            <a:r>
              <a:rPr lang="en-US" b="1" dirty="0" smtClean="0">
                <a:latin typeface="Franklin Gothic Book" pitchFamily="34" charset="0"/>
              </a:rPr>
              <a:t>Your kit for the office should contain:</a:t>
            </a:r>
            <a:endParaRPr lang="en-US" dirty="0" smtClean="0">
              <a:latin typeface="Franklin Gothic Book" pitchFamily="34" charset="0"/>
            </a:endParaRPr>
          </a:p>
          <a:p>
            <a:pPr marL="169863" indent="-169863" eaLnBrk="1" hangingPunct="1">
              <a:buFont typeface="Arial" pitchFamily="34" charset="0"/>
              <a:buChar char="•"/>
            </a:pPr>
            <a:r>
              <a:rPr lang="en-US" dirty="0" smtClean="0">
                <a:latin typeface="Franklin Gothic Book" pitchFamily="34" charset="0"/>
              </a:rPr>
              <a:t>water and non-perishable food</a:t>
            </a:r>
          </a:p>
          <a:p>
            <a:pPr marL="169863" indent="-169863" eaLnBrk="1" hangingPunct="1">
              <a:buFont typeface="Arial" pitchFamily="34" charset="0"/>
              <a:buChar char="•"/>
            </a:pPr>
            <a:r>
              <a:rPr lang="en-US" dirty="0" smtClean="0">
                <a:latin typeface="Franklin Gothic Book" pitchFamily="34" charset="0"/>
              </a:rPr>
              <a:t>flashlight</a:t>
            </a:r>
          </a:p>
          <a:p>
            <a:pPr marL="169863" indent="-169863" eaLnBrk="1" hangingPunct="1">
              <a:buFont typeface="Arial" pitchFamily="34" charset="0"/>
              <a:buChar char="•"/>
            </a:pPr>
            <a:r>
              <a:rPr lang="en-US" dirty="0" smtClean="0">
                <a:latin typeface="Franklin Gothic Book" pitchFamily="34" charset="0"/>
              </a:rPr>
              <a:t>first aid kit</a:t>
            </a:r>
          </a:p>
          <a:p>
            <a:pPr marL="169863" indent="-169863" eaLnBrk="1" hangingPunct="1">
              <a:buFont typeface="Arial" pitchFamily="34" charset="0"/>
              <a:buChar char="•"/>
            </a:pPr>
            <a:r>
              <a:rPr lang="en-US" dirty="0" smtClean="0">
                <a:latin typeface="Franklin Gothic Book" pitchFamily="34" charset="0"/>
              </a:rPr>
              <a:t>whistle to attract attention</a:t>
            </a:r>
          </a:p>
          <a:p>
            <a:pPr marL="169863" indent="-169863" eaLnBrk="1" hangingPunct="1">
              <a:buFont typeface="Arial" pitchFamily="34" charset="0"/>
              <a:buChar char="•"/>
            </a:pPr>
            <a:r>
              <a:rPr lang="en-US" dirty="0" smtClean="0">
                <a:latin typeface="Franklin Gothic Book" pitchFamily="34" charset="0"/>
              </a:rPr>
              <a:t>dust mask</a:t>
            </a:r>
          </a:p>
          <a:p>
            <a:pPr marL="169863" indent="-169863" eaLnBrk="1" hangingPunct="1">
              <a:buFont typeface="Arial" pitchFamily="34" charset="0"/>
              <a:buChar char="•"/>
            </a:pPr>
            <a:r>
              <a:rPr lang="en-US" dirty="0" smtClean="0">
                <a:latin typeface="Franklin Gothic Book" pitchFamily="34" charset="0"/>
              </a:rPr>
              <a:t>change of clothing</a:t>
            </a:r>
          </a:p>
          <a:p>
            <a:pPr marL="169863" indent="-169863" eaLnBrk="1" hangingPunct="1">
              <a:buFont typeface="Arial" pitchFamily="34" charset="0"/>
              <a:buChar char="•"/>
            </a:pPr>
            <a:r>
              <a:rPr lang="en-US" dirty="0" smtClean="0">
                <a:latin typeface="Franklin Gothic Book" pitchFamily="34" charset="0"/>
              </a:rPr>
              <a:t>rain gear; and </a:t>
            </a:r>
          </a:p>
          <a:p>
            <a:pPr marL="169863" indent="-169863" eaLnBrk="1" hangingPunct="1">
              <a:buFont typeface="Arial" pitchFamily="34" charset="0"/>
              <a:buChar char="•"/>
            </a:pPr>
            <a:r>
              <a:rPr lang="en-US" dirty="0" smtClean="0">
                <a:latin typeface="Franklin Gothic Book" pitchFamily="34" charset="0"/>
              </a:rPr>
              <a:t>comfortable walking shoes—in case you need to walk home or go to another meeting place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30100"/>
            <a:fld id="{88D78A3D-D398-4C57-B58A-8A54AEC95358}" type="slidenum">
              <a:rPr lang="en-US" smtClean="0"/>
              <a:pPr defTabSz="930100"/>
              <a:t>7</a:t>
            </a:fld>
            <a:endParaRPr lang="en-US" dirty="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904621" y="4382450"/>
            <a:ext cx="5201160" cy="4380549"/>
          </a:xfrm>
          <a:noFill/>
          <a:ln/>
        </p:spPr>
        <p:txBody>
          <a:bodyPr/>
          <a:lstStyle/>
          <a:p>
            <a:pPr eaLnBrk="1" hangingPunct="1"/>
            <a:r>
              <a:rPr lang="en-US" dirty="0" smtClean="0">
                <a:latin typeface="Franklin Gothic Book" pitchFamily="34" charset="0"/>
              </a:rPr>
              <a:t>Most responses to emergencies really come down to variations on one of </a:t>
            </a:r>
            <a:r>
              <a:rPr lang="en-US" b="1" dirty="0" smtClean="0">
                <a:latin typeface="Franklin Gothic Book" pitchFamily="34" charset="0"/>
              </a:rPr>
              <a:t>two</a:t>
            </a:r>
            <a:r>
              <a:rPr lang="en-US" dirty="0" smtClean="0">
                <a:latin typeface="Franklin Gothic Book" pitchFamily="34" charset="0"/>
              </a:rPr>
              <a:t> basic protective actions—</a:t>
            </a:r>
            <a:r>
              <a:rPr lang="en-US" b="1" i="1" dirty="0" smtClean="0">
                <a:latin typeface="Franklin Gothic Book" pitchFamily="34" charset="0"/>
              </a:rPr>
              <a:t>because either it’s safer to go outside, or it’s safer to stay inside.</a:t>
            </a:r>
            <a:endParaRPr lang="en-US" dirty="0" smtClean="0">
              <a:latin typeface="Franklin Gothic Book" pitchFamily="34" charset="0"/>
            </a:endParaRPr>
          </a:p>
          <a:p>
            <a:pPr eaLnBrk="1" hangingPunct="1"/>
            <a:endParaRPr lang="en-US" dirty="0" smtClean="0">
              <a:latin typeface="Franklin Gothic Book" pitchFamily="34" charset="0"/>
            </a:endParaRPr>
          </a:p>
          <a:p>
            <a:pPr eaLnBrk="1" hangingPunct="1"/>
            <a:r>
              <a:rPr lang="en-US" dirty="0" smtClean="0">
                <a:latin typeface="Franklin Gothic Book" pitchFamily="34" charset="0"/>
              </a:rPr>
              <a:t>These two protective actions are called evacuation, and in-place protection (also known as “sheltering in place”).</a:t>
            </a:r>
          </a:p>
          <a:p>
            <a:pPr eaLnBrk="1" hangingPunct="1"/>
            <a:endParaRPr lang="en-US" dirty="0" smtClean="0">
              <a:latin typeface="Franklin Gothic Book" pitchFamily="34" charset="0"/>
            </a:endParaRPr>
          </a:p>
          <a:p>
            <a:pPr eaLnBrk="1" hangingPunct="1"/>
            <a:r>
              <a:rPr lang="en-US" b="1" dirty="0" smtClean="0">
                <a:latin typeface="Franklin Gothic Book" pitchFamily="34" charset="0"/>
              </a:rPr>
              <a:t>Evacuation</a:t>
            </a:r>
            <a:r>
              <a:rPr lang="en-US" dirty="0" smtClean="0">
                <a:latin typeface="Franklin Gothic Book" pitchFamily="34" charset="0"/>
              </a:rPr>
              <a:t> is the simpler of the two concepts.  You’ve probably been doing fire drills since elementary school.  Just keep in mind that you may need to evacuate the building for other reasons besides fire—for example, a bomb threat, or the internal release of a dangerous chemical.</a:t>
            </a:r>
          </a:p>
          <a:p>
            <a:pPr eaLnBrk="1" hangingPunct="1"/>
            <a:endParaRPr lang="en-US" dirty="0" smtClean="0">
              <a:latin typeface="Franklin Gothic Book" pitchFamily="34" charset="0"/>
            </a:endParaRPr>
          </a:p>
          <a:p>
            <a:pPr eaLnBrk="1" hangingPunct="1"/>
            <a:r>
              <a:rPr lang="en-US" dirty="0" smtClean="0">
                <a:latin typeface="Franklin Gothic Book" pitchFamily="34" charset="0"/>
              </a:rPr>
              <a:t>When you hear the fire or evacuation alarm sound, go to the nearest safe exit.  Follow instructions from your Floor Monitor and others in your building’s Occupant Emergency Organization.</a:t>
            </a:r>
          </a:p>
          <a:p>
            <a:pPr eaLnBrk="1" hangingPunct="1"/>
            <a:endParaRPr lang="en-US" dirty="0" smtClean="0">
              <a:latin typeface="Franklin Gothic Book" pitchFamily="34" charset="0"/>
            </a:endParaRPr>
          </a:p>
          <a:p>
            <a:pPr eaLnBrk="1" hangingPunct="1"/>
            <a:r>
              <a:rPr lang="en-US" dirty="0" smtClean="0">
                <a:latin typeface="Franklin Gothic Book" pitchFamily="34" charset="0"/>
              </a:rPr>
              <a:t>Stay to the right in stairwells, to allow emergency responders to ascend the stairs while you are evacuating.  Once you are clear of the building, go to the appropriate rally point and check in with your supervisor.  Do not panic, but move swiftly, and treat every drill as if it were real.</a:t>
            </a:r>
          </a:p>
          <a:p>
            <a:pPr eaLnBrk="1" hangingPunct="1"/>
            <a:r>
              <a:rPr lang="en-US" b="1" dirty="0" smtClean="0">
                <a:latin typeface="Franklin Gothic Book" pitchFamily="34" charset="0"/>
              </a:rPr>
              <a:t> </a:t>
            </a:r>
            <a:endParaRPr lang="en-US" dirty="0" smtClean="0">
              <a:latin typeface="Franklin Gothic Book" pitchFamily="34" charset="0"/>
            </a:endParaRPr>
          </a:p>
          <a:p>
            <a:pPr eaLnBrk="1" hangingPunct="1"/>
            <a:endParaRPr lang="en-US" dirty="0" smtClean="0">
              <a:latin typeface="Franklin Gothic Book"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pPr defTabSz="930100"/>
            <a:fld id="{BED471EF-E912-471D-9E53-CE8F0EFAF78F}" type="slidenum">
              <a:rPr lang="en-US" smtClean="0"/>
              <a:pPr defTabSz="930100"/>
              <a:t>8</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685802" y="4382450"/>
            <a:ext cx="5638798" cy="4685349"/>
          </a:xfrm>
          <a:noFill/>
          <a:ln/>
        </p:spPr>
        <p:txBody>
          <a:bodyPr/>
          <a:lstStyle/>
          <a:p>
            <a:pPr eaLnBrk="1" hangingPunct="1"/>
            <a:r>
              <a:rPr lang="en-US" dirty="0" smtClean="0">
                <a:latin typeface="Franklin Gothic Book" pitchFamily="34" charset="0"/>
              </a:rPr>
              <a:t>If in-place protection orders are issued, move promptly, just as you would if the fire alarm went off.  Grab your emergency preparedness kit and other personal belongings (like your keys, purse, medication, etc.)—unless you believe they have been contaminated.  Then go to the predetermined safe area in your building, closing and locking your office doors behind you.  Await further guidance from your Floor Monitor or other members of the building’s Occupant Emergency Organization.</a:t>
            </a:r>
          </a:p>
          <a:p>
            <a:pPr eaLnBrk="1" hangingPunct="1"/>
            <a:endParaRPr lang="en-US" dirty="0" smtClean="0">
              <a:latin typeface="Franklin Gothic Book" pitchFamily="34" charset="0"/>
            </a:endParaRPr>
          </a:p>
          <a:p>
            <a:pPr eaLnBrk="1" hangingPunct="1"/>
            <a:r>
              <a:rPr lang="en-US" dirty="0" smtClean="0">
                <a:latin typeface="Franklin Gothic Book" pitchFamily="34" charset="0"/>
              </a:rPr>
              <a:t>Be prepared to improvise and use what you have on hand to maintain a barrier between yourself and any contamination.  You should also attempt to contact anyone from your office who may have gone to lunch, or any expected visitors, to inform them of the protective action and advise them to seek appropriate shelter.</a:t>
            </a:r>
          </a:p>
          <a:p>
            <a:pPr eaLnBrk="1" hangingPunct="1"/>
            <a:endParaRPr lang="en-US" dirty="0" smtClean="0">
              <a:latin typeface="Franklin Gothic Book" pitchFamily="34" charset="0"/>
            </a:endParaRPr>
          </a:p>
          <a:p>
            <a:pPr eaLnBrk="1" hangingPunct="1"/>
            <a:r>
              <a:rPr lang="en-US" dirty="0" smtClean="0">
                <a:latin typeface="Franklin Gothic Book" pitchFamily="34" charset="0"/>
              </a:rPr>
              <a:t>Be prepared to assist anyone who has special needs, or who may be vulnerable to extreme heat or cold.</a:t>
            </a:r>
          </a:p>
          <a:p>
            <a:pPr eaLnBrk="1" hangingPunct="1"/>
            <a:endParaRPr lang="en-US" dirty="0" smtClean="0">
              <a:latin typeface="Franklin Gothic Book" pitchFamily="34" charset="0"/>
            </a:endParaRPr>
          </a:p>
          <a:p>
            <a:pPr eaLnBrk="1" hangingPunct="1"/>
            <a:r>
              <a:rPr lang="en-US" dirty="0" smtClean="0">
                <a:latin typeface="Franklin Gothic Book" pitchFamily="34" charset="0"/>
              </a:rPr>
              <a:t>It may take authorities some time to provide information on what is happening.  Try to remain calm and be patient.</a:t>
            </a:r>
          </a:p>
          <a:p>
            <a:pPr eaLnBrk="1" hangingPunct="1"/>
            <a:endParaRPr lang="en-US" dirty="0" smtClean="0">
              <a:latin typeface="Franklin Gothic Book" pitchFamily="34" charset="0"/>
            </a:endParaRPr>
          </a:p>
          <a:p>
            <a:pPr eaLnBrk="1" hangingPunct="1"/>
            <a:r>
              <a:rPr lang="en-US" dirty="0" smtClean="0">
                <a:latin typeface="Franklin Gothic Book" pitchFamily="34" charset="0"/>
              </a:rPr>
              <a:t>In earthquake areas special consideration should be made towards areas where voids are likely to be created or exist for refuge during a collapse</a:t>
            </a:r>
          </a:p>
          <a:p>
            <a:pPr eaLnBrk="1" hangingPunct="1"/>
            <a:endParaRPr lang="en-US" dirty="0" smtClean="0">
              <a:latin typeface="Franklin Gothic Book" pitchFamily="34" charset="0"/>
            </a:endParaRPr>
          </a:p>
          <a:p>
            <a:pPr eaLnBrk="1" hangingPunct="1"/>
            <a:r>
              <a:rPr lang="en-US" dirty="0" smtClean="0">
                <a:latin typeface="Franklin Gothic Book" pitchFamily="34" charset="0"/>
              </a:rPr>
              <a:t>Be sure to talk to the occupant emergency program coordinator for the building in which you work for more information and unique procedures that may be specific to your work site.</a:t>
            </a:r>
          </a:p>
          <a:p>
            <a:pPr eaLnBrk="1" hangingPunct="1"/>
            <a:r>
              <a:rPr lang="en-US" dirty="0" smtClean="0">
                <a:latin typeface="Franklin Gothic Book" pitchFamily="34" charset="0"/>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930100"/>
            <a:fld id="{F1462B03-3DE8-4685-8EB3-1745505C7AE7}" type="slidenum">
              <a:rPr lang="en-US" smtClean="0"/>
              <a:pPr defTabSz="930100"/>
              <a:t>9</a:t>
            </a:fld>
            <a:endParaRPr lang="en-US" dirty="0" smtClean="0"/>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xfrm>
            <a:off x="933098" y="4415791"/>
            <a:ext cx="5144206" cy="4183381"/>
          </a:xfrm>
          <a:solidFill>
            <a:srgbClr val="FFFFFF"/>
          </a:solidFill>
          <a:ln>
            <a:noFill/>
          </a:ln>
        </p:spPr>
        <p:txBody>
          <a:bodyPr/>
          <a:lstStyle/>
          <a:p>
            <a:pPr eaLnBrk="1" hangingPunct="1"/>
            <a:r>
              <a:rPr lang="en-US" dirty="0" smtClean="0">
                <a:latin typeface="Franklin Gothic Book" pitchFamily="34" charset="0"/>
              </a:rPr>
              <a:t>In this </a:t>
            </a:r>
            <a:r>
              <a:rPr lang="en-US" i="1" dirty="0" smtClean="0">
                <a:latin typeface="Franklin Gothic Book" pitchFamily="34" charset="0"/>
              </a:rPr>
              <a:t>sample</a:t>
            </a:r>
            <a:r>
              <a:rPr lang="en-US" dirty="0" smtClean="0">
                <a:latin typeface="Franklin Gothic Book" pitchFamily="34" charset="0"/>
              </a:rPr>
              <a:t> floor plan of an office building, the shaded area indicates the designated “safe area” – away from windows and exterior walls.  Follow the specific procedures in your building to locate the designated safe area.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8482" name="Rectangle 2"/>
          <p:cNvSpPr>
            <a:spLocks noGrp="1" noChangeArrowheads="1"/>
          </p:cNvSpPr>
          <p:nvPr>
            <p:ph type="ctrTitle"/>
          </p:nvPr>
        </p:nvSpPr>
        <p:spPr>
          <a:xfrm>
            <a:off x="317500" y="352425"/>
            <a:ext cx="8226425" cy="701675"/>
          </a:xfrm>
        </p:spPr>
        <p:txBody>
          <a:bodyPr/>
          <a:lstStyle>
            <a:lvl1pPr>
              <a:defRPr/>
            </a:lvl1pPr>
          </a:lstStyle>
          <a:p>
            <a:r>
              <a:rPr lang="en-US"/>
              <a:t>Click to edit Master title style</a:t>
            </a:r>
          </a:p>
        </p:txBody>
      </p:sp>
      <p:sp>
        <p:nvSpPr>
          <p:cNvPr id="148483" name="Rectangle 3"/>
          <p:cNvSpPr>
            <a:spLocks noGrp="1" noChangeArrowheads="1"/>
          </p:cNvSpPr>
          <p:nvPr>
            <p:ph type="subTitle" idx="1"/>
          </p:nvPr>
        </p:nvSpPr>
        <p:spPr bwMode="auto">
          <a:xfrm>
            <a:off x="342900" y="1143000"/>
            <a:ext cx="7769225" cy="609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buFont typeface="Wingdings" pitchFamily="2" charset="2"/>
              <a:buNone/>
              <a:defRPr>
                <a:solidFill>
                  <a:srgbClr val="333333"/>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8610600" y="6429375"/>
            <a:ext cx="457200" cy="260350"/>
          </a:xfrm>
          <a:prstGeom prst="rect">
            <a:avLst/>
          </a:prstGeom>
        </p:spPr>
        <p:txBody>
          <a:bodyPr/>
          <a:lstStyle>
            <a:lvl1pPr>
              <a:defRPr smtClean="0"/>
            </a:lvl1pPr>
          </a:lstStyle>
          <a:p>
            <a:pPr>
              <a:defRPr/>
            </a:pPr>
            <a:fld id="{3F5AFFC5-A1FC-4B16-87A9-8813AAF51EF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8610600" y="6429375"/>
            <a:ext cx="457200" cy="260350"/>
          </a:xfrm>
          <a:prstGeom prst="rect">
            <a:avLst/>
          </a:prstGeom>
        </p:spPr>
        <p:txBody>
          <a:bodyPr/>
          <a:lstStyle>
            <a:lvl1pPr>
              <a:defRPr smtClean="0"/>
            </a:lvl1pPr>
          </a:lstStyle>
          <a:p>
            <a:pPr>
              <a:defRPr/>
            </a:pPr>
            <a:fld id="{6DB85C53-0129-46FB-81A8-77F1A183241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8610600" y="6429375"/>
            <a:ext cx="457200" cy="260350"/>
          </a:xfrm>
          <a:prstGeom prst="rect">
            <a:avLst/>
          </a:prstGeom>
        </p:spPr>
        <p:txBody>
          <a:bodyPr/>
          <a:lstStyle>
            <a:lvl1pPr>
              <a:defRPr smtClean="0"/>
            </a:lvl1pPr>
          </a:lstStyle>
          <a:p>
            <a:pPr>
              <a:defRPr/>
            </a:pPr>
            <a:fld id="{17A6DE36-E4E5-4507-9FCA-C7EA2971C798}"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0"/>
            <a:ext cx="2092325"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5913" y="0"/>
            <a:ext cx="6126162"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8610600" y="6429375"/>
            <a:ext cx="457200" cy="260350"/>
          </a:xfrm>
          <a:prstGeom prst="rect">
            <a:avLst/>
          </a:prstGeom>
        </p:spPr>
        <p:txBody>
          <a:bodyPr/>
          <a:lstStyle>
            <a:lvl1pPr>
              <a:defRPr smtClean="0"/>
            </a:lvl1pPr>
          </a:lstStyle>
          <a:p>
            <a:pPr>
              <a:defRPr/>
            </a:pPr>
            <a:fld id="{E8FFD327-C04B-4541-812C-7683D6349011}"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15913" y="0"/>
            <a:ext cx="7469187" cy="10509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a:prstGeom prst="rect">
            <a:avLst/>
          </a:prstGeom>
        </p:spPr>
        <p:txBody>
          <a:bodyPr/>
          <a:lstStyle/>
          <a:p>
            <a:pPr lvl="0"/>
            <a:endParaRPr lang="en-US" noProof="0" dirty="0" smtClean="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610600" y="6429375"/>
            <a:ext cx="457200" cy="260350"/>
          </a:xfrm>
          <a:prstGeom prst="rect">
            <a:avLst/>
          </a:prstGeom>
        </p:spPr>
        <p:txBody>
          <a:bodyPr/>
          <a:lstStyle>
            <a:lvl1pPr>
              <a:defRPr smtClean="0"/>
            </a:lvl1pPr>
          </a:lstStyle>
          <a:p>
            <a:pPr>
              <a:defRPr/>
            </a:pPr>
            <a:fld id="{9A01BF15-09D9-40AA-A480-97BBF69920C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4013" y="168275"/>
            <a:ext cx="8523287" cy="1050925"/>
          </a:xfrm>
        </p:spPr>
        <p:txBody>
          <a:bodyPr/>
          <a:lstStyle/>
          <a:p>
            <a:r>
              <a:rPr lang="en-US" smtClean="0"/>
              <a:t>Click to edit Master title style</a:t>
            </a:r>
            <a:endParaRPr lang="en-US"/>
          </a:p>
        </p:txBody>
      </p:sp>
      <p:sp>
        <p:nvSpPr>
          <p:cNvPr id="3" name="Content Placeholder 2"/>
          <p:cNvSpPr>
            <a:spLocks noGrp="1"/>
          </p:cNvSpPr>
          <p:nvPr>
            <p:ph idx="1"/>
          </p:nvPr>
        </p:nvSpPr>
        <p:spPr>
          <a:xfrm>
            <a:off x="356060" y="1447800"/>
            <a:ext cx="8483139" cy="4373563"/>
          </a:xfrm>
          <a:prstGeom prst="rect">
            <a:avLst/>
          </a:prstGeom>
        </p:spPr>
        <p:txBody>
          <a:bodyPr/>
          <a:lstStyle>
            <a:lvl1pPr>
              <a:defRPr>
                <a:solidFill>
                  <a:srgbClr val="070000"/>
                </a:solidFill>
              </a:defRPr>
            </a:lvl1pPr>
            <a:lvl2pPr>
              <a:defRPr>
                <a:solidFill>
                  <a:srgbClr val="070000"/>
                </a:solidFill>
              </a:defRPr>
            </a:lvl2pPr>
            <a:lvl3pPr>
              <a:defRPr>
                <a:solidFill>
                  <a:srgbClr val="070000"/>
                </a:solidFill>
              </a:defRPr>
            </a:lvl3pPr>
            <a:lvl4pPr>
              <a:defRPr>
                <a:solidFill>
                  <a:srgbClr val="070000"/>
                </a:solidFill>
              </a:defRPr>
            </a:lvl4pPr>
            <a:lvl5pPr>
              <a:defRPr>
                <a:solidFill>
                  <a:srgbClr val="07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8575965" y="6467099"/>
            <a:ext cx="304800" cy="230188"/>
          </a:xfrm>
          <a:prstGeom prst="rect">
            <a:avLst/>
          </a:prstGeom>
        </p:spPr>
        <p:txBody>
          <a:bodyPr/>
          <a:lstStyle>
            <a:lvl1pPr algn="r">
              <a:defRPr sz="900" smtClean="0">
                <a:solidFill>
                  <a:srgbClr val="003366"/>
                </a:solidFill>
              </a:defRPr>
            </a:lvl1pPr>
          </a:lstStyle>
          <a:p>
            <a:pPr>
              <a:defRPr/>
            </a:pPr>
            <a:fld id="{FE9DB5FB-5E7D-4C4C-94E0-D478496D5EEB}" type="slidenum">
              <a:rPr lang="en-US"/>
              <a:pPr>
                <a:defRPr/>
              </a:pPr>
              <a:t>‹#›</a:t>
            </a:fld>
            <a:endParaRPr lang="en-US" dirty="0"/>
          </a:p>
        </p:txBody>
      </p:sp>
      <p:sp>
        <p:nvSpPr>
          <p:cNvPr id="5" name="Rectangle 7"/>
          <p:cNvSpPr>
            <a:spLocks noChangeArrowheads="1"/>
          </p:cNvSpPr>
          <p:nvPr userDrawn="1"/>
        </p:nvSpPr>
        <p:spPr bwMode="black">
          <a:xfrm>
            <a:off x="4953000" y="6400800"/>
            <a:ext cx="3581400" cy="304800"/>
          </a:xfrm>
          <a:prstGeom prst="rect">
            <a:avLst/>
          </a:prstGeom>
          <a:noFill/>
          <a:ln w="9525">
            <a:noFill/>
            <a:miter lim="800000"/>
            <a:headEnd/>
            <a:tailEnd/>
          </a:ln>
          <a:effectLst/>
        </p:spPr>
        <p:txBody>
          <a:bodyPr anchor="b"/>
          <a:lstStyle/>
          <a:p>
            <a:pPr algn="r"/>
            <a:r>
              <a:rPr lang="en-US" sz="700" dirty="0" smtClean="0">
                <a:solidFill>
                  <a:srgbClr val="999999"/>
                </a:solidFill>
              </a:rPr>
              <a:t>DHS</a:t>
            </a:r>
            <a:r>
              <a:rPr lang="en-US" sz="700" baseline="0" dirty="0" smtClean="0">
                <a:solidFill>
                  <a:srgbClr val="999999"/>
                </a:solidFill>
              </a:rPr>
              <a:t> Orientation: Module 3 – Employee Preparedness</a:t>
            </a:r>
          </a:p>
          <a:p>
            <a:pPr marL="0" marR="0" indent="0" algn="r" defTabSz="914400" rtl="0" eaLnBrk="0" fontAlgn="base" latinLnBrk="0" hangingPunct="0">
              <a:lnSpc>
                <a:spcPct val="100000"/>
              </a:lnSpc>
              <a:spcBef>
                <a:spcPct val="0"/>
              </a:spcBef>
              <a:spcAft>
                <a:spcPct val="0"/>
              </a:spcAft>
              <a:buClrTx/>
              <a:buSzTx/>
              <a:buFontTx/>
              <a:buNone/>
              <a:tabLst/>
              <a:defRPr/>
            </a:pPr>
            <a:r>
              <a:rPr lang="en-US" sz="700" kern="1200" baseline="0" dirty="0" smtClean="0">
                <a:solidFill>
                  <a:srgbClr val="999999"/>
                </a:solidFill>
                <a:latin typeface="Arial" charset="0"/>
                <a:ea typeface="+mn-ea"/>
                <a:cs typeface="+mn-cs"/>
              </a:rPr>
              <a:t>Rev. 8-28-2015</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diff date)">
    <p:spTree>
      <p:nvGrpSpPr>
        <p:cNvPr id="1" name=""/>
        <p:cNvGrpSpPr/>
        <p:nvPr/>
      </p:nvGrpSpPr>
      <p:grpSpPr>
        <a:xfrm>
          <a:off x="0" y="0"/>
          <a:ext cx="0" cy="0"/>
          <a:chOff x="0" y="0"/>
          <a:chExt cx="0" cy="0"/>
        </a:xfrm>
      </p:grpSpPr>
      <p:sp>
        <p:nvSpPr>
          <p:cNvPr id="2" name="Title 1"/>
          <p:cNvSpPr>
            <a:spLocks noGrp="1"/>
          </p:cNvSpPr>
          <p:nvPr>
            <p:ph type="title"/>
          </p:nvPr>
        </p:nvSpPr>
        <p:spPr>
          <a:xfrm>
            <a:off x="354013" y="168275"/>
            <a:ext cx="8523287" cy="1050925"/>
          </a:xfrm>
        </p:spPr>
        <p:txBody>
          <a:bodyPr/>
          <a:lstStyle/>
          <a:p>
            <a:r>
              <a:rPr lang="en-US" smtClean="0"/>
              <a:t>Click to edit Master title style</a:t>
            </a:r>
            <a:endParaRPr lang="en-US"/>
          </a:p>
        </p:txBody>
      </p:sp>
      <p:sp>
        <p:nvSpPr>
          <p:cNvPr id="3" name="Content Placeholder 2"/>
          <p:cNvSpPr>
            <a:spLocks noGrp="1"/>
          </p:cNvSpPr>
          <p:nvPr>
            <p:ph idx="1"/>
          </p:nvPr>
        </p:nvSpPr>
        <p:spPr>
          <a:xfrm>
            <a:off x="356060" y="1447800"/>
            <a:ext cx="8483139" cy="4373563"/>
          </a:xfrm>
          <a:prstGeom prst="rect">
            <a:avLst/>
          </a:prstGeom>
        </p:spPr>
        <p:txBody>
          <a:bodyPr/>
          <a:lstStyle>
            <a:lvl1pPr>
              <a:defRPr>
                <a:solidFill>
                  <a:srgbClr val="070000"/>
                </a:solidFill>
              </a:defRPr>
            </a:lvl1pPr>
            <a:lvl2pPr>
              <a:defRPr>
                <a:solidFill>
                  <a:srgbClr val="070000"/>
                </a:solidFill>
              </a:defRPr>
            </a:lvl2pPr>
            <a:lvl3pPr>
              <a:defRPr>
                <a:solidFill>
                  <a:srgbClr val="070000"/>
                </a:solidFill>
              </a:defRPr>
            </a:lvl3pPr>
            <a:lvl4pPr>
              <a:defRPr>
                <a:solidFill>
                  <a:srgbClr val="070000"/>
                </a:solidFill>
              </a:defRPr>
            </a:lvl4pPr>
            <a:lvl5pPr>
              <a:defRPr>
                <a:solidFill>
                  <a:srgbClr val="07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8575965" y="6467099"/>
            <a:ext cx="304800" cy="230188"/>
          </a:xfrm>
          <a:prstGeom prst="rect">
            <a:avLst/>
          </a:prstGeom>
        </p:spPr>
        <p:txBody>
          <a:bodyPr/>
          <a:lstStyle>
            <a:lvl1pPr algn="r">
              <a:defRPr sz="900" smtClean="0">
                <a:solidFill>
                  <a:srgbClr val="003366"/>
                </a:solidFill>
              </a:defRPr>
            </a:lvl1pPr>
          </a:lstStyle>
          <a:p>
            <a:pPr>
              <a:defRPr/>
            </a:pPr>
            <a:fld id="{FE9DB5FB-5E7D-4C4C-94E0-D478496D5EEB}" type="slidenum">
              <a:rPr lang="en-US"/>
              <a:pPr>
                <a:defRPr/>
              </a:pPr>
              <a:t>‹#›</a:t>
            </a:fld>
            <a:endParaRPr lang="en-US" dirty="0"/>
          </a:p>
        </p:txBody>
      </p:sp>
      <p:sp>
        <p:nvSpPr>
          <p:cNvPr id="5" name="Rectangle 7"/>
          <p:cNvSpPr>
            <a:spLocks noChangeArrowheads="1"/>
          </p:cNvSpPr>
          <p:nvPr userDrawn="1"/>
        </p:nvSpPr>
        <p:spPr bwMode="black">
          <a:xfrm>
            <a:off x="4953000" y="6400800"/>
            <a:ext cx="3581400" cy="304800"/>
          </a:xfrm>
          <a:prstGeom prst="rect">
            <a:avLst/>
          </a:prstGeom>
          <a:noFill/>
          <a:ln w="9525">
            <a:noFill/>
            <a:miter lim="800000"/>
            <a:headEnd/>
            <a:tailEnd/>
          </a:ln>
          <a:effectLst/>
        </p:spPr>
        <p:txBody>
          <a:bodyPr anchor="b"/>
          <a:lstStyle/>
          <a:p>
            <a:pPr algn="r"/>
            <a:r>
              <a:rPr lang="en-US" sz="700" dirty="0" smtClean="0">
                <a:solidFill>
                  <a:srgbClr val="999999"/>
                </a:solidFill>
              </a:rPr>
              <a:t>DHS</a:t>
            </a:r>
            <a:r>
              <a:rPr lang="en-US" sz="700" baseline="0" dirty="0" smtClean="0">
                <a:solidFill>
                  <a:srgbClr val="999999"/>
                </a:solidFill>
              </a:rPr>
              <a:t> Orientation: Module 3 – Employee Preparedness</a:t>
            </a:r>
          </a:p>
          <a:p>
            <a:pPr marL="0" marR="0" indent="0" algn="r" defTabSz="914400" rtl="0" eaLnBrk="0" fontAlgn="base" latinLnBrk="0" hangingPunct="0">
              <a:lnSpc>
                <a:spcPct val="100000"/>
              </a:lnSpc>
              <a:spcBef>
                <a:spcPct val="0"/>
              </a:spcBef>
              <a:spcAft>
                <a:spcPct val="0"/>
              </a:spcAft>
              <a:buClrTx/>
              <a:buSzTx/>
              <a:buFontTx/>
              <a:buNone/>
              <a:tabLst/>
              <a:defRPr/>
            </a:pPr>
            <a:r>
              <a:rPr lang="en-US" sz="700" kern="1200" baseline="0" dirty="0" smtClean="0">
                <a:solidFill>
                  <a:srgbClr val="999999"/>
                </a:solidFill>
                <a:latin typeface="Arial" charset="0"/>
                <a:ea typeface="+mn-ea"/>
                <a:cs typeface="+mn-cs"/>
              </a:rPr>
              <a:t>Rev. 11-19-2015</a:t>
            </a:r>
          </a:p>
        </p:txBody>
      </p:sp>
    </p:spTree>
    <p:extLst>
      <p:ext uri="{BB962C8B-B14F-4D97-AF65-F5344CB8AC3E}">
        <p14:creationId xmlns:p14="http://schemas.microsoft.com/office/powerpoint/2010/main" val="175062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new date)">
    <p:spTree>
      <p:nvGrpSpPr>
        <p:cNvPr id="1" name=""/>
        <p:cNvGrpSpPr/>
        <p:nvPr/>
      </p:nvGrpSpPr>
      <p:grpSpPr>
        <a:xfrm>
          <a:off x="0" y="0"/>
          <a:ext cx="0" cy="0"/>
          <a:chOff x="0" y="0"/>
          <a:chExt cx="0" cy="0"/>
        </a:xfrm>
      </p:grpSpPr>
      <p:sp>
        <p:nvSpPr>
          <p:cNvPr id="2" name="Title 1"/>
          <p:cNvSpPr>
            <a:spLocks noGrp="1"/>
          </p:cNvSpPr>
          <p:nvPr>
            <p:ph type="title"/>
          </p:nvPr>
        </p:nvSpPr>
        <p:spPr>
          <a:xfrm>
            <a:off x="354013" y="168275"/>
            <a:ext cx="8523287" cy="1050925"/>
          </a:xfrm>
        </p:spPr>
        <p:txBody>
          <a:bodyPr/>
          <a:lstStyle/>
          <a:p>
            <a:r>
              <a:rPr lang="en-US" smtClean="0"/>
              <a:t>Click to edit Master title style</a:t>
            </a:r>
            <a:endParaRPr lang="en-US"/>
          </a:p>
        </p:txBody>
      </p:sp>
      <p:sp>
        <p:nvSpPr>
          <p:cNvPr id="3" name="Content Placeholder 2"/>
          <p:cNvSpPr>
            <a:spLocks noGrp="1"/>
          </p:cNvSpPr>
          <p:nvPr>
            <p:ph idx="1"/>
          </p:nvPr>
        </p:nvSpPr>
        <p:spPr>
          <a:xfrm>
            <a:off x="356060" y="1447800"/>
            <a:ext cx="8483139" cy="4373563"/>
          </a:xfrm>
          <a:prstGeom prst="rect">
            <a:avLst/>
          </a:prstGeom>
        </p:spPr>
        <p:txBody>
          <a:bodyPr/>
          <a:lstStyle>
            <a:lvl1pPr>
              <a:defRPr>
                <a:solidFill>
                  <a:srgbClr val="070000"/>
                </a:solidFill>
              </a:defRPr>
            </a:lvl1pPr>
            <a:lvl2pPr>
              <a:defRPr>
                <a:solidFill>
                  <a:srgbClr val="070000"/>
                </a:solidFill>
              </a:defRPr>
            </a:lvl2pPr>
            <a:lvl3pPr>
              <a:defRPr>
                <a:solidFill>
                  <a:srgbClr val="070000"/>
                </a:solidFill>
              </a:defRPr>
            </a:lvl3pPr>
            <a:lvl4pPr>
              <a:defRPr>
                <a:solidFill>
                  <a:srgbClr val="070000"/>
                </a:solidFill>
              </a:defRPr>
            </a:lvl4pPr>
            <a:lvl5pPr>
              <a:defRPr>
                <a:solidFill>
                  <a:srgbClr val="07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8575964" y="6467099"/>
            <a:ext cx="339435" cy="230188"/>
          </a:xfrm>
          <a:prstGeom prst="rect">
            <a:avLst/>
          </a:prstGeom>
        </p:spPr>
        <p:txBody>
          <a:bodyPr/>
          <a:lstStyle>
            <a:lvl1pPr algn="r">
              <a:defRPr sz="900" smtClean="0">
                <a:solidFill>
                  <a:srgbClr val="003366"/>
                </a:solidFill>
              </a:defRPr>
            </a:lvl1pPr>
          </a:lstStyle>
          <a:p>
            <a:pPr>
              <a:defRPr/>
            </a:pPr>
            <a:fld id="{FE9DB5FB-5E7D-4C4C-94E0-D478496D5EEB}" type="slidenum">
              <a:rPr lang="en-US"/>
              <a:pPr>
                <a:defRPr/>
              </a:pPr>
              <a:t>‹#›</a:t>
            </a:fld>
            <a:endParaRPr lang="en-US" dirty="0"/>
          </a:p>
        </p:txBody>
      </p:sp>
      <p:sp>
        <p:nvSpPr>
          <p:cNvPr id="5" name="Rectangle 7"/>
          <p:cNvSpPr>
            <a:spLocks noChangeArrowheads="1"/>
          </p:cNvSpPr>
          <p:nvPr userDrawn="1"/>
        </p:nvSpPr>
        <p:spPr bwMode="black">
          <a:xfrm>
            <a:off x="4953000" y="6400800"/>
            <a:ext cx="3581400" cy="304800"/>
          </a:xfrm>
          <a:prstGeom prst="rect">
            <a:avLst/>
          </a:prstGeom>
          <a:noFill/>
          <a:ln w="9525">
            <a:noFill/>
            <a:miter lim="800000"/>
            <a:headEnd/>
            <a:tailEnd/>
          </a:ln>
          <a:effectLst/>
        </p:spPr>
        <p:txBody>
          <a:bodyPr anchor="b"/>
          <a:lstStyle/>
          <a:p>
            <a:pPr algn="r"/>
            <a:r>
              <a:rPr lang="en-US" sz="700" dirty="0" smtClean="0">
                <a:solidFill>
                  <a:srgbClr val="999999"/>
                </a:solidFill>
              </a:rPr>
              <a:t>DHS</a:t>
            </a:r>
            <a:r>
              <a:rPr lang="en-US" sz="700" baseline="0" dirty="0" smtClean="0">
                <a:solidFill>
                  <a:srgbClr val="999999"/>
                </a:solidFill>
              </a:rPr>
              <a:t> Orientation: Module 3 – Employee Preparedness</a:t>
            </a:r>
          </a:p>
          <a:p>
            <a:pPr marL="0" marR="0" indent="0" algn="r" defTabSz="914400" rtl="0" eaLnBrk="0" fontAlgn="base" latinLnBrk="0" hangingPunct="0">
              <a:lnSpc>
                <a:spcPct val="100000"/>
              </a:lnSpc>
              <a:spcBef>
                <a:spcPct val="0"/>
              </a:spcBef>
              <a:spcAft>
                <a:spcPct val="0"/>
              </a:spcAft>
              <a:buClrTx/>
              <a:buSzTx/>
              <a:buFontTx/>
              <a:buNone/>
              <a:tabLst/>
              <a:defRPr/>
            </a:pPr>
            <a:r>
              <a:rPr lang="en-US" sz="700" kern="1200" baseline="0" dirty="0" smtClean="0">
                <a:solidFill>
                  <a:srgbClr val="999999"/>
                </a:solidFill>
                <a:latin typeface="Arial" charset="0"/>
                <a:ea typeface="+mn-ea"/>
                <a:cs typeface="+mn-cs"/>
              </a:rPr>
              <a:t>Rev. 12-4-2015</a:t>
            </a:r>
          </a:p>
        </p:txBody>
      </p:sp>
    </p:spTree>
    <p:extLst>
      <p:ext uri="{BB962C8B-B14F-4D97-AF65-F5344CB8AC3E}">
        <p14:creationId xmlns:p14="http://schemas.microsoft.com/office/powerpoint/2010/main" val="3901520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a:xfrm>
            <a:off x="8610600" y="6429375"/>
            <a:ext cx="457200" cy="260350"/>
          </a:xfrm>
          <a:prstGeom prst="rect">
            <a:avLst/>
          </a:prstGeom>
        </p:spPr>
        <p:txBody>
          <a:bodyPr/>
          <a:lstStyle>
            <a:lvl1pPr>
              <a:defRPr smtClean="0"/>
            </a:lvl1pPr>
          </a:lstStyle>
          <a:p>
            <a:pPr>
              <a:defRPr/>
            </a:pPr>
            <a:fld id="{88726D2B-F9D6-4842-820A-81699E2488A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610600" y="6429375"/>
            <a:ext cx="457200" cy="260350"/>
          </a:xfrm>
          <a:prstGeom prst="rect">
            <a:avLst/>
          </a:prstGeom>
        </p:spPr>
        <p:txBody>
          <a:bodyPr/>
          <a:lstStyle>
            <a:lvl1pPr>
              <a:defRPr smtClean="0"/>
            </a:lvl1pPr>
          </a:lstStyle>
          <a:p>
            <a:pPr>
              <a:defRPr/>
            </a:pPr>
            <a:fld id="{684EBA7D-D591-4DE9-A846-D3B3D2E047F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8610600" y="6429375"/>
            <a:ext cx="457200" cy="260350"/>
          </a:xfrm>
          <a:prstGeom prst="rect">
            <a:avLst/>
          </a:prstGeom>
        </p:spPr>
        <p:txBody>
          <a:bodyPr/>
          <a:lstStyle>
            <a:lvl1pPr>
              <a:defRPr smtClean="0"/>
            </a:lvl1pPr>
          </a:lstStyle>
          <a:p>
            <a:pPr>
              <a:defRPr/>
            </a:pPr>
            <a:fld id="{0F346F30-BDE4-4D06-B557-7768B63BE59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8610600" y="6429375"/>
            <a:ext cx="457200" cy="260350"/>
          </a:xfrm>
          <a:prstGeom prst="rect">
            <a:avLst/>
          </a:prstGeom>
        </p:spPr>
        <p:txBody>
          <a:bodyPr/>
          <a:lstStyle>
            <a:lvl1pPr>
              <a:defRPr smtClean="0"/>
            </a:lvl1pPr>
          </a:lstStyle>
          <a:p>
            <a:pPr>
              <a:defRPr/>
            </a:pPr>
            <a:fld id="{4C4AFD1F-57D8-42F1-804D-DEDD88692C1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610600" y="6429375"/>
            <a:ext cx="457200" cy="260350"/>
          </a:xfrm>
          <a:prstGeom prst="rect">
            <a:avLst/>
          </a:prstGeom>
        </p:spPr>
        <p:txBody>
          <a:bodyPr/>
          <a:lstStyle>
            <a:lvl1pPr>
              <a:defRPr smtClean="0"/>
            </a:lvl1pPr>
          </a:lstStyle>
          <a:p>
            <a:pPr>
              <a:defRPr/>
            </a:pPr>
            <a:fld id="{E372E4AA-E52F-4474-8B41-2C8023A9910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4013" y="168275"/>
            <a:ext cx="8447087" cy="1050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8" name="Picture 16" descr="DHS_for_ppt"/>
          <p:cNvPicPr>
            <a:picLocks noChangeAspect="1" noChangeArrowheads="1"/>
          </p:cNvPicPr>
          <p:nvPr/>
        </p:nvPicPr>
        <p:blipFill>
          <a:blip r:embed="rId16" cstate="print"/>
          <a:srcRect/>
          <a:stretch>
            <a:fillRect/>
          </a:stretch>
        </p:blipFill>
        <p:spPr bwMode="auto">
          <a:xfrm>
            <a:off x="444500" y="6032500"/>
            <a:ext cx="2211388" cy="688975"/>
          </a:xfrm>
          <a:prstGeom prst="rect">
            <a:avLst/>
          </a:prstGeom>
          <a:noFill/>
          <a:ln w="9525">
            <a:noFill/>
            <a:miter lim="800000"/>
            <a:headEnd/>
            <a:tailEnd/>
          </a:ln>
        </p:spPr>
      </p:pic>
      <p:sp>
        <p:nvSpPr>
          <p:cNvPr id="13" name="Rectangle 6"/>
          <p:cNvSpPr>
            <a:spLocks noGrp="1" noChangeArrowheads="1"/>
          </p:cNvSpPr>
          <p:nvPr>
            <p:ph type="sldNum" sz="quarter" idx="4"/>
          </p:nvPr>
        </p:nvSpPr>
        <p:spPr bwMode="black">
          <a:xfrm>
            <a:off x="8610600" y="6429375"/>
            <a:ext cx="457200" cy="2603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defRPr sz="1100">
                <a:solidFill>
                  <a:srgbClr val="000063"/>
                </a:solidFill>
                <a:latin typeface="Franklin Gothic Book" pitchFamily="34" charset="0"/>
              </a:defRPr>
            </a:lvl1pPr>
          </a:lstStyle>
          <a:p>
            <a:fld id="{CEC7E57A-7668-43C4-967A-1764DD2B6EAF}" type="slidenum">
              <a:rPr lang="en-US" smtClean="0"/>
              <a:pPr/>
              <a:t>‹#›</a:t>
            </a:fld>
            <a:endParaRPr lang="en-US" dirty="0"/>
          </a:p>
        </p:txBody>
      </p:sp>
      <p:cxnSp>
        <p:nvCxnSpPr>
          <p:cNvPr id="15" name="Straight Connector 14"/>
          <p:cNvCxnSpPr/>
          <p:nvPr userDrawn="1"/>
        </p:nvCxnSpPr>
        <p:spPr bwMode="auto">
          <a:xfrm flipV="1">
            <a:off x="8610600" y="6452061"/>
            <a:ext cx="0" cy="228600"/>
          </a:xfrm>
          <a:prstGeom prst="line">
            <a:avLst/>
          </a:prstGeom>
          <a:solidFill>
            <a:schemeClr val="accent1"/>
          </a:solidFill>
          <a:ln w="9525" cap="flat" cmpd="sng" algn="ctr">
            <a:solidFill>
              <a:srgbClr val="979797"/>
            </a:solidFill>
            <a:prstDash val="solid"/>
            <a:round/>
            <a:headEnd type="none" w="med" len="med"/>
            <a:tailEnd type="none" w="med" len="med"/>
          </a:ln>
          <a:effectLst/>
        </p:spPr>
      </p:cxnSp>
    </p:spTree>
  </p:cSld>
  <p:clrMap bg1="dk2" tx1="lt1" bg2="dk1" tx2="lt2" accent1="accent1" accent2="accent2" accent3="accent3" accent4="accent4" accent5="accent5" accent6="accent6" hlink="hlink" folHlink="folHlink"/>
  <p:sldLayoutIdLst>
    <p:sldLayoutId id="2147483675" r:id="rId1"/>
    <p:sldLayoutId id="2147483676" r:id="rId2"/>
    <p:sldLayoutId id="2147483687" r:id="rId3"/>
    <p:sldLayoutId id="2147483688"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ftr="0" dt="0"/>
  <p:txStyles>
    <p:titleStyle>
      <a:lvl1pPr algn="l" rtl="0" eaLnBrk="0" fontAlgn="base" hangingPunct="0">
        <a:lnSpc>
          <a:spcPts val="4200"/>
        </a:lnSpc>
        <a:spcBef>
          <a:spcPct val="0"/>
        </a:spcBef>
        <a:spcAft>
          <a:spcPct val="0"/>
        </a:spcAft>
        <a:defRPr sz="4200">
          <a:solidFill>
            <a:srgbClr val="339900"/>
          </a:solidFill>
          <a:latin typeface="+mj-lt"/>
          <a:ea typeface="+mj-ea"/>
          <a:cs typeface="+mj-cs"/>
        </a:defRPr>
      </a:lvl1pPr>
      <a:lvl2pPr algn="l" rtl="0" eaLnBrk="0" fontAlgn="base" hangingPunct="0">
        <a:spcBef>
          <a:spcPct val="0"/>
        </a:spcBef>
        <a:spcAft>
          <a:spcPct val="0"/>
        </a:spcAft>
        <a:defRPr sz="4200">
          <a:solidFill>
            <a:srgbClr val="339900"/>
          </a:solidFill>
          <a:latin typeface="Times New Roman" pitchFamily="18" charset="0"/>
        </a:defRPr>
      </a:lvl2pPr>
      <a:lvl3pPr algn="l" rtl="0" eaLnBrk="0" fontAlgn="base" hangingPunct="0">
        <a:spcBef>
          <a:spcPct val="0"/>
        </a:spcBef>
        <a:spcAft>
          <a:spcPct val="0"/>
        </a:spcAft>
        <a:defRPr sz="4200">
          <a:solidFill>
            <a:srgbClr val="339900"/>
          </a:solidFill>
          <a:latin typeface="Times New Roman" pitchFamily="18" charset="0"/>
        </a:defRPr>
      </a:lvl3pPr>
      <a:lvl4pPr algn="l" rtl="0" eaLnBrk="0" fontAlgn="base" hangingPunct="0">
        <a:spcBef>
          <a:spcPct val="0"/>
        </a:spcBef>
        <a:spcAft>
          <a:spcPct val="0"/>
        </a:spcAft>
        <a:defRPr sz="4200">
          <a:solidFill>
            <a:srgbClr val="339900"/>
          </a:solidFill>
          <a:latin typeface="Times New Roman" pitchFamily="18" charset="0"/>
        </a:defRPr>
      </a:lvl4pPr>
      <a:lvl5pPr algn="l" rtl="0" eaLnBrk="0" fontAlgn="base" hangingPunct="0">
        <a:spcBef>
          <a:spcPct val="0"/>
        </a:spcBef>
        <a:spcAft>
          <a:spcPct val="0"/>
        </a:spcAft>
        <a:defRPr sz="4200">
          <a:solidFill>
            <a:srgbClr val="339900"/>
          </a:solidFill>
          <a:latin typeface="Times New Roman" pitchFamily="18" charset="0"/>
        </a:defRPr>
      </a:lvl5pPr>
      <a:lvl6pPr marL="457200" algn="l" rtl="0" eaLnBrk="0" fontAlgn="base" hangingPunct="0">
        <a:spcBef>
          <a:spcPct val="0"/>
        </a:spcBef>
        <a:spcAft>
          <a:spcPct val="0"/>
        </a:spcAft>
        <a:defRPr sz="4200">
          <a:solidFill>
            <a:srgbClr val="000063"/>
          </a:solidFill>
          <a:latin typeface="Times New Roman" pitchFamily="18" charset="0"/>
        </a:defRPr>
      </a:lvl6pPr>
      <a:lvl7pPr marL="914400" algn="l" rtl="0" eaLnBrk="0" fontAlgn="base" hangingPunct="0">
        <a:spcBef>
          <a:spcPct val="0"/>
        </a:spcBef>
        <a:spcAft>
          <a:spcPct val="0"/>
        </a:spcAft>
        <a:defRPr sz="4200">
          <a:solidFill>
            <a:srgbClr val="000063"/>
          </a:solidFill>
          <a:latin typeface="Times New Roman" pitchFamily="18" charset="0"/>
        </a:defRPr>
      </a:lvl7pPr>
      <a:lvl8pPr marL="1371600" algn="l" rtl="0" eaLnBrk="0" fontAlgn="base" hangingPunct="0">
        <a:spcBef>
          <a:spcPct val="0"/>
        </a:spcBef>
        <a:spcAft>
          <a:spcPct val="0"/>
        </a:spcAft>
        <a:defRPr sz="4200">
          <a:solidFill>
            <a:srgbClr val="000063"/>
          </a:solidFill>
          <a:latin typeface="Times New Roman" pitchFamily="18" charset="0"/>
        </a:defRPr>
      </a:lvl8pPr>
      <a:lvl9pPr marL="1828800" algn="l" rtl="0" eaLnBrk="0" fontAlgn="base" hangingPunct="0">
        <a:spcBef>
          <a:spcPct val="0"/>
        </a:spcBef>
        <a:spcAft>
          <a:spcPct val="0"/>
        </a:spcAft>
        <a:defRPr sz="4200">
          <a:solidFill>
            <a:srgbClr val="000063"/>
          </a:solidFill>
          <a:latin typeface="Times New Roman" pitchFamily="18" charset="0"/>
        </a:defRPr>
      </a:lvl9pPr>
    </p:titleStyle>
    <p:bodyStyle>
      <a:lvl1pPr marL="233363" indent="-233363" algn="l" rtl="0" eaLnBrk="0" fontAlgn="base" hangingPunct="0">
        <a:spcBef>
          <a:spcPct val="60000"/>
        </a:spcBef>
        <a:spcAft>
          <a:spcPct val="0"/>
        </a:spcAft>
        <a:buClr>
          <a:srgbClr val="B0B1B3"/>
        </a:buClr>
        <a:buFont typeface="Wingdings" pitchFamily="2" charset="2"/>
        <a:buChar char="§"/>
        <a:defRPr sz="2200">
          <a:solidFill>
            <a:srgbClr val="EFF7FF"/>
          </a:solidFill>
          <a:latin typeface="+mn-lt"/>
          <a:ea typeface="+mn-ea"/>
          <a:cs typeface="+mn-cs"/>
        </a:defRPr>
      </a:lvl1pPr>
      <a:lvl2pPr marL="571500" indent="-223838" algn="l" rtl="0" eaLnBrk="0" fontAlgn="base" hangingPunct="0">
        <a:spcBef>
          <a:spcPct val="30000"/>
        </a:spcBef>
        <a:spcAft>
          <a:spcPct val="0"/>
        </a:spcAft>
        <a:buClr>
          <a:srgbClr val="B0B1B3"/>
        </a:buClr>
        <a:buFont typeface="Wingdings" pitchFamily="2" charset="2"/>
        <a:buChar char="§"/>
        <a:defRPr sz="1700">
          <a:solidFill>
            <a:srgbClr val="EFF7FF"/>
          </a:solidFill>
          <a:latin typeface="+mn-lt"/>
        </a:defRPr>
      </a:lvl2pPr>
      <a:lvl3pPr marL="909638"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3pPr>
      <a:lvl4pPr marL="1258888" indent="-231775" algn="l" rtl="0" eaLnBrk="0" fontAlgn="base" hangingPunct="0">
        <a:spcBef>
          <a:spcPct val="30000"/>
        </a:spcBef>
        <a:spcAft>
          <a:spcPct val="0"/>
        </a:spcAft>
        <a:buClr>
          <a:srgbClr val="B0B1B3"/>
        </a:buClr>
        <a:buFont typeface="Wingdings" pitchFamily="2" charset="2"/>
        <a:buChar char="§"/>
        <a:defRPr sz="1700">
          <a:solidFill>
            <a:srgbClr val="EFF7FF"/>
          </a:solidFill>
          <a:latin typeface="+mn-lt"/>
        </a:defRPr>
      </a:lvl4pPr>
      <a:lvl5pPr marL="15986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5pPr>
      <a:lvl6pPr marL="20558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dhsconnect.dhs.gov/org/comp/mgmt/dhshr/emp/Pages/EmployeePreparedness.aspx"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hyperlink" Target="http://www.ready.gov/" TargetMode="External"/><Relationship Id="rId5" Type="http://schemas.openxmlformats.org/officeDocument/2006/relationships/hyperlink" Target="mailto:surgecapacityforce@dhs.gov" TargetMode="External"/><Relationship Id="rId4" Type="http://schemas.openxmlformats.org/officeDocument/2006/relationships/hyperlink" Target="http://dhsconnect.dhs.gov/Pages/SurgeCapacityForce.asp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17500" y="228600"/>
            <a:ext cx="8226425" cy="2057400"/>
          </a:xfrm>
        </p:spPr>
        <p:txBody>
          <a:bodyPr anchor="t" anchorCtr="0">
            <a:noAutofit/>
          </a:bodyPr>
          <a:lstStyle/>
          <a:p>
            <a:pPr>
              <a:lnSpc>
                <a:spcPct val="100000"/>
              </a:lnSpc>
              <a:spcBef>
                <a:spcPts val="1200"/>
              </a:spcBef>
              <a:spcAft>
                <a:spcPts val="0"/>
              </a:spcAft>
            </a:pPr>
            <a:r>
              <a:rPr lang="en-US" sz="2000" dirty="0" smtClean="0">
                <a:solidFill>
                  <a:srgbClr val="666666"/>
                </a:solidFill>
              </a:rPr>
              <a:t>U.S. Department of Homeland Security</a:t>
            </a:r>
            <a:r>
              <a:rPr lang="en-US" sz="3600" dirty="0" smtClean="0"/>
              <a:t/>
            </a:r>
            <a:br>
              <a:rPr lang="en-US" sz="3600" dirty="0" smtClean="0"/>
            </a:br>
            <a:r>
              <a:rPr lang="en-US" sz="5400" dirty="0" smtClean="0"/>
              <a:t>Employee Preparedness</a:t>
            </a:r>
            <a:r>
              <a:rPr lang="en-US" dirty="0" smtClean="0"/>
              <a:t/>
            </a:r>
            <a:br>
              <a:rPr lang="en-US" dirty="0" smtClean="0"/>
            </a:br>
            <a:r>
              <a:rPr lang="en-US" sz="2000" dirty="0" smtClean="0"/>
              <a:t/>
            </a:r>
            <a:br>
              <a:rPr lang="en-US" sz="2000" dirty="0" smtClean="0"/>
            </a:br>
            <a:r>
              <a:rPr lang="en-US" sz="2200" dirty="0" smtClean="0">
                <a:solidFill>
                  <a:srgbClr val="666666"/>
                </a:solidFill>
                <a:latin typeface="+mn-lt"/>
                <a:ea typeface="+mn-ea"/>
                <a:cs typeface="+mn-cs"/>
              </a:rPr>
              <a:t>New Employee Orientation Module 3</a:t>
            </a:r>
            <a:endParaRPr lang="en-US" dirty="0">
              <a:solidFill>
                <a:srgbClr val="666666"/>
              </a:solidFill>
            </a:endParaRPr>
          </a:p>
        </p:txBody>
      </p:sp>
      <p:pic>
        <p:nvPicPr>
          <p:cNvPr id="6" name="Picture 11" descr="DHS_for_ppt"/>
          <p:cNvPicPr>
            <a:picLocks noChangeAspect="1" noChangeArrowheads="1"/>
          </p:cNvPicPr>
          <p:nvPr/>
        </p:nvPicPr>
        <p:blipFill>
          <a:blip r:embed="rId3" cstate="print"/>
          <a:srcRect/>
          <a:stretch>
            <a:fillRect/>
          </a:stretch>
        </p:blipFill>
        <p:spPr bwMode="auto">
          <a:xfrm>
            <a:off x="404812" y="5410200"/>
            <a:ext cx="3505200" cy="1092200"/>
          </a:xfrm>
          <a:prstGeom prst="rect">
            <a:avLst/>
          </a:prstGeom>
          <a:noFill/>
          <a:ln w="9525">
            <a:noFill/>
            <a:miter lim="800000"/>
            <a:headEnd/>
            <a:tailEnd/>
          </a:ln>
        </p:spPr>
      </p:pic>
      <p:pic>
        <p:nvPicPr>
          <p:cNvPr id="7" name="Picture 19"/>
          <p:cNvPicPr>
            <a:picLocks noChangeAspect="1" noChangeArrowheads="1"/>
          </p:cNvPicPr>
          <p:nvPr/>
        </p:nvPicPr>
        <p:blipFill>
          <a:blip r:embed="rId4" cstate="print"/>
          <a:srcRect/>
          <a:stretch>
            <a:fillRect/>
          </a:stretch>
        </p:blipFill>
        <p:spPr bwMode="auto">
          <a:xfrm>
            <a:off x="0" y="2438400"/>
            <a:ext cx="9142413" cy="2476500"/>
          </a:xfrm>
          <a:prstGeom prst="rect">
            <a:avLst/>
          </a:prstGeom>
          <a:noFill/>
          <a:ln w="9525">
            <a:noFill/>
            <a:miter lim="800000"/>
            <a:headEnd/>
            <a:tailEnd/>
          </a:ln>
        </p:spPr>
      </p:pic>
      <p:sp>
        <p:nvSpPr>
          <p:cNvPr id="8" name="Rectangle 7"/>
          <p:cNvSpPr>
            <a:spLocks noChangeArrowheads="1"/>
          </p:cNvSpPr>
          <p:nvPr/>
        </p:nvSpPr>
        <p:spPr bwMode="black">
          <a:xfrm>
            <a:off x="8001000" y="6381750"/>
            <a:ext cx="914400" cy="304800"/>
          </a:xfrm>
          <a:prstGeom prst="rect">
            <a:avLst/>
          </a:prstGeom>
          <a:noFill/>
          <a:ln w="9525">
            <a:noFill/>
            <a:miter lim="800000"/>
            <a:headEnd/>
            <a:tailEnd/>
          </a:ln>
          <a:effectLst/>
        </p:spPr>
        <p:txBody>
          <a:bodyPr anchor="b"/>
          <a:lstStyle/>
          <a:p>
            <a:pPr algn="r"/>
            <a:r>
              <a:rPr lang="en-US" sz="700" kern="1200" baseline="0" dirty="0" smtClean="0">
                <a:solidFill>
                  <a:srgbClr val="999999"/>
                </a:solidFill>
                <a:latin typeface="Arial" charset="0"/>
                <a:ea typeface="+mn-ea"/>
                <a:cs typeface="+mn-cs"/>
              </a:rPr>
              <a:t>Rev. 8-28-2015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title"/>
          </p:nvPr>
        </p:nvSpPr>
        <p:spPr/>
        <p:txBody>
          <a:bodyPr/>
          <a:lstStyle/>
          <a:p>
            <a:r>
              <a:rPr lang="en-US" sz="6000" dirty="0" smtClean="0"/>
              <a:t>Make a Plan.</a:t>
            </a:r>
          </a:p>
        </p:txBody>
      </p:sp>
      <p:sp>
        <p:nvSpPr>
          <p:cNvPr id="19459" name="Rectangle 8"/>
          <p:cNvSpPr>
            <a:spLocks noGrp="1" noChangeArrowheads="1"/>
          </p:cNvSpPr>
          <p:nvPr>
            <p:ph type="body" idx="1"/>
          </p:nvPr>
        </p:nvSpPr>
        <p:spPr>
          <a:xfrm>
            <a:off x="356060" y="1295400"/>
            <a:ext cx="8483139" cy="4525963"/>
          </a:xfrm>
        </p:spPr>
        <p:txBody>
          <a:bodyPr/>
          <a:lstStyle/>
          <a:p>
            <a:pPr>
              <a:buNone/>
            </a:pPr>
            <a:r>
              <a:rPr lang="en-US" sz="3200" dirty="0" smtClean="0">
                <a:solidFill>
                  <a:srgbClr val="339900"/>
                </a:solidFill>
                <a:latin typeface="+mj-lt"/>
              </a:rPr>
              <a:t>Make a Family Emergency Plan</a:t>
            </a:r>
          </a:p>
          <a:p>
            <a:r>
              <a:rPr lang="en-US" dirty="0" smtClean="0"/>
              <a:t>Your family may not be together when disaster strikes, so it is important to plan in advance:</a:t>
            </a:r>
          </a:p>
          <a:p>
            <a:pPr lvl="1"/>
            <a:r>
              <a:rPr lang="en-US" dirty="0" smtClean="0"/>
              <a:t>What you would do in different situations?</a:t>
            </a:r>
          </a:p>
          <a:p>
            <a:pPr lvl="1"/>
            <a:r>
              <a:rPr lang="en-US" dirty="0" smtClean="0"/>
              <a:t>How you would contact one another?</a:t>
            </a:r>
          </a:p>
          <a:p>
            <a:pPr lvl="1"/>
            <a:r>
              <a:rPr lang="en-US" dirty="0" smtClean="0"/>
              <a:t>How you would get back together?</a:t>
            </a:r>
          </a:p>
          <a:p>
            <a:r>
              <a:rPr lang="en-US" dirty="0" smtClean="0"/>
              <a:t>Talk to your child’s school, caregiver</a:t>
            </a:r>
          </a:p>
          <a:p>
            <a:pPr lvl="1"/>
            <a:r>
              <a:rPr lang="en-US" dirty="0" smtClean="0"/>
              <a:t>What’s the plan?</a:t>
            </a:r>
          </a:p>
          <a:p>
            <a:pPr lvl="1"/>
            <a:r>
              <a:rPr lang="en-US" dirty="0" smtClean="0"/>
              <a:t>How they will communicate with families?</a:t>
            </a:r>
          </a:p>
        </p:txBody>
      </p:sp>
      <p:sp>
        <p:nvSpPr>
          <p:cNvPr id="5" name="Slide Number Placeholder 4"/>
          <p:cNvSpPr>
            <a:spLocks noGrp="1"/>
          </p:cNvSpPr>
          <p:nvPr>
            <p:ph type="sldNum" sz="quarter" idx="10"/>
          </p:nvPr>
        </p:nvSpPr>
        <p:spPr>
          <a:xfrm>
            <a:off x="8575964" y="6467098"/>
            <a:ext cx="415635" cy="238501"/>
          </a:xfrm>
        </p:spPr>
        <p:txBody>
          <a:bodyPr/>
          <a:lstStyle/>
          <a:p>
            <a:fld id="{FE9DB5FB-5E7D-4C4C-94E0-D478496D5EEB}" type="slidenum">
              <a:rPr lang="en-US" smtClean="0"/>
              <a:pPr/>
              <a:t>10</a:t>
            </a:fld>
            <a:endParaRPr lang="en-US" dirty="0"/>
          </a:p>
        </p:txBody>
      </p:sp>
      <p:sp>
        <p:nvSpPr>
          <p:cNvPr id="4" name="TextBox 3"/>
          <p:cNvSpPr txBox="1"/>
          <p:nvPr/>
        </p:nvSpPr>
        <p:spPr>
          <a:xfrm>
            <a:off x="6756400" y="190500"/>
            <a:ext cx="2373313" cy="887413"/>
          </a:xfrm>
          <a:prstGeom prst="rect">
            <a:avLst/>
          </a:prstGeom>
          <a:noFill/>
        </p:spPr>
        <p:txBody>
          <a:bodyPr>
            <a:spAutoFit/>
          </a:bodyPr>
          <a:lstStyle/>
          <a:p>
            <a:pPr defTabSz="365760">
              <a:spcBef>
                <a:spcPts val="200"/>
              </a:spcBef>
              <a:spcAft>
                <a:spcPts val="200"/>
              </a:spcAft>
              <a:defRPr/>
            </a:pPr>
            <a:r>
              <a:rPr lang="en-US" sz="1500" cap="all" dirty="0">
                <a:solidFill>
                  <a:srgbClr val="999999"/>
                </a:solidFill>
              </a:rPr>
              <a:t>Get a kit</a:t>
            </a:r>
          </a:p>
          <a:p>
            <a:pPr defTabSz="365760">
              <a:spcBef>
                <a:spcPts val="200"/>
              </a:spcBef>
              <a:spcAft>
                <a:spcPts val="200"/>
              </a:spcAft>
              <a:defRPr/>
            </a:pPr>
            <a:r>
              <a:rPr lang="en-US" sz="1500" cap="all" dirty="0">
                <a:solidFill>
                  <a:srgbClr val="999999"/>
                </a:solidFill>
              </a:rPr>
              <a:t>	</a:t>
            </a:r>
            <a:r>
              <a:rPr lang="en-US" sz="1500" b="1" cap="all" dirty="0">
                <a:solidFill>
                  <a:srgbClr val="CC0033"/>
                </a:solidFill>
              </a:rPr>
              <a:t>Make a plan</a:t>
            </a:r>
          </a:p>
          <a:p>
            <a:pPr defTabSz="365760">
              <a:spcBef>
                <a:spcPts val="200"/>
              </a:spcBef>
              <a:spcAft>
                <a:spcPts val="200"/>
              </a:spcAft>
              <a:defRPr/>
            </a:pPr>
            <a:r>
              <a:rPr lang="en-US" sz="1500" cap="all" dirty="0">
                <a:solidFill>
                  <a:srgbClr val="999999"/>
                </a:solidFill>
              </a:rPr>
              <a:t>		Be informed</a:t>
            </a:r>
          </a:p>
        </p:txBody>
      </p:sp>
      <p:pic>
        <p:nvPicPr>
          <p:cNvPr id="10" name="Picture 2"/>
          <p:cNvPicPr>
            <a:picLocks noChangeAspect="1" noChangeArrowheads="1"/>
          </p:cNvPicPr>
          <p:nvPr/>
        </p:nvPicPr>
        <p:blipFill>
          <a:blip r:embed="rId3" cstate="print"/>
          <a:srcRect/>
          <a:stretch>
            <a:fillRect/>
          </a:stretch>
        </p:blipFill>
        <p:spPr bwMode="auto">
          <a:xfrm>
            <a:off x="5715000" y="2895600"/>
            <a:ext cx="3035300" cy="2209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title"/>
          </p:nvPr>
        </p:nvSpPr>
        <p:spPr>
          <a:xfrm>
            <a:off x="354013" y="92075"/>
            <a:ext cx="6427787" cy="1431925"/>
          </a:xfrm>
        </p:spPr>
        <p:txBody>
          <a:bodyPr/>
          <a:lstStyle/>
          <a:p>
            <a:r>
              <a:rPr lang="en-US" dirty="0" smtClean="0"/>
              <a:t>Make a Family Emergency Plan </a:t>
            </a:r>
            <a:r>
              <a:rPr lang="en-US" sz="2800" dirty="0" smtClean="0"/>
              <a:t>(cont’d)</a:t>
            </a:r>
          </a:p>
        </p:txBody>
      </p:sp>
      <p:sp>
        <p:nvSpPr>
          <p:cNvPr id="18435" name="Content Placeholder 6"/>
          <p:cNvSpPr>
            <a:spLocks noGrp="1"/>
          </p:cNvSpPr>
          <p:nvPr>
            <p:ph idx="1"/>
          </p:nvPr>
        </p:nvSpPr>
        <p:spPr>
          <a:xfrm>
            <a:off x="304800" y="1676400"/>
            <a:ext cx="4825539" cy="4068763"/>
          </a:xfrm>
        </p:spPr>
        <p:txBody>
          <a:bodyPr/>
          <a:lstStyle/>
          <a:p>
            <a:r>
              <a:rPr lang="en-US" dirty="0" smtClean="0"/>
              <a:t>Sit down as a family and plan in advance what each family member will do in an emergency.</a:t>
            </a:r>
          </a:p>
          <a:p>
            <a:r>
              <a:rPr lang="en-US" dirty="0" smtClean="0"/>
              <a:t>Use Ready.gov template provided. </a:t>
            </a:r>
          </a:p>
          <a:p>
            <a:r>
              <a:rPr lang="en-US" dirty="0" smtClean="0"/>
              <a:t>Keep copies of Plan at home, at work, provide to a relative.  </a:t>
            </a:r>
          </a:p>
          <a:p>
            <a:r>
              <a:rPr lang="en-US" dirty="0" smtClean="0"/>
              <a:t>Don’t wait for an emergency to make these decisions!</a:t>
            </a:r>
          </a:p>
        </p:txBody>
      </p:sp>
      <p:sp>
        <p:nvSpPr>
          <p:cNvPr id="6" name="Slide Number Placeholder 5"/>
          <p:cNvSpPr>
            <a:spLocks noGrp="1"/>
          </p:cNvSpPr>
          <p:nvPr>
            <p:ph type="sldNum" sz="quarter" idx="10"/>
          </p:nvPr>
        </p:nvSpPr>
        <p:spPr>
          <a:xfrm>
            <a:off x="8575965" y="6467099"/>
            <a:ext cx="365760" cy="230188"/>
          </a:xfrm>
        </p:spPr>
        <p:txBody>
          <a:bodyPr/>
          <a:lstStyle/>
          <a:p>
            <a:fld id="{FE9DB5FB-5E7D-4C4C-94E0-D478496D5EEB}" type="slidenum">
              <a:rPr lang="en-US" smtClean="0"/>
              <a:pPr/>
              <a:t>11</a:t>
            </a:fld>
            <a:endParaRPr lang="en-US" dirty="0"/>
          </a:p>
        </p:txBody>
      </p:sp>
      <p:pic>
        <p:nvPicPr>
          <p:cNvPr id="18436" name="Picture 34" descr="Family Emergency Plan form from www.Ready.gov"/>
          <p:cNvPicPr>
            <a:picLocks noChangeAspect="1" noChangeArrowheads="1"/>
          </p:cNvPicPr>
          <p:nvPr/>
        </p:nvPicPr>
        <p:blipFill>
          <a:blip r:embed="rId3" cstate="print"/>
          <a:srcRect/>
          <a:stretch>
            <a:fillRect/>
          </a:stretch>
        </p:blipFill>
        <p:spPr bwMode="auto">
          <a:xfrm>
            <a:off x="5486400" y="1447800"/>
            <a:ext cx="3266284" cy="43434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6756400" y="190500"/>
            <a:ext cx="2373313" cy="887413"/>
          </a:xfrm>
          <a:prstGeom prst="rect">
            <a:avLst/>
          </a:prstGeom>
          <a:noFill/>
        </p:spPr>
        <p:txBody>
          <a:bodyPr>
            <a:spAutoFit/>
          </a:bodyPr>
          <a:lstStyle/>
          <a:p>
            <a:pPr defTabSz="365760">
              <a:spcBef>
                <a:spcPts val="200"/>
              </a:spcBef>
              <a:spcAft>
                <a:spcPts val="200"/>
              </a:spcAft>
              <a:defRPr/>
            </a:pPr>
            <a:r>
              <a:rPr lang="en-US" sz="1500" cap="all" dirty="0">
                <a:solidFill>
                  <a:srgbClr val="999999"/>
                </a:solidFill>
              </a:rPr>
              <a:t>Get a kit</a:t>
            </a:r>
          </a:p>
          <a:p>
            <a:pPr defTabSz="365760">
              <a:spcBef>
                <a:spcPts val="200"/>
              </a:spcBef>
              <a:spcAft>
                <a:spcPts val="200"/>
              </a:spcAft>
              <a:defRPr/>
            </a:pPr>
            <a:r>
              <a:rPr lang="en-US" sz="1500" cap="all" dirty="0">
                <a:solidFill>
                  <a:srgbClr val="999999"/>
                </a:solidFill>
              </a:rPr>
              <a:t>	</a:t>
            </a:r>
            <a:r>
              <a:rPr lang="en-US" sz="1500" b="1" cap="all" dirty="0">
                <a:solidFill>
                  <a:srgbClr val="CC0033"/>
                </a:solidFill>
              </a:rPr>
              <a:t>Make a plan</a:t>
            </a:r>
          </a:p>
          <a:p>
            <a:pPr defTabSz="365760">
              <a:spcBef>
                <a:spcPts val="200"/>
              </a:spcBef>
              <a:spcAft>
                <a:spcPts val="200"/>
              </a:spcAft>
              <a:defRPr/>
            </a:pPr>
            <a:r>
              <a:rPr lang="en-US" sz="1500" cap="all" dirty="0">
                <a:solidFill>
                  <a:srgbClr val="999999"/>
                </a:solidFill>
              </a:rPr>
              <a:t>		Be informed</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8"/>
          <p:cNvSpPr>
            <a:spLocks noGrp="1" noChangeArrowheads="1"/>
          </p:cNvSpPr>
          <p:nvPr>
            <p:ph type="title"/>
          </p:nvPr>
        </p:nvSpPr>
        <p:spPr>
          <a:xfrm>
            <a:off x="354013" y="304800"/>
            <a:ext cx="6503987" cy="838200"/>
          </a:xfrm>
        </p:spPr>
        <p:txBody>
          <a:bodyPr/>
          <a:lstStyle/>
          <a:p>
            <a:r>
              <a:rPr lang="en-US" dirty="0" smtClean="0"/>
              <a:t>Make a Family Emergency Plan </a:t>
            </a:r>
            <a:r>
              <a:rPr lang="en-US" sz="2800" dirty="0" smtClean="0"/>
              <a:t>(cont’d)</a:t>
            </a:r>
          </a:p>
        </p:txBody>
      </p:sp>
      <p:sp>
        <p:nvSpPr>
          <p:cNvPr id="20483" name="Rectangle 9"/>
          <p:cNvSpPr>
            <a:spLocks noGrp="1" noChangeArrowheads="1"/>
          </p:cNvSpPr>
          <p:nvPr>
            <p:ph type="body" idx="1"/>
          </p:nvPr>
        </p:nvSpPr>
        <p:spPr/>
        <p:txBody>
          <a:bodyPr/>
          <a:lstStyle/>
          <a:p>
            <a:r>
              <a:rPr lang="en-US" dirty="0" smtClean="0"/>
              <a:t>Share emergency contact numbers.</a:t>
            </a:r>
          </a:p>
          <a:p>
            <a:r>
              <a:rPr lang="en-US" dirty="0" smtClean="0"/>
              <a:t>If you need to get away, plan in advance how you will meet and where you will go.</a:t>
            </a:r>
          </a:p>
          <a:p>
            <a:pPr lvl="1"/>
            <a:r>
              <a:rPr lang="en-US" dirty="0" smtClean="0"/>
              <a:t>Pick two meeting locations: a place near your home, and a place outside your neighborhood.</a:t>
            </a:r>
          </a:p>
          <a:p>
            <a:r>
              <a:rPr lang="en-US" dirty="0" smtClean="0"/>
              <a:t>Establish an out-of-town point of contact where family members can check in with someone not impacted by the emergency. </a:t>
            </a:r>
          </a:p>
          <a:p>
            <a:pPr lvl="1"/>
            <a:endParaRPr lang="en-US" dirty="0" smtClean="0"/>
          </a:p>
        </p:txBody>
      </p:sp>
      <p:sp>
        <p:nvSpPr>
          <p:cNvPr id="5" name="Slide Number Placeholder 4"/>
          <p:cNvSpPr>
            <a:spLocks noGrp="1"/>
          </p:cNvSpPr>
          <p:nvPr>
            <p:ph type="sldNum" sz="quarter" idx="10"/>
          </p:nvPr>
        </p:nvSpPr>
        <p:spPr>
          <a:xfrm>
            <a:off x="8575965" y="6467099"/>
            <a:ext cx="365760" cy="230188"/>
          </a:xfrm>
        </p:spPr>
        <p:txBody>
          <a:bodyPr/>
          <a:lstStyle/>
          <a:p>
            <a:fld id="{FE9DB5FB-5E7D-4C4C-94E0-D478496D5EEB}" type="slidenum">
              <a:rPr lang="en-US" smtClean="0"/>
              <a:pPr/>
              <a:t>12</a:t>
            </a:fld>
            <a:endParaRPr lang="en-US" dirty="0"/>
          </a:p>
        </p:txBody>
      </p:sp>
      <p:sp>
        <p:nvSpPr>
          <p:cNvPr id="4" name="TextBox 3"/>
          <p:cNvSpPr txBox="1"/>
          <p:nvPr/>
        </p:nvSpPr>
        <p:spPr>
          <a:xfrm>
            <a:off x="6756400" y="190500"/>
            <a:ext cx="2373313" cy="887413"/>
          </a:xfrm>
          <a:prstGeom prst="rect">
            <a:avLst/>
          </a:prstGeom>
          <a:noFill/>
        </p:spPr>
        <p:txBody>
          <a:bodyPr>
            <a:spAutoFit/>
          </a:bodyPr>
          <a:lstStyle/>
          <a:p>
            <a:pPr defTabSz="365760">
              <a:spcBef>
                <a:spcPts val="200"/>
              </a:spcBef>
              <a:spcAft>
                <a:spcPts val="200"/>
              </a:spcAft>
              <a:defRPr/>
            </a:pPr>
            <a:r>
              <a:rPr lang="en-US" sz="1500" cap="all" dirty="0">
                <a:solidFill>
                  <a:srgbClr val="999999"/>
                </a:solidFill>
              </a:rPr>
              <a:t>Get a kit</a:t>
            </a:r>
          </a:p>
          <a:p>
            <a:pPr defTabSz="365760">
              <a:spcBef>
                <a:spcPts val="200"/>
              </a:spcBef>
              <a:spcAft>
                <a:spcPts val="200"/>
              </a:spcAft>
              <a:defRPr/>
            </a:pPr>
            <a:r>
              <a:rPr lang="en-US" sz="1500" cap="all" dirty="0">
                <a:solidFill>
                  <a:srgbClr val="999999"/>
                </a:solidFill>
              </a:rPr>
              <a:t>	</a:t>
            </a:r>
            <a:r>
              <a:rPr lang="en-US" sz="1500" b="1" cap="all" dirty="0">
                <a:solidFill>
                  <a:srgbClr val="CC0033"/>
                </a:solidFill>
              </a:rPr>
              <a:t>Make a plan</a:t>
            </a:r>
          </a:p>
          <a:p>
            <a:pPr defTabSz="365760">
              <a:spcBef>
                <a:spcPts val="200"/>
              </a:spcBef>
              <a:spcAft>
                <a:spcPts val="200"/>
              </a:spcAft>
              <a:defRPr/>
            </a:pPr>
            <a:r>
              <a:rPr lang="en-US" sz="1500" cap="all" dirty="0">
                <a:solidFill>
                  <a:srgbClr val="999999"/>
                </a:solidFill>
              </a:rPr>
              <a:t>		Be informed</a:t>
            </a:r>
          </a:p>
        </p:txBody>
      </p:sp>
      <p:pic>
        <p:nvPicPr>
          <p:cNvPr id="9" name="Picture 23" descr="Photo of Child with Puppy reclining on the arm of an overstuffed chair."/>
          <p:cNvPicPr>
            <a:picLocks noChangeAspect="1" noChangeArrowheads="1"/>
          </p:cNvPicPr>
          <p:nvPr/>
        </p:nvPicPr>
        <p:blipFill>
          <a:blip r:embed="rId3" cstate="print"/>
          <a:srcRect/>
          <a:stretch>
            <a:fillRect/>
          </a:stretch>
        </p:blipFill>
        <p:spPr>
          <a:xfrm>
            <a:off x="5410200" y="4572000"/>
            <a:ext cx="3124200" cy="1752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4"/>
          <p:cNvSpPr>
            <a:spLocks noGrp="1"/>
          </p:cNvSpPr>
          <p:nvPr>
            <p:ph type="title"/>
          </p:nvPr>
        </p:nvSpPr>
        <p:spPr/>
        <p:txBody>
          <a:bodyPr/>
          <a:lstStyle/>
          <a:p>
            <a:pPr>
              <a:spcAft>
                <a:spcPts val="0"/>
              </a:spcAft>
            </a:pPr>
            <a:r>
              <a:rPr lang="en-US" dirty="0" smtClean="0"/>
              <a:t>Make a Family Emergency </a:t>
            </a:r>
            <a:br>
              <a:rPr lang="en-US" dirty="0" smtClean="0"/>
            </a:br>
            <a:r>
              <a:rPr lang="en-US" dirty="0" smtClean="0"/>
              <a:t>Plan </a:t>
            </a:r>
            <a:r>
              <a:rPr lang="en-US" sz="2800" dirty="0" smtClean="0"/>
              <a:t>(cont’d)</a:t>
            </a:r>
            <a:endParaRPr lang="en-US" sz="3200" dirty="0" smtClean="0"/>
          </a:p>
        </p:txBody>
      </p:sp>
      <p:sp>
        <p:nvSpPr>
          <p:cNvPr id="22531" name="Content Placeholder 3"/>
          <p:cNvSpPr>
            <a:spLocks noGrp="1"/>
          </p:cNvSpPr>
          <p:nvPr>
            <p:ph idx="1"/>
          </p:nvPr>
        </p:nvSpPr>
        <p:spPr>
          <a:xfrm>
            <a:off x="356061" y="1447800"/>
            <a:ext cx="5054140" cy="4373563"/>
          </a:xfrm>
        </p:spPr>
        <p:txBody>
          <a:bodyPr/>
          <a:lstStyle/>
          <a:p>
            <a:pPr>
              <a:buNone/>
            </a:pPr>
            <a:r>
              <a:rPr lang="en-US" sz="3200" dirty="0" smtClean="0">
                <a:solidFill>
                  <a:srgbClr val="339900"/>
                </a:solidFill>
                <a:latin typeface="+mj-lt"/>
              </a:rPr>
              <a:t>Special Considerations</a:t>
            </a:r>
          </a:p>
          <a:p>
            <a:r>
              <a:rPr lang="en-US" dirty="0" smtClean="0"/>
              <a:t>Consider your family’s unique needs</a:t>
            </a:r>
          </a:p>
          <a:p>
            <a:r>
              <a:rPr lang="en-US" dirty="0" smtClean="0"/>
              <a:t>Develop an emergency plan that considers each person’s unique needs, including a personal support network to call on in the event of an emergency</a:t>
            </a:r>
          </a:p>
          <a:p>
            <a:r>
              <a:rPr lang="en-US" dirty="0" smtClean="0"/>
              <a:t>Don’t forget special needs – medications, medical equipment, eye glasses</a:t>
            </a:r>
          </a:p>
        </p:txBody>
      </p:sp>
      <p:sp>
        <p:nvSpPr>
          <p:cNvPr id="7" name="Slide Number Placeholder 6"/>
          <p:cNvSpPr>
            <a:spLocks noGrp="1"/>
          </p:cNvSpPr>
          <p:nvPr>
            <p:ph type="sldNum" sz="quarter" idx="10"/>
          </p:nvPr>
        </p:nvSpPr>
        <p:spPr>
          <a:xfrm>
            <a:off x="8575965" y="6467099"/>
            <a:ext cx="365760" cy="230188"/>
          </a:xfrm>
        </p:spPr>
        <p:txBody>
          <a:bodyPr/>
          <a:lstStyle/>
          <a:p>
            <a:fld id="{FE9DB5FB-5E7D-4C4C-94E0-D478496D5EEB}" type="slidenum">
              <a:rPr lang="en-US" smtClean="0"/>
              <a:pPr/>
              <a:t>13</a:t>
            </a:fld>
            <a:endParaRPr lang="en-US" dirty="0"/>
          </a:p>
        </p:txBody>
      </p:sp>
      <p:pic>
        <p:nvPicPr>
          <p:cNvPr id="22532" name="Picture 5"/>
          <p:cNvPicPr>
            <a:picLocks noChangeAspect="1" noChangeArrowheads="1"/>
          </p:cNvPicPr>
          <p:nvPr/>
        </p:nvPicPr>
        <p:blipFill>
          <a:blip r:embed="rId3" cstate="print"/>
          <a:stretch>
            <a:fillRect/>
          </a:stretch>
        </p:blipFill>
        <p:spPr bwMode="auto">
          <a:xfrm>
            <a:off x="5562600" y="1602637"/>
            <a:ext cx="3200400" cy="18144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2533" name="Picture 6"/>
          <p:cNvPicPr>
            <a:picLocks noChangeAspect="1" noChangeArrowheads="1"/>
          </p:cNvPicPr>
          <p:nvPr/>
        </p:nvPicPr>
        <p:blipFill>
          <a:blip r:embed="rId4" cstate="print"/>
          <a:stretch>
            <a:fillRect/>
          </a:stretch>
        </p:blipFill>
        <p:spPr bwMode="auto">
          <a:xfrm>
            <a:off x="5570902" y="3581400"/>
            <a:ext cx="3183796" cy="180498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6756400" y="190500"/>
            <a:ext cx="2373313" cy="887413"/>
          </a:xfrm>
          <a:prstGeom prst="rect">
            <a:avLst/>
          </a:prstGeom>
          <a:noFill/>
        </p:spPr>
        <p:txBody>
          <a:bodyPr>
            <a:spAutoFit/>
          </a:bodyPr>
          <a:lstStyle/>
          <a:p>
            <a:pPr defTabSz="365760">
              <a:spcBef>
                <a:spcPts val="200"/>
              </a:spcBef>
              <a:spcAft>
                <a:spcPts val="200"/>
              </a:spcAft>
              <a:defRPr/>
            </a:pPr>
            <a:r>
              <a:rPr lang="en-US" sz="1500" cap="all" dirty="0">
                <a:solidFill>
                  <a:srgbClr val="999999"/>
                </a:solidFill>
              </a:rPr>
              <a:t>Get a kit</a:t>
            </a:r>
          </a:p>
          <a:p>
            <a:pPr defTabSz="365760">
              <a:spcBef>
                <a:spcPts val="200"/>
              </a:spcBef>
              <a:spcAft>
                <a:spcPts val="200"/>
              </a:spcAft>
              <a:defRPr/>
            </a:pPr>
            <a:r>
              <a:rPr lang="en-US" sz="1500" cap="all" dirty="0">
                <a:solidFill>
                  <a:srgbClr val="999999"/>
                </a:solidFill>
              </a:rPr>
              <a:t>	</a:t>
            </a:r>
            <a:r>
              <a:rPr lang="en-US" sz="1500" b="1" cap="all" dirty="0">
                <a:solidFill>
                  <a:srgbClr val="CC0033"/>
                </a:solidFill>
              </a:rPr>
              <a:t>Make a plan</a:t>
            </a:r>
          </a:p>
          <a:p>
            <a:pPr defTabSz="365760">
              <a:spcBef>
                <a:spcPts val="200"/>
              </a:spcBef>
              <a:spcAft>
                <a:spcPts val="200"/>
              </a:spcAft>
              <a:defRPr/>
            </a:pPr>
            <a:r>
              <a:rPr lang="en-US" sz="1500" cap="all" dirty="0">
                <a:solidFill>
                  <a:srgbClr val="999999"/>
                </a:solidFill>
              </a:rPr>
              <a:t>		Be informed</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983038" y="4343400"/>
            <a:ext cx="4191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506" name="Rectangle 7"/>
          <p:cNvSpPr>
            <a:spLocks noGrp="1" noChangeArrowheads="1"/>
          </p:cNvSpPr>
          <p:nvPr>
            <p:ph type="title"/>
          </p:nvPr>
        </p:nvSpPr>
        <p:spPr>
          <a:xfrm>
            <a:off x="354013" y="304800"/>
            <a:ext cx="6275387" cy="914400"/>
          </a:xfrm>
        </p:spPr>
        <p:txBody>
          <a:bodyPr/>
          <a:lstStyle/>
          <a:p>
            <a:r>
              <a:rPr lang="en-US" dirty="0" smtClean="0"/>
              <a:t>Family Communications Plan </a:t>
            </a:r>
            <a:r>
              <a:rPr lang="en-US" sz="2800" dirty="0" smtClean="0"/>
              <a:t>(cont’d)</a:t>
            </a:r>
          </a:p>
        </p:txBody>
      </p:sp>
      <p:sp>
        <p:nvSpPr>
          <p:cNvPr id="23556" name="Rectangle 8"/>
          <p:cNvSpPr>
            <a:spLocks noGrp="1" noChangeArrowheads="1"/>
          </p:cNvSpPr>
          <p:nvPr>
            <p:ph type="body" idx="1"/>
          </p:nvPr>
        </p:nvSpPr>
        <p:spPr>
          <a:xfrm>
            <a:off x="356060" y="1828800"/>
            <a:ext cx="8483139" cy="3992563"/>
          </a:xfrm>
        </p:spPr>
        <p:txBody>
          <a:bodyPr/>
          <a:lstStyle/>
          <a:p>
            <a:r>
              <a:rPr lang="en-US" dirty="0" smtClean="0"/>
              <a:t>Consider a plan where each family member contacts the same out-of-town friend or relative</a:t>
            </a:r>
          </a:p>
          <a:p>
            <a:pPr lvl="1"/>
            <a:r>
              <a:rPr lang="en-US" dirty="0" smtClean="0"/>
              <a:t>May be easier to make a long distance call</a:t>
            </a:r>
          </a:p>
          <a:p>
            <a:pPr lvl="1"/>
            <a:r>
              <a:rPr lang="en-US" dirty="0" smtClean="0"/>
              <a:t>Try SMS (cell phone text messaging) or e-mail</a:t>
            </a:r>
          </a:p>
        </p:txBody>
      </p:sp>
      <p:sp>
        <p:nvSpPr>
          <p:cNvPr id="23557" name="Rectangle 5"/>
          <p:cNvSpPr>
            <a:spLocks noChangeArrowheads="1"/>
          </p:cNvSpPr>
          <p:nvPr/>
        </p:nvSpPr>
        <p:spPr bwMode="auto">
          <a:xfrm>
            <a:off x="4038600" y="3505200"/>
            <a:ext cx="4094163" cy="1781175"/>
          </a:xfrm>
          <a:prstGeom prst="rect">
            <a:avLst/>
          </a:prstGeom>
          <a:solidFill>
            <a:schemeClr val="tx1"/>
          </a:solidFill>
          <a:ln w="9525">
            <a:noFill/>
            <a:miter lim="800000"/>
            <a:headEnd/>
            <a:tailEnd/>
          </a:ln>
        </p:spPr>
        <p:txBody>
          <a:bodyPr wrap="none" anchor="ctr"/>
          <a:lstStyle/>
          <a:p>
            <a:endParaRPr lang="en-US" dirty="0"/>
          </a:p>
        </p:txBody>
      </p:sp>
      <p:sp>
        <p:nvSpPr>
          <p:cNvPr id="23558" name="Rectangle 6"/>
          <p:cNvSpPr>
            <a:spLocks noChangeArrowheads="1"/>
          </p:cNvSpPr>
          <p:nvPr/>
        </p:nvSpPr>
        <p:spPr bwMode="auto">
          <a:xfrm>
            <a:off x="4297363" y="3776662"/>
            <a:ext cx="3576637" cy="2319338"/>
          </a:xfrm>
          <a:prstGeom prst="rect">
            <a:avLst/>
          </a:prstGeom>
          <a:solidFill>
            <a:srgbClr val="A99C4E"/>
          </a:solidFill>
          <a:ln w="9525">
            <a:noFill/>
            <a:miter lim="800000"/>
            <a:headEnd/>
            <a:tailEnd/>
          </a:ln>
        </p:spPr>
        <p:txBody>
          <a:bodyPr wrap="none" anchor="ctr"/>
          <a:lstStyle/>
          <a:p>
            <a:endParaRPr lang="en-US" dirty="0"/>
          </a:p>
        </p:txBody>
      </p:sp>
      <p:sp>
        <p:nvSpPr>
          <p:cNvPr id="7" name="Text Box 8"/>
          <p:cNvSpPr txBox="1">
            <a:spLocks noChangeArrowheads="1"/>
          </p:cNvSpPr>
          <p:nvPr/>
        </p:nvSpPr>
        <p:spPr bwMode="auto">
          <a:xfrm>
            <a:off x="4383088" y="3890963"/>
            <a:ext cx="3435350" cy="1754326"/>
          </a:xfrm>
          <a:prstGeom prst="rect">
            <a:avLst/>
          </a:prstGeom>
          <a:noFill/>
          <a:ln w="9525">
            <a:noFill/>
            <a:miter lim="800000"/>
            <a:headEnd/>
            <a:tailEnd/>
          </a:ln>
        </p:spPr>
        <p:txBody>
          <a:bodyPr>
            <a:spAutoFit/>
          </a:bodyPr>
          <a:lstStyle/>
          <a:p>
            <a:pPr>
              <a:spcBef>
                <a:spcPct val="50000"/>
              </a:spcBef>
              <a:defRPr/>
            </a:pPr>
            <a:r>
              <a:rPr lang="en-US" b="1" cap="all" dirty="0">
                <a:latin typeface="Courier New" pitchFamily="49" charset="0"/>
              </a:rPr>
              <a:t>TO:  202 555 1212</a:t>
            </a:r>
          </a:p>
          <a:p>
            <a:pPr>
              <a:spcBef>
                <a:spcPct val="50000"/>
              </a:spcBef>
              <a:defRPr/>
            </a:pPr>
            <a:r>
              <a:rPr lang="en-US" b="1" cap="all" dirty="0">
                <a:latin typeface="Courier New" pitchFamily="49" charset="0"/>
              </a:rPr>
              <a:t>I'm </a:t>
            </a:r>
            <a:r>
              <a:rPr lang="en-US" b="1" cap="all" dirty="0" smtClean="0">
                <a:latin typeface="Courier New" pitchFamily="49" charset="0"/>
              </a:rPr>
              <a:t>ok. on my way to Aunt Ethel’s. see you there.</a:t>
            </a:r>
            <a:endParaRPr lang="en-US" b="1" cap="all" dirty="0">
              <a:latin typeface="Courier New" pitchFamily="49" charset="0"/>
            </a:endParaRPr>
          </a:p>
        </p:txBody>
      </p:sp>
      <p:sp>
        <p:nvSpPr>
          <p:cNvPr id="8" name="TextBox 7"/>
          <p:cNvSpPr txBox="1"/>
          <p:nvPr/>
        </p:nvSpPr>
        <p:spPr>
          <a:xfrm>
            <a:off x="6756400" y="190500"/>
            <a:ext cx="2373313" cy="887413"/>
          </a:xfrm>
          <a:prstGeom prst="rect">
            <a:avLst/>
          </a:prstGeom>
          <a:noFill/>
        </p:spPr>
        <p:txBody>
          <a:bodyPr>
            <a:spAutoFit/>
          </a:bodyPr>
          <a:lstStyle/>
          <a:p>
            <a:pPr defTabSz="365760">
              <a:spcBef>
                <a:spcPts val="200"/>
              </a:spcBef>
              <a:spcAft>
                <a:spcPts val="200"/>
              </a:spcAft>
              <a:defRPr/>
            </a:pPr>
            <a:r>
              <a:rPr lang="en-US" sz="1500" cap="all" dirty="0">
                <a:solidFill>
                  <a:srgbClr val="999999"/>
                </a:solidFill>
              </a:rPr>
              <a:t>Get a kit</a:t>
            </a:r>
          </a:p>
          <a:p>
            <a:pPr defTabSz="365760">
              <a:spcBef>
                <a:spcPts val="200"/>
              </a:spcBef>
              <a:spcAft>
                <a:spcPts val="200"/>
              </a:spcAft>
              <a:defRPr/>
            </a:pPr>
            <a:r>
              <a:rPr lang="en-US" sz="1500" cap="all" dirty="0">
                <a:solidFill>
                  <a:srgbClr val="999999"/>
                </a:solidFill>
              </a:rPr>
              <a:t>	</a:t>
            </a:r>
            <a:r>
              <a:rPr lang="en-US" sz="1500" b="1" cap="all" dirty="0">
                <a:solidFill>
                  <a:srgbClr val="CC0033"/>
                </a:solidFill>
              </a:rPr>
              <a:t>Make a plan</a:t>
            </a:r>
          </a:p>
          <a:p>
            <a:pPr defTabSz="365760">
              <a:spcBef>
                <a:spcPts val="200"/>
              </a:spcBef>
              <a:spcAft>
                <a:spcPts val="200"/>
              </a:spcAft>
              <a:defRPr/>
            </a:pPr>
            <a:r>
              <a:rPr lang="en-US" sz="1500" cap="all" dirty="0">
                <a:solidFill>
                  <a:srgbClr val="999999"/>
                </a:solidFill>
              </a:rPr>
              <a:t>		Be informed</a:t>
            </a:r>
          </a:p>
        </p:txBody>
      </p:sp>
      <p:sp>
        <p:nvSpPr>
          <p:cNvPr id="12" name="Slide Number Placeholder 6"/>
          <p:cNvSpPr>
            <a:spLocks noGrp="1"/>
          </p:cNvSpPr>
          <p:nvPr>
            <p:ph type="sldNum" sz="quarter" idx="10"/>
          </p:nvPr>
        </p:nvSpPr>
        <p:spPr>
          <a:xfrm>
            <a:off x="8575965" y="6467099"/>
            <a:ext cx="365760" cy="230188"/>
          </a:xfrm>
        </p:spPr>
        <p:txBody>
          <a:bodyPr/>
          <a:lstStyle/>
          <a:p>
            <a:fld id="{FE9DB5FB-5E7D-4C4C-94E0-D478496D5EEB}" type="slidenum">
              <a:rPr lang="en-US" smtClean="0"/>
              <a:pPr/>
              <a:t>14</a:t>
            </a:fld>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3"/>
          <p:cNvSpPr>
            <a:spLocks noGrp="1" noChangeArrowheads="1"/>
          </p:cNvSpPr>
          <p:nvPr>
            <p:ph type="title"/>
          </p:nvPr>
        </p:nvSpPr>
        <p:spPr/>
        <p:txBody>
          <a:bodyPr/>
          <a:lstStyle/>
          <a:p>
            <a:r>
              <a:rPr lang="en-US" sz="6000" dirty="0" smtClean="0"/>
              <a:t>Be Informed.</a:t>
            </a:r>
          </a:p>
        </p:txBody>
      </p:sp>
      <p:sp>
        <p:nvSpPr>
          <p:cNvPr id="25603" name="Rectangle 14"/>
          <p:cNvSpPr>
            <a:spLocks noGrp="1" noChangeArrowheads="1"/>
          </p:cNvSpPr>
          <p:nvPr>
            <p:ph type="body" idx="1"/>
          </p:nvPr>
        </p:nvSpPr>
        <p:spPr>
          <a:xfrm>
            <a:off x="356060" y="1447800"/>
            <a:ext cx="8330740" cy="4373563"/>
          </a:xfrm>
        </p:spPr>
        <p:txBody>
          <a:bodyPr/>
          <a:lstStyle/>
          <a:p>
            <a:r>
              <a:rPr lang="en-US" dirty="0" smtClean="0"/>
              <a:t>How local authorities will inform the public about an incident</a:t>
            </a:r>
          </a:p>
          <a:p>
            <a:r>
              <a:rPr lang="en-US" dirty="0" smtClean="0"/>
              <a:t>Know region-specific procedures – shelters, evacuation routes</a:t>
            </a:r>
          </a:p>
          <a:p>
            <a:r>
              <a:rPr lang="en-US" dirty="0" smtClean="0"/>
              <a:t>Know different ways to get where you need to go</a:t>
            </a:r>
          </a:p>
        </p:txBody>
      </p:sp>
      <p:sp>
        <p:nvSpPr>
          <p:cNvPr id="4" name="TextBox 3"/>
          <p:cNvSpPr txBox="1"/>
          <p:nvPr/>
        </p:nvSpPr>
        <p:spPr>
          <a:xfrm>
            <a:off x="6756400" y="190500"/>
            <a:ext cx="2373313" cy="887413"/>
          </a:xfrm>
          <a:prstGeom prst="rect">
            <a:avLst/>
          </a:prstGeom>
          <a:noFill/>
        </p:spPr>
        <p:txBody>
          <a:bodyPr>
            <a:spAutoFit/>
          </a:bodyPr>
          <a:lstStyle/>
          <a:p>
            <a:pPr defTabSz="365760">
              <a:spcBef>
                <a:spcPts val="200"/>
              </a:spcBef>
              <a:spcAft>
                <a:spcPts val="200"/>
              </a:spcAft>
              <a:defRPr/>
            </a:pPr>
            <a:r>
              <a:rPr lang="en-US" sz="1500" cap="all" dirty="0">
                <a:solidFill>
                  <a:srgbClr val="999999"/>
                </a:solidFill>
              </a:rPr>
              <a:t>Get a kit</a:t>
            </a:r>
          </a:p>
          <a:p>
            <a:pPr defTabSz="365760">
              <a:spcBef>
                <a:spcPts val="200"/>
              </a:spcBef>
              <a:spcAft>
                <a:spcPts val="200"/>
              </a:spcAft>
              <a:defRPr/>
            </a:pPr>
            <a:r>
              <a:rPr lang="en-US" sz="1500" cap="all" dirty="0">
                <a:solidFill>
                  <a:srgbClr val="999999"/>
                </a:solidFill>
              </a:rPr>
              <a:t>	Make a plan</a:t>
            </a:r>
          </a:p>
          <a:p>
            <a:pPr defTabSz="365760">
              <a:spcBef>
                <a:spcPts val="200"/>
              </a:spcBef>
              <a:spcAft>
                <a:spcPts val="200"/>
              </a:spcAft>
              <a:defRPr/>
            </a:pPr>
            <a:r>
              <a:rPr lang="en-US" sz="1500" cap="all" dirty="0">
                <a:solidFill>
                  <a:srgbClr val="999999"/>
                </a:solidFill>
              </a:rPr>
              <a:t>		</a:t>
            </a:r>
            <a:r>
              <a:rPr lang="en-US" sz="1500" b="1" cap="all" dirty="0">
                <a:solidFill>
                  <a:srgbClr val="CC0033"/>
                </a:solidFill>
              </a:rPr>
              <a:t>Be informed</a:t>
            </a:r>
          </a:p>
        </p:txBody>
      </p:sp>
      <p:sp>
        <p:nvSpPr>
          <p:cNvPr id="6" name="Slide Number Placeholder 6"/>
          <p:cNvSpPr>
            <a:spLocks noGrp="1"/>
          </p:cNvSpPr>
          <p:nvPr>
            <p:ph type="sldNum" sz="quarter" idx="10"/>
          </p:nvPr>
        </p:nvSpPr>
        <p:spPr>
          <a:xfrm>
            <a:off x="8575965" y="6467099"/>
            <a:ext cx="365760" cy="230188"/>
          </a:xfrm>
        </p:spPr>
        <p:txBody>
          <a:bodyPr/>
          <a:lstStyle/>
          <a:p>
            <a:fld id="{FE9DB5FB-5E7D-4C4C-94E0-D478496D5EEB}" type="slidenum">
              <a:rPr lang="en-US" smtClean="0"/>
              <a:pPr/>
              <a:t>15</a:t>
            </a:fld>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9"/>
          <p:cNvSpPr>
            <a:spLocks noGrp="1" noChangeArrowheads="1"/>
          </p:cNvSpPr>
          <p:nvPr>
            <p:ph type="title"/>
          </p:nvPr>
        </p:nvSpPr>
        <p:spPr/>
        <p:txBody>
          <a:bodyPr/>
          <a:lstStyle/>
          <a:p>
            <a:r>
              <a:rPr lang="en-US" dirty="0" smtClean="0"/>
              <a:t>Links for Alert Systems</a:t>
            </a:r>
          </a:p>
        </p:txBody>
      </p:sp>
      <p:sp>
        <p:nvSpPr>
          <p:cNvPr id="7" name="Content Placeholder 6"/>
          <p:cNvSpPr>
            <a:spLocks noGrp="1"/>
          </p:cNvSpPr>
          <p:nvPr>
            <p:ph idx="1"/>
          </p:nvPr>
        </p:nvSpPr>
        <p:spPr/>
        <p:txBody>
          <a:bodyPr/>
          <a:lstStyle/>
          <a:p>
            <a:endParaRPr lang="en-US" dirty="0"/>
          </a:p>
        </p:txBody>
      </p:sp>
      <p:sp>
        <p:nvSpPr>
          <p:cNvPr id="5" name="TextBox 4"/>
          <p:cNvSpPr txBox="1"/>
          <p:nvPr/>
        </p:nvSpPr>
        <p:spPr>
          <a:xfrm>
            <a:off x="6756400" y="190500"/>
            <a:ext cx="2373313" cy="887413"/>
          </a:xfrm>
          <a:prstGeom prst="rect">
            <a:avLst/>
          </a:prstGeom>
          <a:noFill/>
        </p:spPr>
        <p:txBody>
          <a:bodyPr>
            <a:spAutoFit/>
          </a:bodyPr>
          <a:lstStyle/>
          <a:p>
            <a:pPr defTabSz="365760">
              <a:spcBef>
                <a:spcPts val="200"/>
              </a:spcBef>
              <a:spcAft>
                <a:spcPts val="200"/>
              </a:spcAft>
              <a:defRPr/>
            </a:pPr>
            <a:r>
              <a:rPr lang="en-US" sz="1500" cap="all" dirty="0">
                <a:solidFill>
                  <a:srgbClr val="999999"/>
                </a:solidFill>
              </a:rPr>
              <a:t>Get a kit</a:t>
            </a:r>
          </a:p>
          <a:p>
            <a:pPr defTabSz="365760">
              <a:spcBef>
                <a:spcPts val="200"/>
              </a:spcBef>
              <a:spcAft>
                <a:spcPts val="200"/>
              </a:spcAft>
              <a:defRPr/>
            </a:pPr>
            <a:r>
              <a:rPr lang="en-US" sz="1500" cap="all" dirty="0">
                <a:solidFill>
                  <a:srgbClr val="999999"/>
                </a:solidFill>
              </a:rPr>
              <a:t>	Make a plan</a:t>
            </a:r>
          </a:p>
          <a:p>
            <a:pPr defTabSz="365760">
              <a:spcBef>
                <a:spcPts val="200"/>
              </a:spcBef>
              <a:spcAft>
                <a:spcPts val="200"/>
              </a:spcAft>
              <a:defRPr/>
            </a:pPr>
            <a:r>
              <a:rPr lang="en-US" sz="1500" cap="all" dirty="0">
                <a:solidFill>
                  <a:srgbClr val="999999"/>
                </a:solidFill>
              </a:rPr>
              <a:t>		</a:t>
            </a:r>
            <a:r>
              <a:rPr lang="en-US" sz="1500" b="1" cap="all" dirty="0">
                <a:solidFill>
                  <a:srgbClr val="CC0033"/>
                </a:solidFill>
              </a:rPr>
              <a:t>Be informed</a:t>
            </a:r>
          </a:p>
        </p:txBody>
      </p:sp>
      <p:sp>
        <p:nvSpPr>
          <p:cNvPr id="6" name="Slide Number Placeholder 6"/>
          <p:cNvSpPr>
            <a:spLocks noGrp="1"/>
          </p:cNvSpPr>
          <p:nvPr>
            <p:ph type="sldNum" sz="quarter" idx="10"/>
          </p:nvPr>
        </p:nvSpPr>
        <p:spPr>
          <a:xfrm>
            <a:off x="8575965" y="6467099"/>
            <a:ext cx="365760" cy="230188"/>
          </a:xfrm>
        </p:spPr>
        <p:txBody>
          <a:bodyPr/>
          <a:lstStyle/>
          <a:p>
            <a:fld id="{FE9DB5FB-5E7D-4C4C-94E0-D478496D5EEB}" type="slidenum">
              <a:rPr lang="en-US" smtClean="0"/>
              <a:pPr/>
              <a:t>16</a:t>
            </a:fld>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9"/>
          <p:cNvSpPr>
            <a:spLocks noGrp="1" noChangeArrowheads="1"/>
          </p:cNvSpPr>
          <p:nvPr>
            <p:ph type="title"/>
          </p:nvPr>
        </p:nvSpPr>
        <p:spPr/>
        <p:txBody>
          <a:bodyPr/>
          <a:lstStyle/>
          <a:p>
            <a:r>
              <a:rPr lang="en-US" dirty="0" smtClean="0"/>
              <a:t>Sign up for Emergency Alerts</a:t>
            </a:r>
          </a:p>
        </p:txBody>
      </p:sp>
      <p:sp>
        <p:nvSpPr>
          <p:cNvPr id="26627" name="Rectangle 10"/>
          <p:cNvSpPr>
            <a:spLocks noGrp="1" noChangeArrowheads="1"/>
          </p:cNvSpPr>
          <p:nvPr>
            <p:ph type="body" idx="1"/>
          </p:nvPr>
        </p:nvSpPr>
        <p:spPr>
          <a:xfrm>
            <a:off x="356060" y="1447800"/>
            <a:ext cx="8330739" cy="4373563"/>
          </a:xfrm>
        </p:spPr>
        <p:txBody>
          <a:bodyPr/>
          <a:lstStyle/>
          <a:p>
            <a:r>
              <a:rPr lang="en-US" dirty="0" smtClean="0"/>
              <a:t>Sign up for emergency e-mail and text message alerts from the local community </a:t>
            </a:r>
            <a:r>
              <a:rPr lang="en-US" b="1" dirty="0" smtClean="0"/>
              <a:t>where you work</a:t>
            </a:r>
          </a:p>
          <a:p>
            <a:r>
              <a:rPr lang="en-US" dirty="0" smtClean="0"/>
              <a:t>You should also sign up for emergency alerts </a:t>
            </a:r>
            <a:r>
              <a:rPr lang="en-US" b="1" dirty="0" smtClean="0"/>
              <a:t>where you live</a:t>
            </a:r>
          </a:p>
          <a:p>
            <a:r>
              <a:rPr lang="en-US" dirty="0" smtClean="0"/>
              <a:t>Tell your family members and other loved ones to sign up as well</a:t>
            </a:r>
          </a:p>
          <a:p>
            <a:r>
              <a:rPr lang="en-US" dirty="0" smtClean="0"/>
              <a:t>Check with your state and local authorities for links to local government alert systems where you live</a:t>
            </a:r>
          </a:p>
        </p:txBody>
      </p:sp>
      <p:sp>
        <p:nvSpPr>
          <p:cNvPr id="4" name="TextBox 3"/>
          <p:cNvSpPr txBox="1"/>
          <p:nvPr/>
        </p:nvSpPr>
        <p:spPr>
          <a:xfrm>
            <a:off x="6756400" y="190500"/>
            <a:ext cx="2373313" cy="887413"/>
          </a:xfrm>
          <a:prstGeom prst="rect">
            <a:avLst/>
          </a:prstGeom>
          <a:noFill/>
        </p:spPr>
        <p:txBody>
          <a:bodyPr>
            <a:spAutoFit/>
          </a:bodyPr>
          <a:lstStyle/>
          <a:p>
            <a:pPr defTabSz="365760">
              <a:spcBef>
                <a:spcPts val="200"/>
              </a:spcBef>
              <a:spcAft>
                <a:spcPts val="200"/>
              </a:spcAft>
              <a:defRPr/>
            </a:pPr>
            <a:r>
              <a:rPr lang="en-US" sz="1500" cap="all" dirty="0">
                <a:solidFill>
                  <a:srgbClr val="999999"/>
                </a:solidFill>
              </a:rPr>
              <a:t>Get a kit</a:t>
            </a:r>
          </a:p>
          <a:p>
            <a:pPr defTabSz="365760">
              <a:spcBef>
                <a:spcPts val="200"/>
              </a:spcBef>
              <a:spcAft>
                <a:spcPts val="200"/>
              </a:spcAft>
              <a:defRPr/>
            </a:pPr>
            <a:r>
              <a:rPr lang="en-US" sz="1500" cap="all" dirty="0">
                <a:solidFill>
                  <a:srgbClr val="999999"/>
                </a:solidFill>
              </a:rPr>
              <a:t>	Make a plan</a:t>
            </a:r>
          </a:p>
          <a:p>
            <a:pPr defTabSz="365760">
              <a:spcBef>
                <a:spcPts val="200"/>
              </a:spcBef>
              <a:spcAft>
                <a:spcPts val="200"/>
              </a:spcAft>
              <a:defRPr/>
            </a:pPr>
            <a:r>
              <a:rPr lang="en-US" sz="1500" cap="all" dirty="0">
                <a:solidFill>
                  <a:srgbClr val="999999"/>
                </a:solidFill>
              </a:rPr>
              <a:t>		</a:t>
            </a:r>
            <a:r>
              <a:rPr lang="en-US" sz="1500" b="1" cap="all" dirty="0">
                <a:solidFill>
                  <a:srgbClr val="CC0033"/>
                </a:solidFill>
              </a:rPr>
              <a:t>Be informed</a:t>
            </a:r>
          </a:p>
        </p:txBody>
      </p:sp>
      <p:sp>
        <p:nvSpPr>
          <p:cNvPr id="6" name="Slide Number Placeholder 6"/>
          <p:cNvSpPr>
            <a:spLocks noGrp="1"/>
          </p:cNvSpPr>
          <p:nvPr>
            <p:ph type="sldNum" sz="quarter" idx="10"/>
          </p:nvPr>
        </p:nvSpPr>
        <p:spPr>
          <a:xfrm>
            <a:off x="8575965" y="6467099"/>
            <a:ext cx="365760" cy="230188"/>
          </a:xfrm>
        </p:spPr>
        <p:txBody>
          <a:bodyPr/>
          <a:lstStyle/>
          <a:p>
            <a:fld id="{FE9DB5FB-5E7D-4C4C-94E0-D478496D5EEB}" type="slidenum">
              <a:rPr lang="en-US" smtClean="0"/>
              <a:pPr/>
              <a:t>17</a:t>
            </a:fld>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title"/>
          </p:nvPr>
        </p:nvSpPr>
        <p:spPr/>
        <p:txBody>
          <a:bodyPr/>
          <a:lstStyle/>
          <a:p>
            <a:r>
              <a:rPr lang="en-US" dirty="0" smtClean="0"/>
              <a:t>Evacuations</a:t>
            </a:r>
          </a:p>
        </p:txBody>
      </p:sp>
      <p:sp>
        <p:nvSpPr>
          <p:cNvPr id="26627" name="Rectangle 8"/>
          <p:cNvSpPr>
            <a:spLocks noGrp="1" noChangeArrowheads="1"/>
          </p:cNvSpPr>
          <p:nvPr>
            <p:ph type="body" idx="1"/>
          </p:nvPr>
        </p:nvSpPr>
        <p:spPr/>
        <p:txBody>
          <a:bodyPr/>
          <a:lstStyle/>
          <a:p>
            <a:r>
              <a:rPr lang="en-US" dirty="0" smtClean="0"/>
              <a:t>Stay where you are unless directed to evacuate.</a:t>
            </a:r>
          </a:p>
          <a:p>
            <a:r>
              <a:rPr lang="en-US" dirty="0" smtClean="0"/>
              <a:t>Your best initial action is to “shelter in place” and stay attentive to media broadcasts.</a:t>
            </a:r>
          </a:p>
          <a:p>
            <a:r>
              <a:rPr lang="en-US" dirty="0" smtClean="0"/>
              <a:t>Be prepared to walk or use transit.</a:t>
            </a:r>
          </a:p>
          <a:p>
            <a:r>
              <a:rPr lang="en-US" dirty="0" smtClean="0"/>
              <a:t>If you have a car, try to keep at least a half tank of gas in it at all times, especially when you’re aware of a threat.   </a:t>
            </a:r>
          </a:p>
        </p:txBody>
      </p:sp>
      <p:sp>
        <p:nvSpPr>
          <p:cNvPr id="4" name="TextBox 3"/>
          <p:cNvSpPr txBox="1"/>
          <p:nvPr/>
        </p:nvSpPr>
        <p:spPr>
          <a:xfrm>
            <a:off x="6770687" y="228600"/>
            <a:ext cx="2373313" cy="887422"/>
          </a:xfrm>
          <a:prstGeom prst="rect">
            <a:avLst/>
          </a:prstGeom>
          <a:noFill/>
        </p:spPr>
        <p:txBody>
          <a:bodyPr wrap="square">
            <a:spAutoFit/>
          </a:bodyPr>
          <a:lstStyle/>
          <a:p>
            <a:pPr defTabSz="365760">
              <a:spcBef>
                <a:spcPts val="200"/>
              </a:spcBef>
              <a:spcAft>
                <a:spcPts val="200"/>
              </a:spcAft>
              <a:defRPr/>
            </a:pPr>
            <a:r>
              <a:rPr lang="en-US" sz="1500" cap="all" dirty="0">
                <a:solidFill>
                  <a:srgbClr val="999999"/>
                </a:solidFill>
              </a:rPr>
              <a:t>Get a kit</a:t>
            </a:r>
          </a:p>
          <a:p>
            <a:pPr defTabSz="365760">
              <a:spcBef>
                <a:spcPts val="200"/>
              </a:spcBef>
              <a:spcAft>
                <a:spcPts val="200"/>
              </a:spcAft>
              <a:defRPr/>
            </a:pPr>
            <a:r>
              <a:rPr lang="en-US" sz="1500" cap="all" dirty="0">
                <a:solidFill>
                  <a:srgbClr val="999999"/>
                </a:solidFill>
              </a:rPr>
              <a:t>	Make a plan</a:t>
            </a:r>
          </a:p>
          <a:p>
            <a:pPr defTabSz="365760">
              <a:spcBef>
                <a:spcPts val="200"/>
              </a:spcBef>
              <a:spcAft>
                <a:spcPts val="200"/>
              </a:spcAft>
              <a:defRPr/>
            </a:pPr>
            <a:r>
              <a:rPr lang="en-US" sz="1500" cap="all" dirty="0">
                <a:solidFill>
                  <a:srgbClr val="999999"/>
                </a:solidFill>
              </a:rPr>
              <a:t>		</a:t>
            </a:r>
            <a:r>
              <a:rPr lang="en-US" sz="1500" b="1" cap="all" dirty="0">
                <a:solidFill>
                  <a:srgbClr val="CC0033"/>
                </a:solidFill>
              </a:rPr>
              <a:t>Be informed</a:t>
            </a:r>
          </a:p>
        </p:txBody>
      </p:sp>
      <p:sp>
        <p:nvSpPr>
          <p:cNvPr id="6" name="Slide Number Placeholder 6"/>
          <p:cNvSpPr>
            <a:spLocks noGrp="1"/>
          </p:cNvSpPr>
          <p:nvPr>
            <p:ph type="sldNum" sz="quarter" idx="10"/>
          </p:nvPr>
        </p:nvSpPr>
        <p:spPr>
          <a:xfrm>
            <a:off x="8575965" y="6467099"/>
            <a:ext cx="365760" cy="230188"/>
          </a:xfrm>
        </p:spPr>
        <p:txBody>
          <a:bodyPr/>
          <a:lstStyle/>
          <a:p>
            <a:fld id="{FE9DB5FB-5E7D-4C4C-94E0-D478496D5EEB}" type="slidenum">
              <a:rPr lang="en-US" smtClean="0"/>
              <a:pPr/>
              <a:t>18</a:t>
            </a:fld>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title"/>
          </p:nvPr>
        </p:nvSpPr>
        <p:spPr>
          <a:xfrm>
            <a:off x="354013" y="168275"/>
            <a:ext cx="6503987" cy="1050925"/>
          </a:xfrm>
        </p:spPr>
        <p:txBody>
          <a:bodyPr/>
          <a:lstStyle/>
          <a:p>
            <a:r>
              <a:rPr lang="en-US" dirty="0" smtClean="0"/>
              <a:t>Evacuation Route Information</a:t>
            </a:r>
          </a:p>
        </p:txBody>
      </p:sp>
      <p:sp>
        <p:nvSpPr>
          <p:cNvPr id="27651" name="Rectangle 6"/>
          <p:cNvSpPr>
            <a:spLocks noGrp="1" noChangeArrowheads="1"/>
          </p:cNvSpPr>
          <p:nvPr>
            <p:ph type="body" idx="1"/>
          </p:nvPr>
        </p:nvSpPr>
        <p:spPr>
          <a:xfrm>
            <a:off x="356060" y="1752600"/>
            <a:ext cx="8483139" cy="4068763"/>
          </a:xfrm>
        </p:spPr>
        <p:txBody>
          <a:bodyPr/>
          <a:lstStyle/>
          <a:p>
            <a:endParaRPr lang="en-US" dirty="0" smtClean="0"/>
          </a:p>
        </p:txBody>
      </p:sp>
      <p:sp>
        <p:nvSpPr>
          <p:cNvPr id="4" name="TextBox 3"/>
          <p:cNvSpPr txBox="1"/>
          <p:nvPr/>
        </p:nvSpPr>
        <p:spPr>
          <a:xfrm>
            <a:off x="6756400" y="190500"/>
            <a:ext cx="2373313" cy="887413"/>
          </a:xfrm>
          <a:prstGeom prst="rect">
            <a:avLst/>
          </a:prstGeom>
          <a:noFill/>
        </p:spPr>
        <p:txBody>
          <a:bodyPr>
            <a:spAutoFit/>
          </a:bodyPr>
          <a:lstStyle/>
          <a:p>
            <a:pPr defTabSz="365760">
              <a:spcBef>
                <a:spcPts val="200"/>
              </a:spcBef>
              <a:spcAft>
                <a:spcPts val="200"/>
              </a:spcAft>
              <a:defRPr/>
            </a:pPr>
            <a:r>
              <a:rPr lang="en-US" sz="1500" cap="all" dirty="0">
                <a:solidFill>
                  <a:srgbClr val="999999"/>
                </a:solidFill>
              </a:rPr>
              <a:t>Get a kit</a:t>
            </a:r>
          </a:p>
          <a:p>
            <a:pPr defTabSz="365760">
              <a:spcBef>
                <a:spcPts val="200"/>
              </a:spcBef>
              <a:spcAft>
                <a:spcPts val="200"/>
              </a:spcAft>
              <a:defRPr/>
            </a:pPr>
            <a:r>
              <a:rPr lang="en-US" sz="1500" cap="all" dirty="0">
                <a:solidFill>
                  <a:srgbClr val="999999"/>
                </a:solidFill>
              </a:rPr>
              <a:t>	Make a plan</a:t>
            </a:r>
          </a:p>
          <a:p>
            <a:pPr defTabSz="365760">
              <a:spcBef>
                <a:spcPts val="200"/>
              </a:spcBef>
              <a:spcAft>
                <a:spcPts val="200"/>
              </a:spcAft>
              <a:defRPr/>
            </a:pPr>
            <a:r>
              <a:rPr lang="en-US" sz="1500" cap="all" dirty="0">
                <a:solidFill>
                  <a:srgbClr val="999999"/>
                </a:solidFill>
              </a:rPr>
              <a:t>		</a:t>
            </a:r>
            <a:r>
              <a:rPr lang="en-US" sz="1500" b="1" cap="all" dirty="0">
                <a:solidFill>
                  <a:srgbClr val="CC0033"/>
                </a:solidFill>
              </a:rPr>
              <a:t>Be informed</a:t>
            </a:r>
          </a:p>
        </p:txBody>
      </p:sp>
      <p:sp>
        <p:nvSpPr>
          <p:cNvPr id="6" name="Slide Number Placeholder 6"/>
          <p:cNvSpPr>
            <a:spLocks noGrp="1"/>
          </p:cNvSpPr>
          <p:nvPr>
            <p:ph type="sldNum" sz="quarter" idx="10"/>
          </p:nvPr>
        </p:nvSpPr>
        <p:spPr>
          <a:xfrm>
            <a:off x="8575965" y="6467099"/>
            <a:ext cx="365760" cy="230188"/>
          </a:xfrm>
        </p:spPr>
        <p:txBody>
          <a:bodyPr/>
          <a:lstStyle/>
          <a:p>
            <a:fld id="{FE9DB5FB-5E7D-4C4C-94E0-D478496D5EEB}" type="slidenum">
              <a:rPr lang="en-US" smtClean="0"/>
              <a:pPr/>
              <a:t>19</a:t>
            </a:fld>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dirty="0" smtClean="0"/>
              <a:t>Preparing makes sense.</a:t>
            </a:r>
            <a:br>
              <a:rPr lang="en-US" dirty="0" smtClean="0"/>
            </a:br>
            <a:r>
              <a:rPr lang="en-US" dirty="0" smtClean="0"/>
              <a:t>Get ready now.</a:t>
            </a:r>
          </a:p>
        </p:txBody>
      </p:sp>
      <p:sp>
        <p:nvSpPr>
          <p:cNvPr id="5123" name="Rectangle 3"/>
          <p:cNvSpPr>
            <a:spLocks noGrp="1" noChangeArrowheads="1"/>
          </p:cNvSpPr>
          <p:nvPr>
            <p:ph idx="1"/>
          </p:nvPr>
        </p:nvSpPr>
        <p:spPr bwMode="auto">
          <a:xfrm>
            <a:off x="356061" y="1447801"/>
            <a:ext cx="5968540" cy="2743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Important to be prepared for possible disasters and other emergencies</a:t>
            </a:r>
          </a:p>
          <a:p>
            <a:pPr eaLnBrk="1" hangingPunct="1"/>
            <a:r>
              <a:rPr lang="en-US" dirty="0" smtClean="0"/>
              <a:t>Natural or human-caused disasters can strike suddenly, at anytime and anywhere</a:t>
            </a:r>
          </a:p>
          <a:p>
            <a:pPr eaLnBrk="1" hangingPunct="1"/>
            <a:r>
              <a:rPr lang="en-US" dirty="0" smtClean="0"/>
              <a:t>There are three actions anyone can take that can help make a difference…</a:t>
            </a:r>
          </a:p>
        </p:txBody>
      </p:sp>
      <p:pic>
        <p:nvPicPr>
          <p:cNvPr id="5" name="Picture 1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2000" y="581025"/>
            <a:ext cx="7934325" cy="5286375"/>
          </a:xfrm>
          <a:prstGeom prst="rect">
            <a:avLst/>
          </a:prstGeom>
          <a:noFill/>
          <a:ln w="9525">
            <a:noFill/>
            <a:miter lim="800000"/>
            <a:headEnd/>
            <a:tailEnd/>
          </a:ln>
        </p:spPr>
      </p:pic>
      <p:sp>
        <p:nvSpPr>
          <p:cNvPr id="6" name="Slide Number Placeholder 4"/>
          <p:cNvSpPr>
            <a:spLocks noGrp="1"/>
          </p:cNvSpPr>
          <p:nvPr>
            <p:ph type="sldNum" sz="quarter" idx="10"/>
          </p:nvPr>
        </p:nvSpPr>
        <p:spPr>
          <a:xfrm>
            <a:off x="8575965" y="6467099"/>
            <a:ext cx="304800" cy="230188"/>
          </a:xfrm>
        </p:spPr>
        <p:txBody>
          <a:bodyPr/>
          <a:lstStyle/>
          <a:p>
            <a:fld id="{FE9DB5FB-5E7D-4C4C-94E0-D478496D5EEB}" type="slidenum">
              <a:rPr lang="en-US" smtClean="0"/>
              <a:pPr/>
              <a:t>2</a:t>
            </a:fld>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Grp="1" noChangeArrowheads="1"/>
          </p:cNvSpPr>
          <p:nvPr>
            <p:ph type="title"/>
          </p:nvPr>
        </p:nvSpPr>
        <p:spPr/>
        <p:txBody>
          <a:bodyPr/>
          <a:lstStyle/>
          <a:p>
            <a:r>
              <a:rPr lang="en-US" dirty="0" smtClean="0"/>
              <a:t>Metro Emergency</a:t>
            </a:r>
          </a:p>
        </p:txBody>
      </p:sp>
      <p:sp>
        <p:nvSpPr>
          <p:cNvPr id="31747" name="Rectangle 9"/>
          <p:cNvSpPr>
            <a:spLocks noGrp="1" noChangeArrowheads="1"/>
          </p:cNvSpPr>
          <p:nvPr>
            <p:ph type="body" idx="1"/>
          </p:nvPr>
        </p:nvSpPr>
        <p:spPr>
          <a:xfrm>
            <a:off x="356061" y="1447800"/>
            <a:ext cx="5663740" cy="4373563"/>
          </a:xfrm>
        </p:spPr>
        <p:txBody>
          <a:bodyPr/>
          <a:lstStyle/>
          <a:p>
            <a:r>
              <a:rPr lang="en-US" dirty="0" smtClean="0"/>
              <a:t>To report an emergency in the Metro, call Metro Transit Police at </a:t>
            </a:r>
            <a:r>
              <a:rPr lang="en-US" b="1" dirty="0" smtClean="0">
                <a:solidFill>
                  <a:srgbClr val="FF0000"/>
                </a:solidFill>
              </a:rPr>
              <a:t>[insert number]</a:t>
            </a:r>
          </a:p>
          <a:p>
            <a:r>
              <a:rPr lang="en-US" dirty="0" smtClean="0"/>
              <a:t>Know where emergency intercoms are located</a:t>
            </a:r>
          </a:p>
          <a:p>
            <a:r>
              <a:rPr lang="en-US" dirty="0" smtClean="0"/>
              <a:t>Be familiar with emergency exit procedures</a:t>
            </a:r>
          </a:p>
          <a:p>
            <a:r>
              <a:rPr lang="en-US" dirty="0" smtClean="0"/>
              <a:t>See the Metro web site for short safety animations</a:t>
            </a:r>
          </a:p>
        </p:txBody>
      </p:sp>
      <p:sp>
        <p:nvSpPr>
          <p:cNvPr id="4" name="TextBox 3"/>
          <p:cNvSpPr txBox="1"/>
          <p:nvPr/>
        </p:nvSpPr>
        <p:spPr>
          <a:xfrm>
            <a:off x="6756400" y="190500"/>
            <a:ext cx="2373313" cy="887413"/>
          </a:xfrm>
          <a:prstGeom prst="rect">
            <a:avLst/>
          </a:prstGeom>
          <a:noFill/>
        </p:spPr>
        <p:txBody>
          <a:bodyPr>
            <a:spAutoFit/>
          </a:bodyPr>
          <a:lstStyle/>
          <a:p>
            <a:pPr defTabSz="365760">
              <a:spcBef>
                <a:spcPts val="200"/>
              </a:spcBef>
              <a:spcAft>
                <a:spcPts val="200"/>
              </a:spcAft>
              <a:defRPr/>
            </a:pPr>
            <a:r>
              <a:rPr lang="en-US" sz="1500" cap="all" dirty="0">
                <a:solidFill>
                  <a:srgbClr val="999999"/>
                </a:solidFill>
              </a:rPr>
              <a:t>Get a kit</a:t>
            </a:r>
          </a:p>
          <a:p>
            <a:pPr defTabSz="365760">
              <a:spcBef>
                <a:spcPts val="200"/>
              </a:spcBef>
              <a:spcAft>
                <a:spcPts val="200"/>
              </a:spcAft>
              <a:defRPr/>
            </a:pPr>
            <a:r>
              <a:rPr lang="en-US" sz="1500" cap="all" dirty="0">
                <a:solidFill>
                  <a:srgbClr val="999999"/>
                </a:solidFill>
              </a:rPr>
              <a:t>	Make a plan</a:t>
            </a:r>
          </a:p>
          <a:p>
            <a:pPr defTabSz="365760">
              <a:spcBef>
                <a:spcPts val="200"/>
              </a:spcBef>
              <a:spcAft>
                <a:spcPts val="200"/>
              </a:spcAft>
              <a:defRPr/>
            </a:pPr>
            <a:r>
              <a:rPr lang="en-US" sz="1500" cap="all" dirty="0">
                <a:solidFill>
                  <a:srgbClr val="999999"/>
                </a:solidFill>
              </a:rPr>
              <a:t>		</a:t>
            </a:r>
            <a:r>
              <a:rPr lang="en-US" sz="1500" b="1" cap="all" dirty="0">
                <a:solidFill>
                  <a:srgbClr val="CC0033"/>
                </a:solidFill>
              </a:rPr>
              <a:t>Be informed</a:t>
            </a:r>
          </a:p>
        </p:txBody>
      </p:sp>
      <p:pic>
        <p:nvPicPr>
          <p:cNvPr id="34821" name="Picture 2" descr="Picture 2"/>
          <p:cNvPicPr>
            <a:picLocks noChangeAspect="1" noChangeArrowheads="1"/>
          </p:cNvPicPr>
          <p:nvPr/>
        </p:nvPicPr>
        <p:blipFill>
          <a:blip r:embed="rId3" cstate="print"/>
          <a:srcRect l="28467" t="16273" r="18790" b="17876"/>
          <a:stretch>
            <a:fillRect/>
          </a:stretch>
        </p:blipFill>
        <p:spPr bwMode="auto">
          <a:xfrm>
            <a:off x="6473825" y="1547813"/>
            <a:ext cx="2155825" cy="17986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4822" name="Picture 5" descr="Picture 3"/>
          <p:cNvPicPr>
            <a:picLocks noChangeAspect="1" noChangeArrowheads="1"/>
          </p:cNvPicPr>
          <p:nvPr/>
        </p:nvPicPr>
        <p:blipFill>
          <a:blip r:embed="rId4" cstate="print"/>
          <a:srcRect l="27510" t="16527" r="19521" b="16020"/>
          <a:stretch>
            <a:fillRect/>
          </a:stretch>
        </p:blipFill>
        <p:spPr bwMode="auto">
          <a:xfrm>
            <a:off x="6454775" y="3657600"/>
            <a:ext cx="2155825" cy="18335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Slide Number Placeholder 6"/>
          <p:cNvSpPr>
            <a:spLocks noGrp="1"/>
          </p:cNvSpPr>
          <p:nvPr>
            <p:ph type="sldNum" sz="quarter" idx="10"/>
          </p:nvPr>
        </p:nvSpPr>
        <p:spPr>
          <a:xfrm>
            <a:off x="8575965" y="6467099"/>
            <a:ext cx="365760" cy="230188"/>
          </a:xfrm>
        </p:spPr>
        <p:txBody>
          <a:bodyPr/>
          <a:lstStyle/>
          <a:p>
            <a:fld id="{FE9DB5FB-5E7D-4C4C-94E0-D478496D5EEB}" type="slidenum">
              <a:rPr lang="en-US" smtClean="0"/>
              <a:pPr/>
              <a:t>20</a:t>
            </a:fld>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8"/>
          <p:cNvSpPr>
            <a:spLocks noGrp="1" noChangeArrowheads="1"/>
          </p:cNvSpPr>
          <p:nvPr>
            <p:ph type="title"/>
          </p:nvPr>
        </p:nvSpPr>
        <p:spPr/>
        <p:txBody>
          <a:bodyPr/>
          <a:lstStyle/>
          <a:p>
            <a:r>
              <a:rPr lang="en-US" dirty="0" smtClean="0"/>
              <a:t>Alternate Modes of Travel</a:t>
            </a:r>
          </a:p>
        </p:txBody>
      </p:sp>
      <p:sp>
        <p:nvSpPr>
          <p:cNvPr id="35843" name="Rectangle 9"/>
          <p:cNvSpPr>
            <a:spLocks noGrp="1" noChangeArrowheads="1"/>
          </p:cNvSpPr>
          <p:nvPr>
            <p:ph type="body" idx="1"/>
          </p:nvPr>
        </p:nvSpPr>
        <p:spPr/>
        <p:txBody>
          <a:bodyPr/>
          <a:lstStyle/>
          <a:p>
            <a:r>
              <a:rPr lang="en-US" dirty="0" smtClean="0"/>
              <a:t>Take time now to learn alternate routes and ways to get where you need to go</a:t>
            </a:r>
          </a:p>
          <a:p>
            <a:r>
              <a:rPr lang="en-US" dirty="0" smtClean="0"/>
              <a:t>Keep a local map with you in case you need to walk or take another form of transportation</a:t>
            </a:r>
          </a:p>
          <a:p>
            <a:r>
              <a:rPr lang="en-US" dirty="0" smtClean="0">
                <a:solidFill>
                  <a:srgbClr val="FF0000"/>
                </a:solidFill>
              </a:rPr>
              <a:t>Check the Metro Web site at </a:t>
            </a:r>
            <a:r>
              <a:rPr lang="en-US" u="sng" dirty="0" smtClean="0">
                <a:solidFill>
                  <a:srgbClr val="FF0000"/>
                </a:solidFill>
              </a:rPr>
              <a:t>www.metroopensdoors.com</a:t>
            </a:r>
            <a:r>
              <a:rPr lang="en-US" dirty="0" smtClean="0">
                <a:solidFill>
                  <a:srgbClr val="FF0000"/>
                </a:solidFill>
              </a:rPr>
              <a:t> for current information on service changes, station closings, etc. – or call (202) 637-7000</a:t>
            </a:r>
          </a:p>
        </p:txBody>
      </p:sp>
      <p:sp>
        <p:nvSpPr>
          <p:cNvPr id="4" name="TextBox 3"/>
          <p:cNvSpPr txBox="1"/>
          <p:nvPr/>
        </p:nvSpPr>
        <p:spPr>
          <a:xfrm>
            <a:off x="6756400" y="190500"/>
            <a:ext cx="2373313" cy="887413"/>
          </a:xfrm>
          <a:prstGeom prst="rect">
            <a:avLst/>
          </a:prstGeom>
          <a:noFill/>
        </p:spPr>
        <p:txBody>
          <a:bodyPr>
            <a:spAutoFit/>
          </a:bodyPr>
          <a:lstStyle/>
          <a:p>
            <a:pPr defTabSz="365760">
              <a:spcBef>
                <a:spcPts val="200"/>
              </a:spcBef>
              <a:spcAft>
                <a:spcPts val="200"/>
              </a:spcAft>
              <a:defRPr/>
            </a:pPr>
            <a:r>
              <a:rPr lang="en-US" sz="1500" cap="all" dirty="0">
                <a:solidFill>
                  <a:srgbClr val="999999"/>
                </a:solidFill>
              </a:rPr>
              <a:t>Get a kit</a:t>
            </a:r>
          </a:p>
          <a:p>
            <a:pPr defTabSz="365760">
              <a:spcBef>
                <a:spcPts val="200"/>
              </a:spcBef>
              <a:spcAft>
                <a:spcPts val="200"/>
              </a:spcAft>
              <a:defRPr/>
            </a:pPr>
            <a:r>
              <a:rPr lang="en-US" sz="1500" cap="all" dirty="0">
                <a:solidFill>
                  <a:srgbClr val="999999"/>
                </a:solidFill>
              </a:rPr>
              <a:t>	Make a plan</a:t>
            </a:r>
          </a:p>
          <a:p>
            <a:pPr defTabSz="365760">
              <a:spcBef>
                <a:spcPts val="200"/>
              </a:spcBef>
              <a:spcAft>
                <a:spcPts val="200"/>
              </a:spcAft>
              <a:defRPr/>
            </a:pPr>
            <a:r>
              <a:rPr lang="en-US" sz="1500" cap="all" dirty="0">
                <a:solidFill>
                  <a:srgbClr val="999999"/>
                </a:solidFill>
              </a:rPr>
              <a:t>		</a:t>
            </a:r>
            <a:r>
              <a:rPr lang="en-US" sz="1500" b="1" cap="all" dirty="0">
                <a:solidFill>
                  <a:srgbClr val="CC0033"/>
                </a:solidFill>
              </a:rPr>
              <a:t>Be informed</a:t>
            </a:r>
          </a:p>
        </p:txBody>
      </p:sp>
      <p:sp>
        <p:nvSpPr>
          <p:cNvPr id="6" name="Slide Number Placeholder 6"/>
          <p:cNvSpPr>
            <a:spLocks noGrp="1"/>
          </p:cNvSpPr>
          <p:nvPr>
            <p:ph type="sldNum" sz="quarter" idx="10"/>
          </p:nvPr>
        </p:nvSpPr>
        <p:spPr>
          <a:xfrm>
            <a:off x="8575965" y="6467099"/>
            <a:ext cx="365760" cy="230188"/>
          </a:xfrm>
        </p:spPr>
        <p:txBody>
          <a:bodyPr/>
          <a:lstStyle/>
          <a:p>
            <a:fld id="{FE9DB5FB-5E7D-4C4C-94E0-D478496D5EEB}" type="slidenum">
              <a:rPr lang="en-US" smtClean="0"/>
              <a:pPr/>
              <a:t>21</a:t>
            </a:fld>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title"/>
          </p:nvPr>
        </p:nvSpPr>
        <p:spPr/>
        <p:txBody>
          <a:bodyPr/>
          <a:lstStyle/>
          <a:p>
            <a:r>
              <a:rPr lang="en-US" sz="4000" dirty="0" smtClean="0"/>
              <a:t>Three Steps to being Prepared</a:t>
            </a:r>
          </a:p>
        </p:txBody>
      </p:sp>
      <p:sp>
        <p:nvSpPr>
          <p:cNvPr id="37891" name="Rectangle 8"/>
          <p:cNvSpPr>
            <a:spLocks noGrp="1" noChangeArrowheads="1"/>
          </p:cNvSpPr>
          <p:nvPr>
            <p:ph type="body" idx="1"/>
          </p:nvPr>
        </p:nvSpPr>
        <p:spPr/>
        <p:txBody>
          <a:bodyPr/>
          <a:lstStyle/>
          <a:p>
            <a:r>
              <a:rPr lang="en-US" dirty="0" smtClean="0"/>
              <a:t>Get a kit.</a:t>
            </a:r>
          </a:p>
          <a:p>
            <a:pPr lvl="1"/>
            <a:r>
              <a:rPr lang="en-US" dirty="0" smtClean="0"/>
              <a:t>For Home</a:t>
            </a:r>
          </a:p>
          <a:p>
            <a:pPr lvl="1"/>
            <a:r>
              <a:rPr lang="en-US" dirty="0" smtClean="0"/>
              <a:t>For Work</a:t>
            </a:r>
          </a:p>
          <a:p>
            <a:r>
              <a:rPr lang="en-US" dirty="0" smtClean="0"/>
              <a:t>Make a plan.</a:t>
            </a:r>
          </a:p>
          <a:p>
            <a:pPr lvl="1"/>
            <a:r>
              <a:rPr lang="en-US" dirty="0" smtClean="0"/>
              <a:t>At Work: Occupant Emergency Plan</a:t>
            </a:r>
          </a:p>
          <a:p>
            <a:pPr lvl="1"/>
            <a:r>
              <a:rPr lang="en-US" dirty="0" smtClean="0"/>
              <a:t>At Home: Family Plan</a:t>
            </a:r>
          </a:p>
          <a:p>
            <a:pPr lvl="1"/>
            <a:r>
              <a:rPr lang="en-US" dirty="0" smtClean="0"/>
              <a:t>Have a family communications plan</a:t>
            </a:r>
          </a:p>
          <a:p>
            <a:r>
              <a:rPr lang="en-US" dirty="0" smtClean="0"/>
              <a:t>Be informed.</a:t>
            </a:r>
          </a:p>
          <a:p>
            <a:pPr lvl="1"/>
            <a:r>
              <a:rPr lang="en-US" dirty="0" smtClean="0"/>
              <a:t>Emergency Text Alerts</a:t>
            </a:r>
          </a:p>
          <a:p>
            <a:pPr lvl="1"/>
            <a:r>
              <a:rPr lang="en-US" dirty="0" smtClean="0"/>
              <a:t>City Evacuation Routes</a:t>
            </a:r>
          </a:p>
          <a:p>
            <a:pPr lvl="1"/>
            <a:r>
              <a:rPr lang="en-US" dirty="0" smtClean="0"/>
              <a:t>Public transit options</a:t>
            </a:r>
          </a:p>
        </p:txBody>
      </p:sp>
      <p:sp>
        <p:nvSpPr>
          <p:cNvPr id="4" name="TextBox 3"/>
          <p:cNvSpPr txBox="1"/>
          <p:nvPr/>
        </p:nvSpPr>
        <p:spPr>
          <a:xfrm>
            <a:off x="6756400" y="190500"/>
            <a:ext cx="2373313" cy="887413"/>
          </a:xfrm>
          <a:prstGeom prst="rect">
            <a:avLst/>
          </a:prstGeom>
          <a:noFill/>
        </p:spPr>
        <p:txBody>
          <a:bodyPr>
            <a:spAutoFit/>
          </a:bodyPr>
          <a:lstStyle/>
          <a:p>
            <a:pPr defTabSz="365760">
              <a:spcBef>
                <a:spcPts val="200"/>
              </a:spcBef>
              <a:spcAft>
                <a:spcPts val="200"/>
              </a:spcAft>
              <a:defRPr/>
            </a:pPr>
            <a:r>
              <a:rPr lang="en-US" sz="1500" cap="all" dirty="0">
                <a:solidFill>
                  <a:srgbClr val="999999"/>
                </a:solidFill>
              </a:rPr>
              <a:t>Get a kit</a:t>
            </a:r>
          </a:p>
          <a:p>
            <a:pPr defTabSz="365760">
              <a:spcBef>
                <a:spcPts val="200"/>
              </a:spcBef>
              <a:spcAft>
                <a:spcPts val="200"/>
              </a:spcAft>
              <a:defRPr/>
            </a:pPr>
            <a:r>
              <a:rPr lang="en-US" sz="1500" cap="all" dirty="0">
                <a:solidFill>
                  <a:srgbClr val="999999"/>
                </a:solidFill>
              </a:rPr>
              <a:t>	Make a plan</a:t>
            </a:r>
          </a:p>
          <a:p>
            <a:pPr defTabSz="365760">
              <a:spcBef>
                <a:spcPts val="200"/>
              </a:spcBef>
              <a:spcAft>
                <a:spcPts val="200"/>
              </a:spcAft>
              <a:defRPr/>
            </a:pPr>
            <a:r>
              <a:rPr lang="en-US" sz="1500" cap="all" dirty="0">
                <a:solidFill>
                  <a:srgbClr val="999999"/>
                </a:solidFill>
              </a:rPr>
              <a:t>		</a:t>
            </a:r>
            <a:r>
              <a:rPr lang="en-US" sz="1500" b="1" cap="all" dirty="0">
                <a:solidFill>
                  <a:srgbClr val="CC0033"/>
                </a:solidFill>
              </a:rPr>
              <a:t>Be informed</a:t>
            </a:r>
          </a:p>
        </p:txBody>
      </p:sp>
      <p:sp>
        <p:nvSpPr>
          <p:cNvPr id="6" name="Slide Number Placeholder 6"/>
          <p:cNvSpPr>
            <a:spLocks noGrp="1"/>
          </p:cNvSpPr>
          <p:nvPr>
            <p:ph type="sldNum" sz="quarter" idx="10"/>
          </p:nvPr>
        </p:nvSpPr>
        <p:spPr>
          <a:xfrm>
            <a:off x="8575965" y="6467099"/>
            <a:ext cx="365760" cy="230188"/>
          </a:xfrm>
        </p:spPr>
        <p:txBody>
          <a:bodyPr/>
          <a:lstStyle/>
          <a:p>
            <a:fld id="{FE9DB5FB-5E7D-4C4C-94E0-D478496D5EEB}" type="slidenum">
              <a:rPr lang="en-US" smtClean="0"/>
              <a:pPr/>
              <a:t>22</a:t>
            </a:fld>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ready screen shot"/>
          <p:cNvPicPr>
            <a:picLocks noChangeAspect="1" noChangeArrowheads="1"/>
          </p:cNvPicPr>
          <p:nvPr/>
        </p:nvPicPr>
        <p:blipFill>
          <a:blip r:embed="rId3" cstate="print"/>
          <a:srcRect b="5411"/>
          <a:stretch>
            <a:fillRect/>
          </a:stretch>
        </p:blipFill>
        <p:spPr bwMode="auto">
          <a:xfrm>
            <a:off x="2971800" y="2438400"/>
            <a:ext cx="5486400" cy="3420533"/>
          </a:xfrm>
          <a:prstGeom prst="rect">
            <a:avLst/>
          </a:prstGeom>
          <a:noFill/>
          <a:ln w="12700">
            <a:solidFill>
              <a:schemeClr val="bg2"/>
            </a:solidFill>
            <a:miter lim="800000"/>
            <a:headEnd/>
            <a:tailEnd/>
          </a:ln>
        </p:spPr>
      </p:pic>
      <p:sp>
        <p:nvSpPr>
          <p:cNvPr id="3" name="TextBox 2"/>
          <p:cNvSpPr txBox="1"/>
          <p:nvPr/>
        </p:nvSpPr>
        <p:spPr>
          <a:xfrm>
            <a:off x="6756400" y="190500"/>
            <a:ext cx="2373313" cy="887413"/>
          </a:xfrm>
          <a:prstGeom prst="rect">
            <a:avLst/>
          </a:prstGeom>
          <a:noFill/>
        </p:spPr>
        <p:txBody>
          <a:bodyPr>
            <a:spAutoFit/>
          </a:bodyPr>
          <a:lstStyle/>
          <a:p>
            <a:pPr defTabSz="365760">
              <a:spcBef>
                <a:spcPts val="200"/>
              </a:spcBef>
              <a:spcAft>
                <a:spcPts val="200"/>
              </a:spcAft>
              <a:defRPr/>
            </a:pPr>
            <a:r>
              <a:rPr lang="en-US" sz="1500" cap="all" dirty="0">
                <a:solidFill>
                  <a:srgbClr val="999999"/>
                </a:solidFill>
              </a:rPr>
              <a:t>Get a kit</a:t>
            </a:r>
          </a:p>
          <a:p>
            <a:pPr defTabSz="365760">
              <a:spcBef>
                <a:spcPts val="200"/>
              </a:spcBef>
              <a:spcAft>
                <a:spcPts val="200"/>
              </a:spcAft>
              <a:defRPr/>
            </a:pPr>
            <a:r>
              <a:rPr lang="en-US" sz="1500" cap="all" dirty="0">
                <a:solidFill>
                  <a:srgbClr val="999999"/>
                </a:solidFill>
              </a:rPr>
              <a:t>	Make a plan</a:t>
            </a:r>
          </a:p>
          <a:p>
            <a:pPr defTabSz="365760">
              <a:spcBef>
                <a:spcPts val="200"/>
              </a:spcBef>
              <a:spcAft>
                <a:spcPts val="200"/>
              </a:spcAft>
              <a:defRPr/>
            </a:pPr>
            <a:r>
              <a:rPr lang="en-US" sz="1500" cap="all" dirty="0">
                <a:solidFill>
                  <a:srgbClr val="999999"/>
                </a:solidFill>
              </a:rPr>
              <a:t>		</a:t>
            </a:r>
            <a:r>
              <a:rPr lang="en-US" sz="1500" b="1" cap="all" dirty="0">
                <a:solidFill>
                  <a:srgbClr val="CC0033"/>
                </a:solidFill>
              </a:rPr>
              <a:t>Be informed</a:t>
            </a:r>
          </a:p>
        </p:txBody>
      </p:sp>
      <p:sp>
        <p:nvSpPr>
          <p:cNvPr id="9" name="Title 8"/>
          <p:cNvSpPr>
            <a:spLocks noGrp="1"/>
          </p:cNvSpPr>
          <p:nvPr>
            <p:ph type="title"/>
          </p:nvPr>
        </p:nvSpPr>
        <p:spPr/>
        <p:txBody>
          <a:bodyPr/>
          <a:lstStyle/>
          <a:p>
            <a:r>
              <a:rPr lang="en-US" dirty="0" smtClean="0"/>
              <a:t>Resources</a:t>
            </a:r>
          </a:p>
        </p:txBody>
      </p:sp>
      <p:sp>
        <p:nvSpPr>
          <p:cNvPr id="6" name="Content Placeholder 5"/>
          <p:cNvSpPr>
            <a:spLocks noGrp="1"/>
          </p:cNvSpPr>
          <p:nvPr>
            <p:ph idx="1"/>
          </p:nvPr>
        </p:nvSpPr>
        <p:spPr>
          <a:xfrm>
            <a:off x="356061" y="1143000"/>
            <a:ext cx="8025939" cy="1219200"/>
          </a:xfrm>
        </p:spPr>
        <p:txBody>
          <a:bodyPr/>
          <a:lstStyle/>
          <a:p>
            <a:r>
              <a:rPr lang="en-US" u="sng" dirty="0" smtClean="0"/>
              <a:t>www.ready.gov</a:t>
            </a:r>
          </a:p>
          <a:p>
            <a:r>
              <a:rPr lang="en-US" u="sng" dirty="0" smtClean="0"/>
              <a:t>http://dhsconnect.dhs.gov</a:t>
            </a:r>
            <a:r>
              <a:rPr lang="en-US" dirty="0" smtClean="0"/>
              <a:t>, click the </a:t>
            </a:r>
          </a:p>
        </p:txBody>
      </p:sp>
      <p:pic>
        <p:nvPicPr>
          <p:cNvPr id="3074" name="Picture 2" descr="Ready campaign icon">
            <a:hlinkClick r:id="rId4"/>
          </p:cNvPr>
          <p:cNvPicPr>
            <a:picLocks noChangeAspect="1" noChangeArrowheads="1"/>
          </p:cNvPicPr>
          <p:nvPr/>
        </p:nvPicPr>
        <p:blipFill>
          <a:blip r:embed="rId5" cstate="print"/>
          <a:srcRect/>
          <a:stretch>
            <a:fillRect/>
          </a:stretch>
        </p:blipFill>
        <p:spPr bwMode="auto">
          <a:xfrm>
            <a:off x="5181600" y="1600200"/>
            <a:ext cx="476250" cy="638176"/>
          </a:xfrm>
          <a:prstGeom prst="rect">
            <a:avLst/>
          </a:prstGeom>
          <a:noFill/>
        </p:spPr>
      </p:pic>
      <p:sp>
        <p:nvSpPr>
          <p:cNvPr id="8" name="Slide Number Placeholder 6"/>
          <p:cNvSpPr>
            <a:spLocks noGrp="1"/>
          </p:cNvSpPr>
          <p:nvPr>
            <p:ph type="sldNum" sz="quarter" idx="10"/>
          </p:nvPr>
        </p:nvSpPr>
        <p:spPr>
          <a:xfrm>
            <a:off x="8575965" y="6467099"/>
            <a:ext cx="365760" cy="230188"/>
          </a:xfrm>
        </p:spPr>
        <p:txBody>
          <a:bodyPr/>
          <a:lstStyle/>
          <a:p>
            <a:fld id="{FE9DB5FB-5E7D-4C4C-94E0-D478496D5EEB}" type="slidenum">
              <a:rPr lang="en-US" smtClean="0"/>
              <a:pPr/>
              <a:t>23</a:t>
            </a:fld>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2"/>
          <p:cNvSpPr>
            <a:spLocks noGrp="1"/>
          </p:cNvSpPr>
          <p:nvPr>
            <p:ph type="title"/>
          </p:nvPr>
        </p:nvSpPr>
        <p:spPr/>
        <p:txBody>
          <a:bodyPr/>
          <a:lstStyle/>
          <a:p>
            <a:r>
              <a:rPr lang="en-US" dirty="0" smtClean="0"/>
              <a:t>Pass the Word…</a:t>
            </a:r>
          </a:p>
        </p:txBody>
      </p:sp>
      <p:sp>
        <p:nvSpPr>
          <p:cNvPr id="39939" name="Content Placeholder 1"/>
          <p:cNvSpPr>
            <a:spLocks noGrp="1"/>
          </p:cNvSpPr>
          <p:nvPr>
            <p:ph idx="1"/>
          </p:nvPr>
        </p:nvSpPr>
        <p:spPr/>
        <p:txBody>
          <a:bodyPr/>
          <a:lstStyle/>
          <a:p>
            <a:r>
              <a:rPr lang="en-US" dirty="0" smtClean="0"/>
              <a:t>Pass along this information to your family members.</a:t>
            </a:r>
          </a:p>
          <a:p>
            <a:r>
              <a:rPr lang="en-US" dirty="0" smtClean="0"/>
              <a:t>Provide the information to your Home Owners’ Association, your child’s class, Boy or Girl Scout Troops.</a:t>
            </a:r>
          </a:p>
          <a:p>
            <a:r>
              <a:rPr lang="en-US" dirty="0" smtClean="0"/>
              <a:t>Make sure that your child’s day care provider, sports team, summer camp, your dog’s boarding kennel – all have emergency plans and know what they are.</a:t>
            </a:r>
          </a:p>
          <a:p>
            <a:r>
              <a:rPr lang="en-US" dirty="0" smtClean="0"/>
              <a:t>The more that the people around you are prepared for an emergency – the easier it will be to execute your own plan.</a:t>
            </a:r>
          </a:p>
        </p:txBody>
      </p:sp>
      <p:sp>
        <p:nvSpPr>
          <p:cNvPr id="4" name="TextBox 3"/>
          <p:cNvSpPr txBox="1"/>
          <p:nvPr/>
        </p:nvSpPr>
        <p:spPr>
          <a:xfrm>
            <a:off x="6756400" y="190500"/>
            <a:ext cx="2373313" cy="887413"/>
          </a:xfrm>
          <a:prstGeom prst="rect">
            <a:avLst/>
          </a:prstGeom>
          <a:noFill/>
        </p:spPr>
        <p:txBody>
          <a:bodyPr>
            <a:spAutoFit/>
          </a:bodyPr>
          <a:lstStyle/>
          <a:p>
            <a:pPr defTabSz="365760">
              <a:spcBef>
                <a:spcPts val="200"/>
              </a:spcBef>
              <a:spcAft>
                <a:spcPts val="200"/>
              </a:spcAft>
              <a:defRPr/>
            </a:pPr>
            <a:r>
              <a:rPr lang="en-US" sz="1500" cap="all" dirty="0">
                <a:solidFill>
                  <a:srgbClr val="999999"/>
                </a:solidFill>
              </a:rPr>
              <a:t>Get a kit</a:t>
            </a:r>
          </a:p>
          <a:p>
            <a:pPr defTabSz="365760">
              <a:spcBef>
                <a:spcPts val="200"/>
              </a:spcBef>
              <a:spcAft>
                <a:spcPts val="200"/>
              </a:spcAft>
              <a:defRPr/>
            </a:pPr>
            <a:r>
              <a:rPr lang="en-US" sz="1500" cap="all" dirty="0">
                <a:solidFill>
                  <a:srgbClr val="999999"/>
                </a:solidFill>
              </a:rPr>
              <a:t>	Make a plan</a:t>
            </a:r>
          </a:p>
          <a:p>
            <a:pPr defTabSz="365760">
              <a:spcBef>
                <a:spcPts val="200"/>
              </a:spcBef>
              <a:spcAft>
                <a:spcPts val="200"/>
              </a:spcAft>
              <a:defRPr/>
            </a:pPr>
            <a:r>
              <a:rPr lang="en-US" sz="1500" cap="all" dirty="0">
                <a:solidFill>
                  <a:srgbClr val="999999"/>
                </a:solidFill>
              </a:rPr>
              <a:t>		Be informed</a:t>
            </a:r>
          </a:p>
        </p:txBody>
      </p:sp>
      <p:sp>
        <p:nvSpPr>
          <p:cNvPr id="6" name="Slide Number Placeholder 6"/>
          <p:cNvSpPr>
            <a:spLocks noGrp="1"/>
          </p:cNvSpPr>
          <p:nvPr>
            <p:ph type="sldNum" sz="quarter" idx="10"/>
          </p:nvPr>
        </p:nvSpPr>
        <p:spPr>
          <a:xfrm>
            <a:off x="8575965" y="6467099"/>
            <a:ext cx="365760" cy="230188"/>
          </a:xfrm>
        </p:spPr>
        <p:txBody>
          <a:bodyPr/>
          <a:lstStyle/>
          <a:p>
            <a:fld id="{FE9DB5FB-5E7D-4C4C-94E0-D478496D5EEB}" type="slidenum">
              <a:rPr lang="en-US" smtClean="0"/>
              <a:pPr/>
              <a:t>24</a:t>
            </a:fld>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1752600"/>
            <a:ext cx="4195445" cy="4730679"/>
          </a:xfrm>
          <a:prstGeom prst="rect">
            <a:avLst/>
          </a:prstGeom>
        </p:spPr>
      </p:pic>
      <p:sp>
        <p:nvSpPr>
          <p:cNvPr id="10" name="Title 3"/>
          <p:cNvSpPr txBox="1">
            <a:spLocks/>
          </p:cNvSpPr>
          <p:nvPr/>
        </p:nvSpPr>
        <p:spPr bwMode="auto">
          <a:xfrm>
            <a:off x="317500" y="228600"/>
            <a:ext cx="8226425"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lnSpc>
                <a:spcPts val="4200"/>
              </a:lnSpc>
              <a:spcBef>
                <a:spcPct val="0"/>
              </a:spcBef>
              <a:spcAft>
                <a:spcPct val="0"/>
              </a:spcAft>
              <a:defRPr sz="4200">
                <a:solidFill>
                  <a:srgbClr val="339900"/>
                </a:solidFill>
                <a:latin typeface="+mj-lt"/>
                <a:ea typeface="+mj-ea"/>
                <a:cs typeface="+mj-cs"/>
              </a:defRPr>
            </a:lvl1pPr>
            <a:lvl2pPr algn="l" rtl="0" eaLnBrk="0" fontAlgn="base" hangingPunct="0">
              <a:spcBef>
                <a:spcPct val="0"/>
              </a:spcBef>
              <a:spcAft>
                <a:spcPct val="0"/>
              </a:spcAft>
              <a:defRPr sz="4200">
                <a:solidFill>
                  <a:srgbClr val="339900"/>
                </a:solidFill>
                <a:latin typeface="Times New Roman" pitchFamily="18" charset="0"/>
              </a:defRPr>
            </a:lvl2pPr>
            <a:lvl3pPr algn="l" rtl="0" eaLnBrk="0" fontAlgn="base" hangingPunct="0">
              <a:spcBef>
                <a:spcPct val="0"/>
              </a:spcBef>
              <a:spcAft>
                <a:spcPct val="0"/>
              </a:spcAft>
              <a:defRPr sz="4200">
                <a:solidFill>
                  <a:srgbClr val="339900"/>
                </a:solidFill>
                <a:latin typeface="Times New Roman" pitchFamily="18" charset="0"/>
              </a:defRPr>
            </a:lvl3pPr>
            <a:lvl4pPr algn="l" rtl="0" eaLnBrk="0" fontAlgn="base" hangingPunct="0">
              <a:spcBef>
                <a:spcPct val="0"/>
              </a:spcBef>
              <a:spcAft>
                <a:spcPct val="0"/>
              </a:spcAft>
              <a:defRPr sz="4200">
                <a:solidFill>
                  <a:srgbClr val="339900"/>
                </a:solidFill>
                <a:latin typeface="Times New Roman" pitchFamily="18" charset="0"/>
              </a:defRPr>
            </a:lvl4pPr>
            <a:lvl5pPr algn="l" rtl="0" eaLnBrk="0" fontAlgn="base" hangingPunct="0">
              <a:spcBef>
                <a:spcPct val="0"/>
              </a:spcBef>
              <a:spcAft>
                <a:spcPct val="0"/>
              </a:spcAft>
              <a:defRPr sz="4200">
                <a:solidFill>
                  <a:srgbClr val="339900"/>
                </a:solidFill>
                <a:latin typeface="Times New Roman" pitchFamily="18" charset="0"/>
              </a:defRPr>
            </a:lvl5pPr>
            <a:lvl6pPr marL="457200" algn="l" rtl="0" eaLnBrk="0" fontAlgn="base" hangingPunct="0">
              <a:spcBef>
                <a:spcPct val="0"/>
              </a:spcBef>
              <a:spcAft>
                <a:spcPct val="0"/>
              </a:spcAft>
              <a:defRPr sz="4200">
                <a:solidFill>
                  <a:srgbClr val="000063"/>
                </a:solidFill>
                <a:latin typeface="Times New Roman" pitchFamily="18" charset="0"/>
              </a:defRPr>
            </a:lvl6pPr>
            <a:lvl7pPr marL="914400" algn="l" rtl="0" eaLnBrk="0" fontAlgn="base" hangingPunct="0">
              <a:spcBef>
                <a:spcPct val="0"/>
              </a:spcBef>
              <a:spcAft>
                <a:spcPct val="0"/>
              </a:spcAft>
              <a:defRPr sz="4200">
                <a:solidFill>
                  <a:srgbClr val="000063"/>
                </a:solidFill>
                <a:latin typeface="Times New Roman" pitchFamily="18" charset="0"/>
              </a:defRPr>
            </a:lvl7pPr>
            <a:lvl8pPr marL="1371600" algn="l" rtl="0" eaLnBrk="0" fontAlgn="base" hangingPunct="0">
              <a:spcBef>
                <a:spcPct val="0"/>
              </a:spcBef>
              <a:spcAft>
                <a:spcPct val="0"/>
              </a:spcAft>
              <a:defRPr sz="4200">
                <a:solidFill>
                  <a:srgbClr val="000063"/>
                </a:solidFill>
                <a:latin typeface="Times New Roman" pitchFamily="18" charset="0"/>
              </a:defRPr>
            </a:lvl8pPr>
            <a:lvl9pPr marL="1828800" algn="l" rtl="0" eaLnBrk="0" fontAlgn="base" hangingPunct="0">
              <a:spcBef>
                <a:spcPct val="0"/>
              </a:spcBef>
              <a:spcAft>
                <a:spcPct val="0"/>
              </a:spcAft>
              <a:defRPr sz="4200">
                <a:solidFill>
                  <a:srgbClr val="000063"/>
                </a:solidFill>
                <a:latin typeface="Times New Roman" pitchFamily="18" charset="0"/>
              </a:defRPr>
            </a:lvl9pPr>
          </a:lstStyle>
          <a:p>
            <a:pPr>
              <a:lnSpc>
                <a:spcPct val="100000"/>
              </a:lnSpc>
              <a:spcBef>
                <a:spcPts val="1200"/>
              </a:spcBef>
              <a:spcAft>
                <a:spcPts val="0"/>
              </a:spcAft>
            </a:pPr>
            <a:r>
              <a:rPr lang="en-US" sz="2000" kern="0" dirty="0" smtClean="0">
                <a:solidFill>
                  <a:srgbClr val="666666"/>
                </a:solidFill>
              </a:rPr>
              <a:t>U.S. Department of Homeland Security</a:t>
            </a:r>
            <a:r>
              <a:rPr lang="en-US" sz="3600" kern="0" dirty="0" smtClean="0"/>
              <a:t/>
            </a:r>
            <a:br>
              <a:rPr lang="en-US" sz="3600" kern="0" dirty="0" smtClean="0"/>
            </a:br>
            <a:r>
              <a:rPr lang="en-US" sz="5400" dirty="0"/>
              <a:t>Surge Capacity </a:t>
            </a:r>
            <a:r>
              <a:rPr lang="en-US" sz="5400" dirty="0" smtClean="0"/>
              <a:t>Force</a:t>
            </a:r>
            <a:endParaRPr lang="en-US" kern="0" dirty="0">
              <a:solidFill>
                <a:srgbClr val="666666"/>
              </a:solidFill>
            </a:endParaRPr>
          </a:p>
        </p:txBody>
      </p:sp>
      <p:sp>
        <p:nvSpPr>
          <p:cNvPr id="11" name="Rectangle 10"/>
          <p:cNvSpPr>
            <a:spLocks noChangeArrowheads="1"/>
          </p:cNvSpPr>
          <p:nvPr/>
        </p:nvSpPr>
        <p:spPr bwMode="black">
          <a:xfrm>
            <a:off x="8001000" y="6381750"/>
            <a:ext cx="914400" cy="304800"/>
          </a:xfrm>
          <a:prstGeom prst="rect">
            <a:avLst/>
          </a:prstGeom>
          <a:noFill/>
          <a:ln w="9525">
            <a:noFill/>
            <a:miter lim="800000"/>
            <a:headEnd/>
            <a:tailEnd/>
          </a:ln>
          <a:effectLst/>
        </p:spPr>
        <p:txBody>
          <a:bodyPr anchor="b"/>
          <a:lstStyle/>
          <a:p>
            <a:pPr algn="r"/>
            <a:r>
              <a:rPr lang="en-US" sz="700" kern="1200" baseline="0" dirty="0" smtClean="0">
                <a:solidFill>
                  <a:srgbClr val="999999"/>
                </a:solidFill>
                <a:latin typeface="Arial" charset="0"/>
                <a:ea typeface="+mn-ea"/>
                <a:cs typeface="+mn-cs"/>
              </a:rPr>
              <a:t>Rev. 12-4-2015</a:t>
            </a:r>
          </a:p>
        </p:txBody>
      </p:sp>
    </p:spTree>
    <p:extLst>
      <p:ext uri="{BB962C8B-B14F-4D97-AF65-F5344CB8AC3E}">
        <p14:creationId xmlns:p14="http://schemas.microsoft.com/office/powerpoint/2010/main" val="42248091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Surge Capacity Force (SCF)</a:t>
            </a:r>
            <a:endParaRPr lang="en-US" dirty="0"/>
          </a:p>
        </p:txBody>
      </p:sp>
      <p:sp>
        <p:nvSpPr>
          <p:cNvPr id="7" name="Content Placeholder 6"/>
          <p:cNvSpPr>
            <a:spLocks noGrp="1"/>
          </p:cNvSpPr>
          <p:nvPr>
            <p:ph idx="1"/>
          </p:nvPr>
        </p:nvSpPr>
        <p:spPr>
          <a:xfrm>
            <a:off x="356060" y="1066800"/>
            <a:ext cx="8483139" cy="4876800"/>
          </a:xfrm>
        </p:spPr>
        <p:txBody>
          <a:bodyPr/>
          <a:lstStyle/>
          <a:p>
            <a:r>
              <a:rPr lang="en-US" dirty="0" smtClean="0"/>
              <a:t>Eligibility</a:t>
            </a:r>
          </a:p>
          <a:p>
            <a:pPr lvl="1"/>
            <a:r>
              <a:rPr lang="en-US" sz="1650" dirty="0" smtClean="0"/>
              <a:t>Permanent</a:t>
            </a:r>
            <a:r>
              <a:rPr lang="en-US" sz="1650" dirty="0"/>
              <a:t>, full-time or </a:t>
            </a:r>
            <a:r>
              <a:rPr lang="en-US" sz="1650" dirty="0" smtClean="0"/>
              <a:t>temporary, </a:t>
            </a:r>
            <a:r>
              <a:rPr lang="en-US" sz="1650" dirty="0"/>
              <a:t>full-time </a:t>
            </a:r>
            <a:r>
              <a:rPr lang="en-US" sz="1650" dirty="0" smtClean="0"/>
              <a:t>DHS federal employees</a:t>
            </a:r>
            <a:endParaRPr lang="en-US" sz="1650" dirty="0">
              <a:solidFill>
                <a:srgbClr val="C00000"/>
              </a:solidFill>
            </a:endParaRPr>
          </a:p>
          <a:p>
            <a:r>
              <a:rPr lang="en-US" dirty="0" smtClean="0"/>
              <a:t>Requirements</a:t>
            </a:r>
          </a:p>
          <a:p>
            <a:pPr lvl="1"/>
            <a:r>
              <a:rPr lang="en-US" sz="1650" dirty="0"/>
              <a:t>Supervisor approval to complete the five mandatory training </a:t>
            </a:r>
            <a:r>
              <a:rPr lang="en-US" sz="1650" dirty="0" smtClean="0"/>
              <a:t>courses</a:t>
            </a:r>
            <a:endParaRPr lang="en-US" sz="1650" dirty="0"/>
          </a:p>
          <a:p>
            <a:pPr lvl="1"/>
            <a:r>
              <a:rPr lang="en-US" sz="1650" dirty="0"/>
              <a:t>Supervisor approval to </a:t>
            </a:r>
            <a:r>
              <a:rPr lang="en-US" sz="1650" dirty="0" smtClean="0"/>
              <a:t>register as a member</a:t>
            </a:r>
            <a:endParaRPr lang="en-US" sz="1650" dirty="0"/>
          </a:p>
          <a:p>
            <a:pPr lvl="1"/>
            <a:r>
              <a:rPr lang="en-US" sz="1650" dirty="0" smtClean="0"/>
              <a:t>Active and valid government </a:t>
            </a:r>
            <a:r>
              <a:rPr lang="en-US" sz="1650" dirty="0"/>
              <a:t>travel </a:t>
            </a:r>
            <a:r>
              <a:rPr lang="en-US" sz="1650" dirty="0" smtClean="0"/>
              <a:t>card</a:t>
            </a:r>
          </a:p>
          <a:p>
            <a:pPr lvl="1"/>
            <a:r>
              <a:rPr lang="en-US" sz="1650" dirty="0" smtClean="0"/>
              <a:t>Commitment to the mission of helping disaster survivors</a:t>
            </a:r>
          </a:p>
          <a:p>
            <a:r>
              <a:rPr lang="en-US" dirty="0"/>
              <a:t>Types of </a:t>
            </a:r>
            <a:r>
              <a:rPr lang="en-US" dirty="0" smtClean="0"/>
              <a:t>work </a:t>
            </a:r>
            <a:endParaRPr lang="en-US" dirty="0"/>
          </a:p>
          <a:p>
            <a:pPr lvl="1"/>
            <a:r>
              <a:rPr lang="en-US" sz="1650" dirty="0"/>
              <a:t>Acquisitions</a:t>
            </a:r>
          </a:p>
          <a:p>
            <a:pPr lvl="1"/>
            <a:r>
              <a:rPr lang="en-US" sz="1650" dirty="0"/>
              <a:t>Disaster Survivor Assistance</a:t>
            </a:r>
          </a:p>
          <a:p>
            <a:pPr lvl="1"/>
            <a:r>
              <a:rPr lang="en-US" sz="1650" dirty="0"/>
              <a:t>External Affairs</a:t>
            </a:r>
          </a:p>
          <a:p>
            <a:pPr lvl="1"/>
            <a:r>
              <a:rPr lang="en-US" sz="1650" dirty="0"/>
              <a:t>Financial </a:t>
            </a:r>
            <a:r>
              <a:rPr lang="en-US" sz="1650" dirty="0" smtClean="0"/>
              <a:t>Management</a:t>
            </a:r>
          </a:p>
          <a:p>
            <a:pPr lvl="1"/>
            <a:r>
              <a:rPr lang="en-US" sz="1650" dirty="0"/>
              <a:t>Human Resources</a:t>
            </a:r>
          </a:p>
          <a:p>
            <a:pPr lvl="1"/>
            <a:endParaRPr lang="en-US" sz="1400" dirty="0"/>
          </a:p>
        </p:txBody>
      </p:sp>
      <p:sp>
        <p:nvSpPr>
          <p:cNvPr id="6" name="Slide Number Placeholder 3"/>
          <p:cNvSpPr>
            <a:spLocks noGrp="1"/>
          </p:cNvSpPr>
          <p:nvPr>
            <p:ph type="sldNum" sz="quarter" idx="10"/>
          </p:nvPr>
        </p:nvSpPr>
        <p:spPr/>
        <p:txBody>
          <a:bodyPr/>
          <a:lstStyle/>
          <a:p>
            <a:pPr>
              <a:defRPr/>
            </a:pPr>
            <a:fld id="{FE9DB5FB-5E7D-4C4C-94E0-D478496D5EEB}" type="slidenum">
              <a:rPr lang="en-US" smtClean="0"/>
              <a:pPr>
                <a:defRPr/>
              </a:pPr>
              <a:t>26</a:t>
            </a:fld>
            <a:endParaRPr lang="en-US" dirty="0"/>
          </a:p>
        </p:txBody>
      </p:sp>
      <p:sp>
        <p:nvSpPr>
          <p:cNvPr id="9" name="Content Placeholder 2"/>
          <p:cNvSpPr txBox="1">
            <a:spLocks/>
          </p:cNvSpPr>
          <p:nvPr/>
        </p:nvSpPr>
        <p:spPr>
          <a:xfrm>
            <a:off x="4362821" y="4180601"/>
            <a:ext cx="4241569" cy="1507760"/>
          </a:xfrm>
          <a:prstGeom prst="rect">
            <a:avLst/>
          </a:prstGeom>
        </p:spPr>
        <p:txBody>
          <a:bodyPr/>
          <a:lstStyle>
            <a:lvl1pPr marL="233363" indent="-233363" algn="l" rtl="0" eaLnBrk="0" fontAlgn="base" hangingPunct="0">
              <a:spcBef>
                <a:spcPct val="60000"/>
              </a:spcBef>
              <a:spcAft>
                <a:spcPct val="0"/>
              </a:spcAft>
              <a:buClr>
                <a:srgbClr val="B0B1B3"/>
              </a:buClr>
              <a:buFont typeface="Wingdings" pitchFamily="2" charset="2"/>
              <a:buChar char="§"/>
              <a:defRPr sz="2200">
                <a:solidFill>
                  <a:srgbClr val="070000"/>
                </a:solidFill>
                <a:latin typeface="+mn-lt"/>
                <a:ea typeface="+mn-ea"/>
                <a:cs typeface="+mn-cs"/>
              </a:defRPr>
            </a:lvl1pPr>
            <a:lvl2pPr marL="571500" indent="-223838" algn="l" rtl="0" eaLnBrk="0" fontAlgn="base" hangingPunct="0">
              <a:spcBef>
                <a:spcPct val="30000"/>
              </a:spcBef>
              <a:spcAft>
                <a:spcPct val="0"/>
              </a:spcAft>
              <a:buClr>
                <a:srgbClr val="B0B1B3"/>
              </a:buClr>
              <a:buFont typeface="Wingdings" pitchFamily="2" charset="2"/>
              <a:buChar char="§"/>
              <a:defRPr sz="1700">
                <a:solidFill>
                  <a:srgbClr val="070000"/>
                </a:solidFill>
                <a:latin typeface="+mn-lt"/>
              </a:defRPr>
            </a:lvl2pPr>
            <a:lvl3pPr marL="909638" indent="-222250" algn="l" rtl="0" eaLnBrk="0" fontAlgn="base" hangingPunct="0">
              <a:spcBef>
                <a:spcPct val="30000"/>
              </a:spcBef>
              <a:spcAft>
                <a:spcPct val="0"/>
              </a:spcAft>
              <a:buClr>
                <a:srgbClr val="B0B1B3"/>
              </a:buClr>
              <a:buFont typeface="Wingdings" pitchFamily="2" charset="2"/>
              <a:buChar char="§"/>
              <a:defRPr sz="2000">
                <a:solidFill>
                  <a:srgbClr val="070000"/>
                </a:solidFill>
                <a:latin typeface="+mn-lt"/>
              </a:defRPr>
            </a:lvl3pPr>
            <a:lvl4pPr marL="1258888" indent="-231775" algn="l" rtl="0" eaLnBrk="0" fontAlgn="base" hangingPunct="0">
              <a:spcBef>
                <a:spcPct val="30000"/>
              </a:spcBef>
              <a:spcAft>
                <a:spcPct val="0"/>
              </a:spcAft>
              <a:buClr>
                <a:srgbClr val="B0B1B3"/>
              </a:buClr>
              <a:buFont typeface="Wingdings" pitchFamily="2" charset="2"/>
              <a:buChar char="§"/>
              <a:defRPr sz="1700">
                <a:solidFill>
                  <a:srgbClr val="070000"/>
                </a:solidFill>
                <a:latin typeface="+mn-lt"/>
              </a:defRPr>
            </a:lvl4pPr>
            <a:lvl5pPr marL="1598613" indent="-222250" algn="l" rtl="0" eaLnBrk="0" fontAlgn="base" hangingPunct="0">
              <a:spcBef>
                <a:spcPct val="30000"/>
              </a:spcBef>
              <a:spcAft>
                <a:spcPct val="0"/>
              </a:spcAft>
              <a:buClr>
                <a:srgbClr val="B0B1B3"/>
              </a:buClr>
              <a:buFont typeface="Wingdings" pitchFamily="2" charset="2"/>
              <a:buChar char="§"/>
              <a:defRPr sz="2000">
                <a:solidFill>
                  <a:srgbClr val="070000"/>
                </a:solidFill>
                <a:latin typeface="+mn-lt"/>
              </a:defRPr>
            </a:lvl5pPr>
            <a:lvl6pPr marL="20558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9pPr>
          </a:lstStyle>
          <a:p>
            <a:pPr lvl="1"/>
            <a:r>
              <a:rPr lang="en-US" sz="1650" kern="0" dirty="0" smtClean="0"/>
              <a:t>Individual Assistance</a:t>
            </a:r>
          </a:p>
          <a:p>
            <a:pPr lvl="1"/>
            <a:r>
              <a:rPr lang="en-US" sz="1650" kern="0" dirty="0" smtClean="0"/>
              <a:t>Information Technology</a:t>
            </a:r>
          </a:p>
          <a:p>
            <a:pPr lvl="1"/>
            <a:r>
              <a:rPr lang="en-US" sz="1650" kern="0" dirty="0" smtClean="0"/>
              <a:t>Logistics</a:t>
            </a:r>
          </a:p>
          <a:p>
            <a:pPr lvl="1"/>
            <a:r>
              <a:rPr lang="en-US" sz="1650" kern="0" dirty="0" smtClean="0"/>
              <a:t>Public Assistance</a:t>
            </a:r>
          </a:p>
          <a:p>
            <a:pPr lvl="1"/>
            <a:r>
              <a:rPr lang="en-US" sz="1650" kern="0" dirty="0" smtClean="0"/>
              <a:t>Planning</a:t>
            </a:r>
            <a:endParaRPr lang="en-US" sz="1650" kern="0" dirty="0"/>
          </a:p>
        </p:txBody>
      </p:sp>
    </p:spTree>
    <p:extLst>
      <p:ext uri="{BB962C8B-B14F-4D97-AF65-F5344CB8AC3E}">
        <p14:creationId xmlns:p14="http://schemas.microsoft.com/office/powerpoint/2010/main" val="5752504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Surge Capacity Force (continued)</a:t>
            </a:r>
            <a:endParaRPr lang="en-US" dirty="0"/>
          </a:p>
        </p:txBody>
      </p:sp>
      <p:sp>
        <p:nvSpPr>
          <p:cNvPr id="3" name="Content Placeholder 2"/>
          <p:cNvSpPr>
            <a:spLocks noGrp="1"/>
          </p:cNvSpPr>
          <p:nvPr>
            <p:ph idx="1"/>
          </p:nvPr>
        </p:nvSpPr>
        <p:spPr>
          <a:xfrm>
            <a:off x="356060" y="1219200"/>
            <a:ext cx="8483139" cy="4373563"/>
          </a:xfrm>
        </p:spPr>
        <p:txBody>
          <a:bodyPr/>
          <a:lstStyle/>
          <a:p>
            <a:r>
              <a:rPr lang="en-US" dirty="0" smtClean="0"/>
              <a:t>What to expect when deployed as a member of the SCF</a:t>
            </a:r>
          </a:p>
          <a:p>
            <a:pPr lvl="1"/>
            <a:r>
              <a:rPr lang="en-US" dirty="0" smtClean="0"/>
              <a:t>Long </a:t>
            </a:r>
            <a:r>
              <a:rPr lang="en-US" dirty="0"/>
              <a:t>hours, usually 12 hours a day / 7 days a week</a:t>
            </a:r>
          </a:p>
          <a:p>
            <a:pPr lvl="1"/>
            <a:r>
              <a:rPr lang="en-US" dirty="0"/>
              <a:t>Austere </a:t>
            </a:r>
            <a:r>
              <a:rPr lang="en-US" dirty="0" smtClean="0"/>
              <a:t>conditions both at work and with lodging while on deployment</a:t>
            </a:r>
          </a:p>
          <a:p>
            <a:pPr lvl="1"/>
            <a:r>
              <a:rPr lang="en-US" dirty="0" smtClean="0"/>
              <a:t>Working </a:t>
            </a:r>
            <a:r>
              <a:rPr lang="en-US" dirty="0"/>
              <a:t>in a fast-paced </a:t>
            </a:r>
            <a:r>
              <a:rPr lang="en-US" dirty="0" smtClean="0"/>
              <a:t>environment with changing needs and priorities</a:t>
            </a:r>
          </a:p>
          <a:p>
            <a:pPr marL="233363" lvl="1" indent="-233363">
              <a:spcBef>
                <a:spcPct val="60000"/>
              </a:spcBef>
            </a:pPr>
            <a:r>
              <a:rPr lang="en-US" sz="2200" dirty="0">
                <a:ea typeface="+mn-ea"/>
                <a:cs typeface="+mn-cs"/>
              </a:rPr>
              <a:t>Once </a:t>
            </a:r>
            <a:r>
              <a:rPr lang="en-US" sz="2200" dirty="0" smtClean="0">
                <a:ea typeface="+mn-ea"/>
                <a:cs typeface="+mn-cs"/>
              </a:rPr>
              <a:t>registered as a member of the SCF</a:t>
            </a:r>
            <a:endParaRPr lang="en-US" sz="2200" dirty="0">
              <a:ea typeface="+mn-ea"/>
              <a:cs typeface="+mn-cs"/>
            </a:endParaRPr>
          </a:p>
          <a:p>
            <a:pPr lvl="1"/>
            <a:r>
              <a:rPr lang="en-US" dirty="0" smtClean="0"/>
              <a:t>Receive a profile in FEMA Deployment Tracking System (DTS)</a:t>
            </a:r>
          </a:p>
          <a:p>
            <a:pPr lvl="1"/>
            <a:r>
              <a:rPr lang="en-US" dirty="0" smtClean="0"/>
              <a:t>You </a:t>
            </a:r>
            <a:r>
              <a:rPr lang="en-US" dirty="0"/>
              <a:t>will need to be available to deploy within 24 hours of notification</a:t>
            </a:r>
          </a:p>
          <a:p>
            <a:pPr lvl="1"/>
            <a:r>
              <a:rPr lang="en-US" dirty="0">
                <a:solidFill>
                  <a:srgbClr val="000000"/>
                </a:solidFill>
              </a:rPr>
              <a:t>When available, you are deployable for up to 45 days</a:t>
            </a:r>
          </a:p>
          <a:p>
            <a:pPr lvl="1"/>
            <a:r>
              <a:rPr lang="en-US" dirty="0" smtClean="0"/>
              <a:t>You </a:t>
            </a:r>
            <a:r>
              <a:rPr lang="en-US" dirty="0"/>
              <a:t>will be on the deployment roster for one year</a:t>
            </a:r>
          </a:p>
          <a:p>
            <a:pPr lvl="1"/>
            <a:r>
              <a:rPr lang="en-US" dirty="0"/>
              <a:t>You </a:t>
            </a:r>
            <a:r>
              <a:rPr lang="en-US" dirty="0" smtClean="0"/>
              <a:t>will manage your </a:t>
            </a:r>
            <a:r>
              <a:rPr lang="en-US" dirty="0"/>
              <a:t>availability </a:t>
            </a:r>
            <a:r>
              <a:rPr lang="en-US" dirty="0" smtClean="0"/>
              <a:t>in </a:t>
            </a:r>
            <a:r>
              <a:rPr lang="en-US" dirty="0"/>
              <a:t>the FEMA </a:t>
            </a:r>
            <a:r>
              <a:rPr lang="en-US" dirty="0" smtClean="0"/>
              <a:t>DTS</a:t>
            </a:r>
            <a:endParaRPr lang="en-US" dirty="0"/>
          </a:p>
        </p:txBody>
      </p:sp>
      <p:sp>
        <p:nvSpPr>
          <p:cNvPr id="4" name="Slide Number Placeholder 3"/>
          <p:cNvSpPr>
            <a:spLocks noGrp="1"/>
          </p:cNvSpPr>
          <p:nvPr>
            <p:ph type="sldNum" sz="quarter" idx="10"/>
          </p:nvPr>
        </p:nvSpPr>
        <p:spPr/>
        <p:txBody>
          <a:bodyPr/>
          <a:lstStyle/>
          <a:p>
            <a:pPr>
              <a:defRPr/>
            </a:pPr>
            <a:fld id="{FE9DB5FB-5E7D-4C4C-94E0-D478496D5EEB}" type="slidenum">
              <a:rPr lang="en-US" smtClean="0"/>
              <a:pPr>
                <a:defRPr/>
              </a:pPr>
              <a:t>27</a:t>
            </a:fld>
            <a:endParaRPr lang="en-US" dirty="0"/>
          </a:p>
        </p:txBody>
      </p:sp>
    </p:spTree>
    <p:extLst>
      <p:ext uri="{BB962C8B-B14F-4D97-AF65-F5344CB8AC3E}">
        <p14:creationId xmlns:p14="http://schemas.microsoft.com/office/powerpoint/2010/main" val="36144554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Surge Capacity Force (continued)</a:t>
            </a:r>
            <a:endParaRPr lang="en-US" dirty="0"/>
          </a:p>
        </p:txBody>
      </p:sp>
      <p:sp>
        <p:nvSpPr>
          <p:cNvPr id="3" name="Content Placeholder 2"/>
          <p:cNvSpPr>
            <a:spLocks noGrp="1"/>
          </p:cNvSpPr>
          <p:nvPr>
            <p:ph idx="1"/>
          </p:nvPr>
        </p:nvSpPr>
        <p:spPr>
          <a:xfrm>
            <a:off x="356061" y="1219200"/>
            <a:ext cx="6578139" cy="3047999"/>
          </a:xfrm>
        </p:spPr>
        <p:txBody>
          <a:bodyPr/>
          <a:lstStyle/>
          <a:p>
            <a:r>
              <a:rPr lang="en-US" dirty="0"/>
              <a:t>What you </a:t>
            </a:r>
            <a:r>
              <a:rPr lang="en-US" dirty="0" smtClean="0"/>
              <a:t>can </a:t>
            </a:r>
            <a:r>
              <a:rPr lang="en-US" dirty="0"/>
              <a:t>do </a:t>
            </a:r>
            <a:r>
              <a:rPr lang="en-US" dirty="0" smtClean="0"/>
              <a:t>now</a:t>
            </a:r>
            <a:endParaRPr lang="en-US" dirty="0"/>
          </a:p>
          <a:p>
            <a:pPr lvl="1"/>
            <a:r>
              <a:rPr lang="en-US" dirty="0" smtClean="0">
                <a:solidFill>
                  <a:srgbClr val="000000"/>
                </a:solidFill>
              </a:rPr>
              <a:t>Speak with your supervisor about your eligibility</a:t>
            </a:r>
          </a:p>
          <a:p>
            <a:pPr lvl="1"/>
            <a:r>
              <a:rPr lang="en-US" dirty="0" smtClean="0"/>
              <a:t>Complete the five, online independent study training courses</a:t>
            </a:r>
            <a:endParaRPr lang="en-US" dirty="0"/>
          </a:p>
          <a:p>
            <a:pPr lvl="1"/>
            <a:r>
              <a:rPr lang="en-US" dirty="0" smtClean="0"/>
              <a:t>Contact your component point of contact to register</a:t>
            </a:r>
          </a:p>
          <a:p>
            <a:pPr lvl="1"/>
            <a:r>
              <a:rPr lang="en-US" dirty="0" smtClean="0"/>
              <a:t>Make </a:t>
            </a:r>
            <a:r>
              <a:rPr lang="en-US" dirty="0"/>
              <a:t>long-term plans for yourself, </a:t>
            </a:r>
            <a:r>
              <a:rPr lang="en-US" dirty="0" smtClean="0"/>
              <a:t>family</a:t>
            </a:r>
            <a:r>
              <a:rPr lang="en-US" dirty="0"/>
              <a:t>, </a:t>
            </a:r>
            <a:r>
              <a:rPr lang="en-US" dirty="0" smtClean="0"/>
              <a:t>office for when </a:t>
            </a:r>
            <a:r>
              <a:rPr lang="en-US" dirty="0"/>
              <a:t>you are deployed</a:t>
            </a:r>
          </a:p>
          <a:p>
            <a:pPr lvl="1"/>
            <a:r>
              <a:rPr lang="en-US" dirty="0"/>
              <a:t>Be realistic regarding your ability to commit to this mission</a:t>
            </a:r>
          </a:p>
          <a:p>
            <a:pPr lvl="1"/>
            <a:r>
              <a:rPr lang="en-US" dirty="0"/>
              <a:t>Take into account your personal situations </a:t>
            </a:r>
            <a:r>
              <a:rPr lang="en-US" dirty="0" smtClean="0"/>
              <a:t>(</a:t>
            </a:r>
            <a:r>
              <a:rPr lang="en-US" dirty="0"/>
              <a:t>e.g., health, family, conditions while deployed, etc</a:t>
            </a:r>
            <a:r>
              <a:rPr lang="en-US" dirty="0" smtClean="0"/>
              <a:t>.) </a:t>
            </a:r>
            <a:r>
              <a:rPr lang="en-US" dirty="0"/>
              <a:t>before </a:t>
            </a:r>
            <a:r>
              <a:rPr lang="en-US" dirty="0" smtClean="0"/>
              <a:t>volunteering</a:t>
            </a:r>
            <a:endParaRPr lang="en-US" dirty="0"/>
          </a:p>
        </p:txBody>
      </p:sp>
      <p:sp>
        <p:nvSpPr>
          <p:cNvPr id="4" name="Slide Number Placeholder 3"/>
          <p:cNvSpPr>
            <a:spLocks noGrp="1"/>
          </p:cNvSpPr>
          <p:nvPr>
            <p:ph type="sldNum" sz="quarter" idx="10"/>
          </p:nvPr>
        </p:nvSpPr>
        <p:spPr/>
        <p:txBody>
          <a:bodyPr/>
          <a:lstStyle/>
          <a:p>
            <a:pPr>
              <a:defRPr/>
            </a:pPr>
            <a:fld id="{FE9DB5FB-5E7D-4C4C-94E0-D478496D5EEB}" type="slidenum">
              <a:rPr lang="en-US" smtClean="0"/>
              <a:pPr>
                <a:defRPr/>
              </a:pPr>
              <a:t>28</a:t>
            </a:fld>
            <a:endParaRPr lang="en-US" dirty="0"/>
          </a:p>
        </p:txBody>
      </p:sp>
      <p:pic>
        <p:nvPicPr>
          <p:cNvPr id="5" name="Picture 4" descr="Surge Capacity Force - Internet Explorer"/>
          <p:cNvPicPr>
            <a:picLocks noChangeAspect="1"/>
          </p:cNvPicPr>
          <p:nvPr/>
        </p:nvPicPr>
        <p:blipFill rotWithShape="1">
          <a:blip r:embed="rId3" cstate="print">
            <a:extLst>
              <a:ext uri="{28A0092B-C50C-407E-A947-70E740481C1C}">
                <a14:useLocalDpi xmlns:a14="http://schemas.microsoft.com/office/drawing/2010/main" val="0"/>
              </a:ext>
            </a:extLst>
          </a:blip>
          <a:srcRect l="32274" t="2590" r="21800" b="4033"/>
          <a:stretch/>
        </p:blipFill>
        <p:spPr>
          <a:xfrm>
            <a:off x="6934200" y="1487773"/>
            <a:ext cx="2007355" cy="2550827"/>
          </a:xfrm>
          <a:prstGeom prst="rect">
            <a:avLst/>
          </a:prstGeom>
          <a:effectLst>
            <a:outerShdw blurRad="63500" sx="102000" sy="102000" algn="ctr" rotWithShape="0">
              <a:prstClr val="black">
                <a:alpha val="40000"/>
              </a:prstClr>
            </a:outerShdw>
          </a:effectLst>
        </p:spPr>
      </p:pic>
      <p:sp>
        <p:nvSpPr>
          <p:cNvPr id="6" name="Content Placeholder 2"/>
          <p:cNvSpPr txBox="1">
            <a:spLocks/>
          </p:cNvSpPr>
          <p:nvPr/>
        </p:nvSpPr>
        <p:spPr>
          <a:xfrm>
            <a:off x="356060" y="4267200"/>
            <a:ext cx="8483139" cy="1676400"/>
          </a:xfrm>
          <a:prstGeom prst="rect">
            <a:avLst/>
          </a:prstGeom>
        </p:spPr>
        <p:txBody>
          <a:bodyPr/>
          <a:lstStyle>
            <a:lvl1pPr marL="233363" indent="-233363" algn="l" rtl="0" eaLnBrk="0" fontAlgn="base" hangingPunct="0">
              <a:spcBef>
                <a:spcPct val="60000"/>
              </a:spcBef>
              <a:spcAft>
                <a:spcPct val="0"/>
              </a:spcAft>
              <a:buClr>
                <a:srgbClr val="B0B1B3"/>
              </a:buClr>
              <a:buFont typeface="Wingdings" pitchFamily="2" charset="2"/>
              <a:buChar char="§"/>
              <a:defRPr sz="2200">
                <a:solidFill>
                  <a:srgbClr val="070000"/>
                </a:solidFill>
                <a:latin typeface="+mn-lt"/>
                <a:ea typeface="+mn-ea"/>
                <a:cs typeface="+mn-cs"/>
              </a:defRPr>
            </a:lvl1pPr>
            <a:lvl2pPr marL="571500" indent="-223838" algn="l" rtl="0" eaLnBrk="0" fontAlgn="base" hangingPunct="0">
              <a:spcBef>
                <a:spcPct val="30000"/>
              </a:spcBef>
              <a:spcAft>
                <a:spcPct val="0"/>
              </a:spcAft>
              <a:buClr>
                <a:srgbClr val="B0B1B3"/>
              </a:buClr>
              <a:buFont typeface="Wingdings" pitchFamily="2" charset="2"/>
              <a:buChar char="§"/>
              <a:defRPr sz="1700">
                <a:solidFill>
                  <a:srgbClr val="070000"/>
                </a:solidFill>
                <a:latin typeface="+mn-lt"/>
              </a:defRPr>
            </a:lvl2pPr>
            <a:lvl3pPr marL="909638" indent="-222250" algn="l" rtl="0" eaLnBrk="0" fontAlgn="base" hangingPunct="0">
              <a:spcBef>
                <a:spcPct val="30000"/>
              </a:spcBef>
              <a:spcAft>
                <a:spcPct val="0"/>
              </a:spcAft>
              <a:buClr>
                <a:srgbClr val="B0B1B3"/>
              </a:buClr>
              <a:buFont typeface="Wingdings" pitchFamily="2" charset="2"/>
              <a:buChar char="§"/>
              <a:defRPr sz="2000">
                <a:solidFill>
                  <a:srgbClr val="070000"/>
                </a:solidFill>
                <a:latin typeface="+mn-lt"/>
              </a:defRPr>
            </a:lvl3pPr>
            <a:lvl4pPr marL="1258888" indent="-231775" algn="l" rtl="0" eaLnBrk="0" fontAlgn="base" hangingPunct="0">
              <a:spcBef>
                <a:spcPct val="30000"/>
              </a:spcBef>
              <a:spcAft>
                <a:spcPct val="0"/>
              </a:spcAft>
              <a:buClr>
                <a:srgbClr val="B0B1B3"/>
              </a:buClr>
              <a:buFont typeface="Wingdings" pitchFamily="2" charset="2"/>
              <a:buChar char="§"/>
              <a:defRPr sz="1700">
                <a:solidFill>
                  <a:srgbClr val="070000"/>
                </a:solidFill>
                <a:latin typeface="+mn-lt"/>
              </a:defRPr>
            </a:lvl4pPr>
            <a:lvl5pPr marL="1598613" indent="-222250" algn="l" rtl="0" eaLnBrk="0" fontAlgn="base" hangingPunct="0">
              <a:spcBef>
                <a:spcPct val="30000"/>
              </a:spcBef>
              <a:spcAft>
                <a:spcPct val="0"/>
              </a:spcAft>
              <a:buClr>
                <a:srgbClr val="B0B1B3"/>
              </a:buClr>
              <a:buFont typeface="Wingdings" pitchFamily="2" charset="2"/>
              <a:buChar char="§"/>
              <a:defRPr sz="2000">
                <a:solidFill>
                  <a:srgbClr val="070000"/>
                </a:solidFill>
                <a:latin typeface="+mn-lt"/>
              </a:defRPr>
            </a:lvl5pPr>
            <a:lvl6pPr marL="20558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9pPr>
          </a:lstStyle>
          <a:p>
            <a:r>
              <a:rPr lang="en-US" kern="0" dirty="0" smtClean="0"/>
              <a:t>Helpful links</a:t>
            </a:r>
          </a:p>
          <a:p>
            <a:pPr marL="574675" lvl="1" indent="-236538"/>
            <a:r>
              <a:rPr lang="en-US" kern="0" dirty="0" smtClean="0"/>
              <a:t>Connect: </a:t>
            </a:r>
            <a:r>
              <a:rPr lang="en-US" kern="0" dirty="0" smtClean="0">
                <a:hlinkClick r:id="rId4"/>
              </a:rPr>
              <a:t>http://dhsconnect.dhs.gov/Pages/SurgeCapacityForce.aspx</a:t>
            </a:r>
            <a:r>
              <a:rPr lang="en-US" kern="0" dirty="0" smtClean="0"/>
              <a:t>  </a:t>
            </a:r>
          </a:p>
          <a:p>
            <a:pPr marL="574675" lvl="1" indent="-236538"/>
            <a:r>
              <a:rPr lang="en-US" kern="0" dirty="0" smtClean="0"/>
              <a:t>FEMA SCF Mailbox: </a:t>
            </a:r>
            <a:r>
              <a:rPr lang="en-US" kern="0" dirty="0" smtClean="0">
                <a:solidFill>
                  <a:srgbClr val="B0B1B3"/>
                </a:solidFill>
                <a:hlinkClick r:id="rId5"/>
              </a:rPr>
              <a:t>surgecapacityforce@dhs.gov</a:t>
            </a:r>
            <a:endParaRPr lang="en-US" kern="0" dirty="0" smtClean="0">
              <a:solidFill>
                <a:srgbClr val="B0B1B3"/>
              </a:solidFill>
            </a:endParaRPr>
          </a:p>
          <a:p>
            <a:pPr marL="574675" lvl="1" indent="-236538"/>
            <a:r>
              <a:rPr lang="en-US" kern="0" dirty="0" smtClean="0"/>
              <a:t>Ready.gov</a:t>
            </a:r>
            <a:r>
              <a:rPr lang="en-US" kern="0" dirty="0"/>
              <a:t>: </a:t>
            </a:r>
            <a:r>
              <a:rPr lang="en-US" kern="0" dirty="0">
                <a:hlinkClick r:id="rId6"/>
              </a:rPr>
              <a:t>http://www.ready.gov</a:t>
            </a:r>
            <a:r>
              <a:rPr lang="en-US" kern="0" dirty="0" smtClean="0">
                <a:hlinkClick r:id="rId6"/>
              </a:rPr>
              <a:t>/</a:t>
            </a:r>
            <a:r>
              <a:rPr lang="en-US" kern="0" dirty="0" smtClean="0"/>
              <a:t> </a:t>
            </a:r>
            <a:endParaRPr lang="en-US" kern="0" dirty="0">
              <a:solidFill>
                <a:srgbClr val="B0B1B3"/>
              </a:solidFill>
            </a:endParaRPr>
          </a:p>
        </p:txBody>
      </p:sp>
    </p:spTree>
    <p:extLst>
      <p:ext uri="{BB962C8B-B14F-4D97-AF65-F5344CB8AC3E}">
        <p14:creationId xmlns:p14="http://schemas.microsoft.com/office/powerpoint/2010/main" val="3138034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19200" y="990600"/>
            <a:ext cx="7658100" cy="990600"/>
          </a:xfrm>
        </p:spPr>
        <p:txBody>
          <a:bodyPr/>
          <a:lstStyle/>
          <a:p>
            <a:pPr eaLnBrk="1" hangingPunct="1">
              <a:defRPr/>
            </a:pPr>
            <a:r>
              <a:rPr lang="en-US" dirty="0" smtClean="0"/>
              <a:t>Three Steps</a:t>
            </a:r>
          </a:p>
        </p:txBody>
      </p:sp>
      <p:sp>
        <p:nvSpPr>
          <p:cNvPr id="6147" name="Rectangle 9"/>
          <p:cNvSpPr>
            <a:spLocks noGrp="1" noChangeArrowheads="1"/>
          </p:cNvSpPr>
          <p:nvPr>
            <p:ph idx="1"/>
          </p:nvPr>
        </p:nvSpPr>
        <p:spPr bwMode="auto">
          <a:xfrm>
            <a:off x="2650450" y="2209800"/>
            <a:ext cx="5960149" cy="33067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Get a kit.</a:t>
            </a:r>
          </a:p>
          <a:p>
            <a:pPr eaLnBrk="1" hangingPunct="1"/>
            <a:r>
              <a:rPr lang="en-US" dirty="0" smtClean="0"/>
              <a:t>Make a plan.</a:t>
            </a:r>
          </a:p>
          <a:p>
            <a:pPr eaLnBrk="1" hangingPunct="1"/>
            <a:r>
              <a:rPr lang="en-US" dirty="0" smtClean="0"/>
              <a:t>Be informed.</a:t>
            </a:r>
          </a:p>
        </p:txBody>
      </p:sp>
      <p:sp>
        <p:nvSpPr>
          <p:cNvPr id="6" name="Slide Number Placeholder 4"/>
          <p:cNvSpPr>
            <a:spLocks noGrp="1"/>
          </p:cNvSpPr>
          <p:nvPr>
            <p:ph type="sldNum" sz="quarter" idx="10"/>
          </p:nvPr>
        </p:nvSpPr>
        <p:spPr>
          <a:xfrm>
            <a:off x="8575965" y="6467099"/>
            <a:ext cx="304800" cy="230188"/>
          </a:xfrm>
        </p:spPr>
        <p:txBody>
          <a:bodyPr/>
          <a:lstStyle/>
          <a:p>
            <a:fld id="{FE9DB5FB-5E7D-4C4C-94E0-D478496D5EEB}" type="slidenum">
              <a:rPr lang="en-US" smtClean="0"/>
              <a:pPr/>
              <a:t>3</a:t>
            </a:fld>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9"/>
          <p:cNvSpPr>
            <a:spLocks noGrp="1" noChangeArrowheads="1"/>
          </p:cNvSpPr>
          <p:nvPr>
            <p:ph type="title"/>
          </p:nvPr>
        </p:nvSpPr>
        <p:spPr/>
        <p:txBody>
          <a:bodyPr/>
          <a:lstStyle/>
          <a:p>
            <a:r>
              <a:rPr lang="en-US" sz="6000" dirty="0" smtClean="0"/>
              <a:t>Get a Kit.</a:t>
            </a:r>
          </a:p>
        </p:txBody>
      </p:sp>
      <p:sp>
        <p:nvSpPr>
          <p:cNvPr id="7171" name="Rectangle 10"/>
          <p:cNvSpPr>
            <a:spLocks noGrp="1" noChangeArrowheads="1"/>
          </p:cNvSpPr>
          <p:nvPr>
            <p:ph idx="1"/>
          </p:nvPr>
        </p:nvSpPr>
        <p:spPr>
          <a:xfrm>
            <a:off x="356060" y="1295400"/>
            <a:ext cx="8483139" cy="4373563"/>
          </a:xfrm>
        </p:spPr>
        <p:txBody>
          <a:bodyPr/>
          <a:lstStyle/>
          <a:p>
            <a:pPr>
              <a:buNone/>
            </a:pPr>
            <a:r>
              <a:rPr lang="en-US" sz="3200" dirty="0" smtClean="0">
                <a:solidFill>
                  <a:srgbClr val="339900"/>
                </a:solidFill>
                <a:latin typeface="+mj-lt"/>
              </a:rPr>
              <a:t>Your Kit for </a:t>
            </a:r>
            <a:r>
              <a:rPr lang="en-US" sz="3200" u="sng" dirty="0" smtClean="0">
                <a:solidFill>
                  <a:srgbClr val="339900"/>
                </a:solidFill>
                <a:latin typeface="+mj-lt"/>
              </a:rPr>
              <a:t>Home</a:t>
            </a:r>
          </a:p>
          <a:p>
            <a:r>
              <a:rPr lang="en-US" dirty="0" smtClean="0"/>
              <a:t>Water</a:t>
            </a:r>
          </a:p>
          <a:p>
            <a:r>
              <a:rPr lang="en-US" dirty="0" smtClean="0"/>
              <a:t>Food (and a manual can opener)</a:t>
            </a:r>
          </a:p>
          <a:p>
            <a:r>
              <a:rPr lang="en-US" dirty="0" smtClean="0"/>
              <a:t>Flashlights and batteries</a:t>
            </a:r>
          </a:p>
          <a:p>
            <a:r>
              <a:rPr lang="en-US" dirty="0" smtClean="0"/>
              <a:t>First aid kit</a:t>
            </a:r>
          </a:p>
          <a:p>
            <a:r>
              <a:rPr lang="en-US" dirty="0" smtClean="0"/>
              <a:t>Battery-powered radio</a:t>
            </a:r>
          </a:p>
          <a:p>
            <a:r>
              <a:rPr lang="en-US" dirty="0" smtClean="0"/>
              <a:t>Duct tape</a:t>
            </a:r>
          </a:p>
          <a:p>
            <a:r>
              <a:rPr lang="en-US" dirty="0" smtClean="0"/>
              <a:t>Plastic sheeting</a:t>
            </a:r>
          </a:p>
        </p:txBody>
      </p:sp>
      <p:sp>
        <p:nvSpPr>
          <p:cNvPr id="5" name="Slide Number Placeholder 4"/>
          <p:cNvSpPr>
            <a:spLocks noGrp="1"/>
          </p:cNvSpPr>
          <p:nvPr>
            <p:ph type="sldNum" sz="quarter" idx="10"/>
          </p:nvPr>
        </p:nvSpPr>
        <p:spPr/>
        <p:txBody>
          <a:bodyPr/>
          <a:lstStyle/>
          <a:p>
            <a:fld id="{FE9DB5FB-5E7D-4C4C-94E0-D478496D5EEB}" type="slidenum">
              <a:rPr lang="en-US" smtClean="0"/>
              <a:pPr/>
              <a:t>4</a:t>
            </a:fld>
            <a:endParaRPr lang="en-US" dirty="0"/>
          </a:p>
        </p:txBody>
      </p:sp>
      <p:sp>
        <p:nvSpPr>
          <p:cNvPr id="4" name="TextBox 3"/>
          <p:cNvSpPr txBox="1"/>
          <p:nvPr/>
        </p:nvSpPr>
        <p:spPr>
          <a:xfrm>
            <a:off x="6756400" y="304800"/>
            <a:ext cx="2373313" cy="887422"/>
          </a:xfrm>
          <a:prstGeom prst="rect">
            <a:avLst/>
          </a:prstGeom>
          <a:noFill/>
        </p:spPr>
        <p:txBody>
          <a:bodyPr wrap="square">
            <a:spAutoFit/>
          </a:bodyPr>
          <a:lstStyle/>
          <a:p>
            <a:pPr defTabSz="365760">
              <a:spcBef>
                <a:spcPts val="200"/>
              </a:spcBef>
              <a:spcAft>
                <a:spcPts val="200"/>
              </a:spcAft>
              <a:defRPr/>
            </a:pPr>
            <a:r>
              <a:rPr lang="en-US" sz="1500" b="1" cap="all" dirty="0">
                <a:solidFill>
                  <a:srgbClr val="CC0033"/>
                </a:solidFill>
              </a:rPr>
              <a:t>Get a kit</a:t>
            </a:r>
            <a:endParaRPr lang="en-US" sz="1500" cap="all" dirty="0">
              <a:solidFill>
                <a:srgbClr val="CC0033"/>
              </a:solidFill>
            </a:endParaRPr>
          </a:p>
          <a:p>
            <a:pPr defTabSz="365760">
              <a:spcBef>
                <a:spcPts val="200"/>
              </a:spcBef>
              <a:spcAft>
                <a:spcPts val="200"/>
              </a:spcAft>
              <a:defRPr/>
            </a:pPr>
            <a:r>
              <a:rPr lang="en-US" sz="1500" cap="all" dirty="0">
                <a:solidFill>
                  <a:srgbClr val="999999"/>
                </a:solidFill>
              </a:rPr>
              <a:t>	Make a plan</a:t>
            </a:r>
          </a:p>
          <a:p>
            <a:pPr defTabSz="365760">
              <a:spcBef>
                <a:spcPts val="200"/>
              </a:spcBef>
              <a:spcAft>
                <a:spcPts val="200"/>
              </a:spcAft>
              <a:defRPr/>
            </a:pPr>
            <a:r>
              <a:rPr lang="en-US" sz="1500" cap="all" dirty="0">
                <a:solidFill>
                  <a:srgbClr val="999999"/>
                </a:solidFill>
              </a:rPr>
              <a:t>		Be informed</a:t>
            </a:r>
          </a:p>
        </p:txBody>
      </p:sp>
      <p:pic>
        <p:nvPicPr>
          <p:cNvPr id="6" name="Picture 20" descr="Large Yellow Flashlight, 4-D cell type"/>
          <p:cNvPicPr>
            <a:picLocks noChangeAspect="1" noChangeArrowheads="1"/>
          </p:cNvPicPr>
          <p:nvPr/>
        </p:nvPicPr>
        <p:blipFill>
          <a:blip r:embed="rId3" cstate="print">
            <a:clrChange>
              <a:clrFrom>
                <a:srgbClr val="EBEBEB"/>
              </a:clrFrom>
              <a:clrTo>
                <a:srgbClr val="EBEBEB">
                  <a:alpha val="0"/>
                </a:srgbClr>
              </a:clrTo>
            </a:clrChange>
            <a:lum bright="18000"/>
          </a:blip>
          <a:srcRect l="15143" t="10571" r="9428" b="2592"/>
          <a:stretch>
            <a:fillRect/>
          </a:stretch>
        </p:blipFill>
        <p:spPr bwMode="auto">
          <a:xfrm>
            <a:off x="5105400" y="1752600"/>
            <a:ext cx="2055813" cy="1509713"/>
          </a:xfrm>
          <a:prstGeom prst="rect">
            <a:avLst/>
          </a:prstGeom>
          <a:noFill/>
          <a:ln w="9525">
            <a:noFill/>
            <a:miter lim="800000"/>
            <a:headEnd/>
            <a:tailEnd/>
          </a:ln>
        </p:spPr>
      </p:pic>
      <p:pic>
        <p:nvPicPr>
          <p:cNvPr id="7" name="Picture 16" descr="first aid kit"/>
          <p:cNvPicPr>
            <a:picLocks noChangeAspect="1" noChangeArrowheads="1"/>
          </p:cNvPicPr>
          <p:nvPr/>
        </p:nvPicPr>
        <p:blipFill>
          <a:blip r:embed="rId4" cstate="print"/>
          <a:srcRect/>
          <a:stretch>
            <a:fillRect/>
          </a:stretch>
        </p:blipFill>
        <p:spPr bwMode="auto">
          <a:xfrm>
            <a:off x="7391400" y="2895600"/>
            <a:ext cx="1371600" cy="1400175"/>
          </a:xfrm>
          <a:prstGeom prst="rect">
            <a:avLst/>
          </a:prstGeom>
          <a:noFill/>
          <a:ln w="9525">
            <a:noFill/>
            <a:miter lim="800000"/>
            <a:headEnd/>
            <a:tailEnd/>
          </a:ln>
        </p:spPr>
      </p:pic>
      <p:pic>
        <p:nvPicPr>
          <p:cNvPr id="8" name="Picture 13" descr="whistle with string lanyard"/>
          <p:cNvPicPr>
            <a:picLocks noChangeAspect="1" noChangeArrowheads="1"/>
          </p:cNvPicPr>
          <p:nvPr/>
        </p:nvPicPr>
        <p:blipFill>
          <a:blip r:embed="rId5" cstate="print">
            <a:clrChange>
              <a:clrFrom>
                <a:srgbClr val="CFCECC"/>
              </a:clrFrom>
              <a:clrTo>
                <a:srgbClr val="CFCECC">
                  <a:alpha val="0"/>
                </a:srgbClr>
              </a:clrTo>
            </a:clrChange>
            <a:lum bright="30000" contrast="6000"/>
          </a:blip>
          <a:srcRect t="13135" b="17731"/>
          <a:stretch>
            <a:fillRect/>
          </a:stretch>
        </p:blipFill>
        <p:spPr bwMode="auto">
          <a:xfrm>
            <a:off x="6400800" y="4648200"/>
            <a:ext cx="1981200" cy="962025"/>
          </a:xfrm>
          <a:prstGeom prst="rect">
            <a:avLst/>
          </a:prstGeom>
          <a:noFill/>
          <a:ln w="9525">
            <a:noFill/>
            <a:miter lim="800000"/>
            <a:headEnd/>
            <a:tailEnd/>
          </a:ln>
        </p:spPr>
      </p:pic>
      <p:pic>
        <p:nvPicPr>
          <p:cNvPr id="9" name="Picture 14" descr="Batteries for Radio and Flashlight"/>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324600" y="2286000"/>
            <a:ext cx="1198563" cy="990600"/>
          </a:xfrm>
          <a:prstGeom prst="rect">
            <a:avLst/>
          </a:prstGeom>
          <a:noFill/>
          <a:ln w="9525">
            <a:noFill/>
            <a:miter lim="800000"/>
            <a:headEnd/>
            <a:tailEnd/>
          </a:ln>
        </p:spPr>
      </p:pic>
      <p:pic>
        <p:nvPicPr>
          <p:cNvPr id="10" name="Picture 15" descr="Battery Powered Radio - Brushed Metalic finish"/>
          <p:cNvPicPr>
            <a:picLocks noChangeAspect="1" noChangeArrowheads="1"/>
          </p:cNvPicPr>
          <p:nvPr/>
        </p:nvPicPr>
        <p:blipFill>
          <a:blip r:embed="rId7" cstate="print"/>
          <a:srcRect/>
          <a:stretch>
            <a:fillRect/>
          </a:stretch>
        </p:blipFill>
        <p:spPr bwMode="auto">
          <a:xfrm>
            <a:off x="4419600" y="4495800"/>
            <a:ext cx="1711325" cy="1509713"/>
          </a:xfrm>
          <a:prstGeom prst="rect">
            <a:avLst/>
          </a:prstGeom>
          <a:noFill/>
          <a:ln w="9525">
            <a:noFill/>
            <a:miter lim="800000"/>
            <a:headEnd/>
            <a:tailEnd/>
          </a:ln>
        </p:spPr>
      </p:pic>
      <p:pic>
        <p:nvPicPr>
          <p:cNvPr id="11" name="Picture 14" descr="Plyers with Red handles"/>
          <p:cNvPicPr>
            <a:picLocks noChangeAspect="1" noChangeArrowheads="1"/>
          </p:cNvPicPr>
          <p:nvPr/>
        </p:nvPicPr>
        <p:blipFill>
          <a:blip r:embed="rId8" cstate="print"/>
          <a:srcRect/>
          <a:stretch>
            <a:fillRect/>
          </a:stretch>
        </p:blipFill>
        <p:spPr bwMode="auto">
          <a:xfrm>
            <a:off x="5562600" y="3657600"/>
            <a:ext cx="1676400" cy="8969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2"/>
          <p:cNvSpPr>
            <a:spLocks noGrp="1" noChangeArrowheads="1"/>
          </p:cNvSpPr>
          <p:nvPr>
            <p:ph type="title"/>
          </p:nvPr>
        </p:nvSpPr>
        <p:spPr/>
        <p:txBody>
          <a:bodyPr/>
          <a:lstStyle/>
          <a:p>
            <a:r>
              <a:rPr lang="en-US" dirty="0" smtClean="0"/>
              <a:t>Home Kit </a:t>
            </a:r>
            <a:r>
              <a:rPr lang="en-US" sz="2800" dirty="0" smtClean="0"/>
              <a:t>(cont’d)</a:t>
            </a:r>
          </a:p>
        </p:txBody>
      </p:sp>
      <p:sp>
        <p:nvSpPr>
          <p:cNvPr id="8195" name="Rectangle 13"/>
          <p:cNvSpPr>
            <a:spLocks noGrp="1" noChangeArrowheads="1"/>
          </p:cNvSpPr>
          <p:nvPr>
            <p:ph type="body" idx="1"/>
          </p:nvPr>
        </p:nvSpPr>
        <p:spPr>
          <a:xfrm>
            <a:off x="304800" y="1143000"/>
            <a:ext cx="3581400" cy="4678363"/>
          </a:xfrm>
        </p:spPr>
        <p:txBody>
          <a:bodyPr/>
          <a:lstStyle/>
          <a:p>
            <a:r>
              <a:rPr lang="en-US" dirty="0" smtClean="0"/>
              <a:t>Clothing and bedding</a:t>
            </a:r>
          </a:p>
          <a:p>
            <a:r>
              <a:rPr lang="en-US" dirty="0" smtClean="0"/>
              <a:t>Medications</a:t>
            </a:r>
          </a:p>
          <a:p>
            <a:r>
              <a:rPr lang="en-US" dirty="0" smtClean="0"/>
              <a:t>Cash </a:t>
            </a:r>
          </a:p>
          <a:p>
            <a:r>
              <a:rPr lang="en-US" dirty="0" smtClean="0"/>
              <a:t>Important papers</a:t>
            </a:r>
          </a:p>
          <a:p>
            <a:r>
              <a:rPr lang="en-US" dirty="0" smtClean="0"/>
              <a:t>Contact information and a map</a:t>
            </a:r>
          </a:p>
          <a:p>
            <a:r>
              <a:rPr lang="en-US" dirty="0" smtClean="0"/>
              <a:t>Pet supplies &amp; shot records</a:t>
            </a:r>
          </a:p>
          <a:p>
            <a:pPr marL="233363" lvl="1" indent="-233363">
              <a:spcBef>
                <a:spcPct val="60000"/>
              </a:spcBef>
            </a:pPr>
            <a:r>
              <a:rPr lang="en-US" sz="2200" dirty="0" smtClean="0"/>
              <a:t>Photocopies of important documents </a:t>
            </a:r>
          </a:p>
          <a:p>
            <a:endParaRPr lang="en-US" dirty="0" smtClean="0"/>
          </a:p>
        </p:txBody>
      </p:sp>
      <p:sp>
        <p:nvSpPr>
          <p:cNvPr id="6" name="TextBox 5"/>
          <p:cNvSpPr txBox="1"/>
          <p:nvPr/>
        </p:nvSpPr>
        <p:spPr>
          <a:xfrm>
            <a:off x="6756400" y="190500"/>
            <a:ext cx="2373313" cy="887413"/>
          </a:xfrm>
          <a:prstGeom prst="rect">
            <a:avLst/>
          </a:prstGeom>
          <a:noFill/>
        </p:spPr>
        <p:txBody>
          <a:bodyPr>
            <a:spAutoFit/>
          </a:bodyPr>
          <a:lstStyle/>
          <a:p>
            <a:pPr defTabSz="365760">
              <a:spcBef>
                <a:spcPts val="200"/>
              </a:spcBef>
              <a:spcAft>
                <a:spcPts val="200"/>
              </a:spcAft>
              <a:defRPr/>
            </a:pPr>
            <a:r>
              <a:rPr lang="en-US" sz="1500" b="1" cap="all" dirty="0">
                <a:solidFill>
                  <a:srgbClr val="CC0033"/>
                </a:solidFill>
              </a:rPr>
              <a:t>Get a kit</a:t>
            </a:r>
            <a:endParaRPr lang="en-US" sz="1500" cap="all" dirty="0">
              <a:solidFill>
                <a:srgbClr val="CC0033"/>
              </a:solidFill>
            </a:endParaRPr>
          </a:p>
          <a:p>
            <a:pPr defTabSz="365760">
              <a:spcBef>
                <a:spcPts val="200"/>
              </a:spcBef>
              <a:spcAft>
                <a:spcPts val="200"/>
              </a:spcAft>
              <a:defRPr/>
            </a:pPr>
            <a:r>
              <a:rPr lang="en-US" sz="1500" cap="all" dirty="0">
                <a:solidFill>
                  <a:srgbClr val="999999"/>
                </a:solidFill>
              </a:rPr>
              <a:t>	Make a plan</a:t>
            </a:r>
          </a:p>
          <a:p>
            <a:pPr defTabSz="365760">
              <a:spcBef>
                <a:spcPts val="200"/>
              </a:spcBef>
              <a:spcAft>
                <a:spcPts val="200"/>
              </a:spcAft>
              <a:defRPr/>
            </a:pPr>
            <a:r>
              <a:rPr lang="en-US" sz="1500" cap="all" dirty="0">
                <a:solidFill>
                  <a:srgbClr val="999999"/>
                </a:solidFill>
              </a:rPr>
              <a:t>		Be informed</a:t>
            </a:r>
          </a:p>
        </p:txBody>
      </p:sp>
      <p:sp>
        <p:nvSpPr>
          <p:cNvPr id="8" name="Slide Number Placeholder 7"/>
          <p:cNvSpPr>
            <a:spLocks noGrp="1"/>
          </p:cNvSpPr>
          <p:nvPr>
            <p:ph type="sldNum" sz="quarter" idx="10"/>
          </p:nvPr>
        </p:nvSpPr>
        <p:spPr/>
        <p:txBody>
          <a:bodyPr/>
          <a:lstStyle/>
          <a:p>
            <a:pPr>
              <a:defRPr/>
            </a:pPr>
            <a:fld id="{FE9DB5FB-5E7D-4C4C-94E0-D478496D5EEB}" type="slidenum">
              <a:rPr lang="en-US" smtClean="0"/>
              <a:pPr>
                <a:defRPr/>
              </a:pPr>
              <a:t>5</a:t>
            </a:fld>
            <a:endParaRPr lang="en-US" dirty="0"/>
          </a:p>
        </p:txBody>
      </p:sp>
      <p:pic>
        <p:nvPicPr>
          <p:cNvPr id="9" name="Picture 2"/>
          <p:cNvPicPr>
            <a:picLocks noChangeAspect="1" noChangeArrowheads="1"/>
          </p:cNvPicPr>
          <p:nvPr/>
        </p:nvPicPr>
        <p:blipFill>
          <a:blip r:embed="rId3" cstate="print"/>
          <a:srcRect/>
          <a:stretch>
            <a:fillRect/>
          </a:stretch>
        </p:blipFill>
        <p:spPr bwMode="auto">
          <a:xfrm>
            <a:off x="3886200" y="1676400"/>
            <a:ext cx="5181600" cy="3430461"/>
          </a:xfrm>
          <a:prstGeom prst="rect">
            <a:avLst/>
          </a:prstGeom>
          <a:ln>
            <a:noFill/>
          </a:ln>
          <a:effectLst>
            <a:outerShdw blurRad="190500" algn="tl" rotWithShape="0">
              <a:srgbClr val="000000">
                <a:alpha val="70000"/>
              </a:srgbClr>
            </a:outerShdw>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3"/>
          <p:cNvSpPr>
            <a:spLocks noGrp="1" noChangeArrowheads="1"/>
          </p:cNvSpPr>
          <p:nvPr>
            <p:ph type="title"/>
          </p:nvPr>
        </p:nvSpPr>
        <p:spPr>
          <a:xfrm>
            <a:off x="354013" y="168275"/>
            <a:ext cx="8523287" cy="898525"/>
          </a:xfrm>
        </p:spPr>
        <p:txBody>
          <a:bodyPr/>
          <a:lstStyle/>
          <a:p>
            <a:r>
              <a:rPr lang="en-US" dirty="0" smtClean="0"/>
              <a:t>Your Kit for the </a:t>
            </a:r>
            <a:r>
              <a:rPr lang="en-US" u="sng" dirty="0" smtClean="0"/>
              <a:t>Office</a:t>
            </a:r>
          </a:p>
        </p:txBody>
      </p:sp>
      <p:sp>
        <p:nvSpPr>
          <p:cNvPr id="9219" name="Rectangle 14"/>
          <p:cNvSpPr>
            <a:spLocks noGrp="1" noChangeArrowheads="1"/>
          </p:cNvSpPr>
          <p:nvPr>
            <p:ph type="body" idx="1"/>
          </p:nvPr>
        </p:nvSpPr>
        <p:spPr>
          <a:xfrm>
            <a:off x="356060" y="990600"/>
            <a:ext cx="8483139" cy="4830763"/>
          </a:xfrm>
        </p:spPr>
        <p:txBody>
          <a:bodyPr/>
          <a:lstStyle/>
          <a:p>
            <a:r>
              <a:rPr lang="en-US" sz="2000" dirty="0" smtClean="0"/>
              <a:t>Water and non-perishable food</a:t>
            </a:r>
          </a:p>
          <a:p>
            <a:r>
              <a:rPr lang="en-US" sz="2000" dirty="0" smtClean="0"/>
              <a:t>Flashlight</a:t>
            </a:r>
          </a:p>
          <a:p>
            <a:r>
              <a:rPr lang="en-US" sz="2000" dirty="0" smtClean="0"/>
              <a:t>First aid kit</a:t>
            </a:r>
          </a:p>
          <a:p>
            <a:r>
              <a:rPr lang="en-US" sz="2000" dirty="0" smtClean="0"/>
              <a:t>Whistle</a:t>
            </a:r>
          </a:p>
          <a:p>
            <a:r>
              <a:rPr lang="en-US" sz="2000" dirty="0" smtClean="0"/>
              <a:t>Dust mask</a:t>
            </a:r>
          </a:p>
          <a:p>
            <a:r>
              <a:rPr lang="en-US" sz="2000" dirty="0" smtClean="0"/>
              <a:t>Change of clothing</a:t>
            </a:r>
          </a:p>
          <a:p>
            <a:r>
              <a:rPr lang="en-US" sz="2000" dirty="0" smtClean="0"/>
              <a:t>Rain gear</a:t>
            </a:r>
          </a:p>
          <a:p>
            <a:r>
              <a:rPr lang="en-US" sz="2000" dirty="0" smtClean="0"/>
              <a:t>Comfortable walking shoes</a:t>
            </a:r>
          </a:p>
          <a:p>
            <a:r>
              <a:rPr lang="en-US" sz="2000" dirty="0" smtClean="0"/>
              <a:t>Blanket</a:t>
            </a:r>
          </a:p>
          <a:p>
            <a:r>
              <a:rPr lang="en-US" sz="2000" dirty="0" smtClean="0"/>
              <a:t>Medications</a:t>
            </a:r>
            <a:br>
              <a:rPr lang="en-US" sz="2000" dirty="0" smtClean="0"/>
            </a:br>
            <a:endParaRPr lang="en-US" sz="2000" dirty="0" smtClean="0"/>
          </a:p>
        </p:txBody>
      </p:sp>
      <p:sp>
        <p:nvSpPr>
          <p:cNvPr id="6" name="TextBox 5"/>
          <p:cNvSpPr txBox="1"/>
          <p:nvPr/>
        </p:nvSpPr>
        <p:spPr>
          <a:xfrm>
            <a:off x="6756400" y="190500"/>
            <a:ext cx="2373313" cy="887413"/>
          </a:xfrm>
          <a:prstGeom prst="rect">
            <a:avLst/>
          </a:prstGeom>
          <a:noFill/>
        </p:spPr>
        <p:txBody>
          <a:bodyPr>
            <a:spAutoFit/>
          </a:bodyPr>
          <a:lstStyle/>
          <a:p>
            <a:pPr defTabSz="365760">
              <a:spcBef>
                <a:spcPts val="200"/>
              </a:spcBef>
              <a:spcAft>
                <a:spcPts val="200"/>
              </a:spcAft>
              <a:defRPr/>
            </a:pPr>
            <a:r>
              <a:rPr lang="en-US" sz="1500" b="1" cap="all" dirty="0">
                <a:solidFill>
                  <a:srgbClr val="CC0033"/>
                </a:solidFill>
              </a:rPr>
              <a:t>Get a kit</a:t>
            </a:r>
            <a:endParaRPr lang="en-US" sz="1500" cap="all" dirty="0">
              <a:solidFill>
                <a:srgbClr val="CC0033"/>
              </a:solidFill>
            </a:endParaRPr>
          </a:p>
          <a:p>
            <a:pPr defTabSz="365760">
              <a:spcBef>
                <a:spcPts val="200"/>
              </a:spcBef>
              <a:spcAft>
                <a:spcPts val="200"/>
              </a:spcAft>
              <a:defRPr/>
            </a:pPr>
            <a:r>
              <a:rPr lang="en-US" sz="1500" cap="all" dirty="0">
                <a:solidFill>
                  <a:srgbClr val="999999"/>
                </a:solidFill>
              </a:rPr>
              <a:t>	Make a plan</a:t>
            </a:r>
          </a:p>
          <a:p>
            <a:pPr defTabSz="365760">
              <a:spcBef>
                <a:spcPts val="200"/>
              </a:spcBef>
              <a:spcAft>
                <a:spcPts val="200"/>
              </a:spcAft>
              <a:defRPr/>
            </a:pPr>
            <a:r>
              <a:rPr lang="en-US" sz="1500" cap="all" dirty="0">
                <a:solidFill>
                  <a:srgbClr val="999999"/>
                </a:solidFill>
              </a:rPr>
              <a:t>		Be informed</a:t>
            </a:r>
          </a:p>
        </p:txBody>
      </p:sp>
      <p:sp>
        <p:nvSpPr>
          <p:cNvPr id="8" name="Slide Number Placeholder 7"/>
          <p:cNvSpPr>
            <a:spLocks noGrp="1"/>
          </p:cNvSpPr>
          <p:nvPr>
            <p:ph type="sldNum" sz="quarter" idx="10"/>
          </p:nvPr>
        </p:nvSpPr>
        <p:spPr/>
        <p:txBody>
          <a:bodyPr/>
          <a:lstStyle/>
          <a:p>
            <a:pPr>
              <a:defRPr/>
            </a:pPr>
            <a:fld id="{FE9DB5FB-5E7D-4C4C-94E0-D478496D5EEB}" type="slidenum">
              <a:rPr lang="en-US" smtClean="0"/>
              <a:pPr>
                <a:defRPr/>
              </a:pPr>
              <a:t>6</a:t>
            </a:fld>
            <a:endParaRPr lang="en-US" dirty="0"/>
          </a:p>
        </p:txBody>
      </p:sp>
      <p:pic>
        <p:nvPicPr>
          <p:cNvPr id="12" name="Picture 21" descr="canned fruit - sliced peaches, generic branding"/>
          <p:cNvPicPr>
            <a:picLocks noChangeAspect="1" noChangeArrowheads="1"/>
          </p:cNvPicPr>
          <p:nvPr/>
        </p:nvPicPr>
        <p:blipFill>
          <a:blip r:embed="rId3" cstate="print">
            <a:lum bright="12000" contrast="12000"/>
          </a:blip>
          <a:srcRect/>
          <a:stretch>
            <a:fillRect/>
          </a:stretch>
        </p:blipFill>
        <p:spPr bwMode="auto">
          <a:xfrm>
            <a:off x="6096000" y="2362200"/>
            <a:ext cx="641350" cy="990600"/>
          </a:xfrm>
          <a:prstGeom prst="rect">
            <a:avLst/>
          </a:prstGeom>
          <a:noFill/>
          <a:ln w="9525">
            <a:noFill/>
            <a:miter lim="800000"/>
            <a:headEnd/>
            <a:tailEnd/>
          </a:ln>
        </p:spPr>
      </p:pic>
      <p:pic>
        <p:nvPicPr>
          <p:cNvPr id="13" name="Picture 2"/>
          <p:cNvPicPr>
            <a:picLocks noChangeAspect="1" noChangeArrowheads="1"/>
          </p:cNvPicPr>
          <p:nvPr/>
        </p:nvPicPr>
        <p:blipFill>
          <a:blip r:embed="rId4" cstate="print">
            <a:clrChange>
              <a:clrFrom>
                <a:srgbClr val="FDFDFD"/>
              </a:clrFrom>
              <a:clrTo>
                <a:srgbClr val="FDFDFD">
                  <a:alpha val="0"/>
                </a:srgbClr>
              </a:clrTo>
            </a:clrChange>
          </a:blip>
          <a:srcRect/>
          <a:stretch>
            <a:fillRect/>
          </a:stretch>
        </p:blipFill>
        <p:spPr bwMode="auto">
          <a:xfrm>
            <a:off x="4800600" y="1905000"/>
            <a:ext cx="3667125" cy="3657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8"/>
          <p:cNvSpPr>
            <a:spLocks noGrp="1" noChangeArrowheads="1"/>
          </p:cNvSpPr>
          <p:nvPr>
            <p:ph type="title"/>
          </p:nvPr>
        </p:nvSpPr>
        <p:spPr/>
        <p:txBody>
          <a:bodyPr/>
          <a:lstStyle/>
          <a:p>
            <a:r>
              <a:rPr lang="en-US" sz="6000" dirty="0" smtClean="0"/>
              <a:t>Make a Plan.</a:t>
            </a:r>
          </a:p>
        </p:txBody>
      </p:sp>
      <p:sp>
        <p:nvSpPr>
          <p:cNvPr id="14339" name="Rectangle 9"/>
          <p:cNvSpPr>
            <a:spLocks noGrp="1" noChangeArrowheads="1"/>
          </p:cNvSpPr>
          <p:nvPr>
            <p:ph type="body" idx="1"/>
          </p:nvPr>
        </p:nvSpPr>
        <p:spPr>
          <a:xfrm>
            <a:off x="356060" y="1295400"/>
            <a:ext cx="8483139" cy="4525963"/>
          </a:xfrm>
        </p:spPr>
        <p:txBody>
          <a:bodyPr/>
          <a:lstStyle/>
          <a:p>
            <a:pPr>
              <a:buNone/>
            </a:pPr>
            <a:r>
              <a:rPr lang="en-US" sz="3200" dirty="0" smtClean="0">
                <a:solidFill>
                  <a:srgbClr val="339900"/>
                </a:solidFill>
                <a:latin typeface="+mj-lt"/>
              </a:rPr>
              <a:t>Learn the Plan at Work</a:t>
            </a:r>
          </a:p>
          <a:p>
            <a:r>
              <a:rPr lang="en-US" dirty="0" smtClean="0"/>
              <a:t>Two initial decisions for protection: </a:t>
            </a:r>
          </a:p>
          <a:p>
            <a:pPr lvl="1"/>
            <a:r>
              <a:rPr lang="en-US" dirty="0" smtClean="0"/>
              <a:t>STAY</a:t>
            </a:r>
          </a:p>
          <a:p>
            <a:pPr lvl="1"/>
            <a:r>
              <a:rPr lang="en-US" dirty="0" smtClean="0"/>
              <a:t>GO</a:t>
            </a:r>
          </a:p>
          <a:p>
            <a:r>
              <a:rPr lang="en-US" dirty="0" smtClean="0"/>
              <a:t>Determine whether it’s safer to go outside or safer to stay inside.</a:t>
            </a:r>
          </a:p>
          <a:p>
            <a:pPr lvl="1"/>
            <a:r>
              <a:rPr lang="en-US" dirty="0" smtClean="0"/>
              <a:t>Evacuation of building or area (e.g., if there’s a fire in the building)</a:t>
            </a:r>
          </a:p>
          <a:p>
            <a:pPr lvl="1"/>
            <a:r>
              <a:rPr lang="en-US" dirty="0" smtClean="0"/>
              <a:t>In-place protection (e.g., </a:t>
            </a:r>
            <a:r>
              <a:rPr lang="en-US" dirty="0" smtClean="0"/>
              <a:t>chem</a:t>
            </a:r>
            <a:r>
              <a:rPr lang="en-US" dirty="0" smtClean="0"/>
              <a:t> bio attack, civil disturbance on the street)</a:t>
            </a:r>
          </a:p>
          <a:p>
            <a:r>
              <a:rPr lang="en-US" dirty="0" smtClean="0"/>
              <a:t>If you are not in immediate danger, stay safe where you are and get more information.</a:t>
            </a:r>
          </a:p>
          <a:p>
            <a:r>
              <a:rPr lang="en-US" dirty="0" smtClean="0"/>
              <a:t>In any event, TAKE YOUR KIT! </a:t>
            </a:r>
          </a:p>
          <a:p>
            <a:endParaRPr lang="en-US" dirty="0" smtClean="0"/>
          </a:p>
        </p:txBody>
      </p:sp>
      <p:sp>
        <p:nvSpPr>
          <p:cNvPr id="8" name="Slide Number Placeholder 7"/>
          <p:cNvSpPr>
            <a:spLocks noGrp="1"/>
          </p:cNvSpPr>
          <p:nvPr>
            <p:ph type="sldNum" sz="quarter" idx="10"/>
          </p:nvPr>
        </p:nvSpPr>
        <p:spPr/>
        <p:txBody>
          <a:bodyPr/>
          <a:lstStyle/>
          <a:p>
            <a:fld id="{FE9DB5FB-5E7D-4C4C-94E0-D478496D5EEB}" type="slidenum">
              <a:rPr lang="en-US" smtClean="0"/>
              <a:pPr/>
              <a:t>7</a:t>
            </a:fld>
            <a:endParaRPr lang="en-US" dirty="0"/>
          </a:p>
        </p:txBody>
      </p:sp>
      <p:sp>
        <p:nvSpPr>
          <p:cNvPr id="5" name="TextBox 4"/>
          <p:cNvSpPr txBox="1"/>
          <p:nvPr/>
        </p:nvSpPr>
        <p:spPr>
          <a:xfrm>
            <a:off x="6756400" y="190500"/>
            <a:ext cx="2373313" cy="887413"/>
          </a:xfrm>
          <a:prstGeom prst="rect">
            <a:avLst/>
          </a:prstGeom>
          <a:noFill/>
        </p:spPr>
        <p:txBody>
          <a:bodyPr>
            <a:spAutoFit/>
          </a:bodyPr>
          <a:lstStyle/>
          <a:p>
            <a:pPr defTabSz="365760">
              <a:spcBef>
                <a:spcPts val="200"/>
              </a:spcBef>
              <a:spcAft>
                <a:spcPts val="200"/>
              </a:spcAft>
              <a:defRPr/>
            </a:pPr>
            <a:r>
              <a:rPr lang="en-US" sz="1500" cap="all" dirty="0">
                <a:solidFill>
                  <a:srgbClr val="999999"/>
                </a:solidFill>
              </a:rPr>
              <a:t>Get a kit</a:t>
            </a:r>
          </a:p>
          <a:p>
            <a:pPr defTabSz="365760">
              <a:spcBef>
                <a:spcPts val="200"/>
              </a:spcBef>
              <a:spcAft>
                <a:spcPts val="200"/>
              </a:spcAft>
              <a:defRPr/>
            </a:pPr>
            <a:r>
              <a:rPr lang="en-US" sz="1500" cap="all" dirty="0">
                <a:solidFill>
                  <a:srgbClr val="999999"/>
                </a:solidFill>
              </a:rPr>
              <a:t>	</a:t>
            </a:r>
            <a:r>
              <a:rPr lang="en-US" sz="1500" b="1" cap="all" dirty="0">
                <a:solidFill>
                  <a:srgbClr val="CC0033"/>
                </a:solidFill>
              </a:rPr>
              <a:t>Make a plan</a:t>
            </a:r>
          </a:p>
          <a:p>
            <a:pPr defTabSz="365760">
              <a:spcBef>
                <a:spcPts val="200"/>
              </a:spcBef>
              <a:spcAft>
                <a:spcPts val="200"/>
              </a:spcAft>
              <a:defRPr/>
            </a:pPr>
            <a:r>
              <a:rPr lang="en-US" sz="1500" cap="all" dirty="0">
                <a:solidFill>
                  <a:srgbClr val="999999"/>
                </a:solidFill>
              </a:rPr>
              <a:t>		Be informed</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title"/>
          </p:nvPr>
        </p:nvSpPr>
        <p:spPr/>
        <p:txBody>
          <a:bodyPr/>
          <a:lstStyle/>
          <a:p>
            <a:r>
              <a:rPr lang="en-US" dirty="0" smtClean="0"/>
              <a:t>Learn the Plan (cont’d)</a:t>
            </a:r>
          </a:p>
        </p:txBody>
      </p:sp>
      <p:sp>
        <p:nvSpPr>
          <p:cNvPr id="16387" name="Rectangle 7"/>
          <p:cNvSpPr>
            <a:spLocks noGrp="1" noChangeArrowheads="1"/>
          </p:cNvSpPr>
          <p:nvPr>
            <p:ph type="body" idx="1"/>
          </p:nvPr>
        </p:nvSpPr>
        <p:spPr/>
        <p:txBody>
          <a:bodyPr/>
          <a:lstStyle/>
          <a:p>
            <a:pPr>
              <a:buNone/>
            </a:pPr>
            <a:r>
              <a:rPr lang="en-US" sz="3200" dirty="0" smtClean="0">
                <a:solidFill>
                  <a:srgbClr val="339900"/>
                </a:solidFill>
                <a:latin typeface="+mj-lt"/>
              </a:rPr>
              <a:t>In-Place Protection</a:t>
            </a:r>
          </a:p>
          <a:p>
            <a:r>
              <a:rPr lang="en-US" dirty="0" smtClean="0"/>
              <a:t>Maintain a barrier between yourself and any dangerous conditions</a:t>
            </a:r>
          </a:p>
          <a:p>
            <a:r>
              <a:rPr lang="en-US" dirty="0" smtClean="0"/>
              <a:t>Stay calm; be patient</a:t>
            </a:r>
          </a:p>
          <a:p>
            <a:r>
              <a:rPr lang="en-US" dirty="0" smtClean="0"/>
              <a:t>Assist others</a:t>
            </a:r>
          </a:p>
          <a:p>
            <a:r>
              <a:rPr lang="en-US" dirty="0" smtClean="0"/>
              <a:t>Await further information</a:t>
            </a:r>
          </a:p>
        </p:txBody>
      </p:sp>
      <p:sp>
        <p:nvSpPr>
          <p:cNvPr id="8" name="Slide Number Placeholder 7"/>
          <p:cNvSpPr>
            <a:spLocks noGrp="1"/>
          </p:cNvSpPr>
          <p:nvPr>
            <p:ph type="sldNum" sz="quarter" idx="10"/>
          </p:nvPr>
        </p:nvSpPr>
        <p:spPr/>
        <p:txBody>
          <a:bodyPr/>
          <a:lstStyle/>
          <a:p>
            <a:fld id="{FE9DB5FB-5E7D-4C4C-94E0-D478496D5EEB}" type="slidenum">
              <a:rPr lang="en-US" smtClean="0"/>
              <a:pPr/>
              <a:t>8</a:t>
            </a:fld>
            <a:endParaRPr lang="en-US" dirty="0"/>
          </a:p>
        </p:txBody>
      </p:sp>
      <p:sp>
        <p:nvSpPr>
          <p:cNvPr id="5" name="TextBox 4"/>
          <p:cNvSpPr txBox="1"/>
          <p:nvPr/>
        </p:nvSpPr>
        <p:spPr>
          <a:xfrm>
            <a:off x="6756400" y="190500"/>
            <a:ext cx="2373313" cy="887413"/>
          </a:xfrm>
          <a:prstGeom prst="rect">
            <a:avLst/>
          </a:prstGeom>
          <a:noFill/>
        </p:spPr>
        <p:txBody>
          <a:bodyPr>
            <a:spAutoFit/>
          </a:bodyPr>
          <a:lstStyle/>
          <a:p>
            <a:pPr defTabSz="365760">
              <a:spcBef>
                <a:spcPts val="200"/>
              </a:spcBef>
              <a:spcAft>
                <a:spcPts val="200"/>
              </a:spcAft>
              <a:defRPr/>
            </a:pPr>
            <a:r>
              <a:rPr lang="en-US" sz="1500" cap="all" dirty="0">
                <a:solidFill>
                  <a:srgbClr val="999999"/>
                </a:solidFill>
              </a:rPr>
              <a:t>Get a kit</a:t>
            </a:r>
          </a:p>
          <a:p>
            <a:pPr defTabSz="365760">
              <a:spcBef>
                <a:spcPts val="200"/>
              </a:spcBef>
              <a:spcAft>
                <a:spcPts val="200"/>
              </a:spcAft>
              <a:defRPr/>
            </a:pPr>
            <a:r>
              <a:rPr lang="en-US" sz="1500" cap="all" dirty="0">
                <a:solidFill>
                  <a:srgbClr val="999999"/>
                </a:solidFill>
              </a:rPr>
              <a:t>	</a:t>
            </a:r>
            <a:r>
              <a:rPr lang="en-US" sz="1500" b="1" cap="all" dirty="0">
                <a:solidFill>
                  <a:srgbClr val="CC0033"/>
                </a:solidFill>
              </a:rPr>
              <a:t>Make a plan</a:t>
            </a:r>
          </a:p>
          <a:p>
            <a:pPr defTabSz="365760">
              <a:spcBef>
                <a:spcPts val="200"/>
              </a:spcBef>
              <a:spcAft>
                <a:spcPts val="200"/>
              </a:spcAft>
              <a:defRPr/>
            </a:pPr>
            <a:r>
              <a:rPr lang="en-US" sz="1500" cap="all" dirty="0">
                <a:solidFill>
                  <a:srgbClr val="999999"/>
                </a:solidFill>
              </a:rPr>
              <a:t>		Be informed</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524000" y="1371600"/>
            <a:ext cx="6064250" cy="4183062"/>
            <a:chOff x="2424752" y="1838183"/>
            <a:chExt cx="6324600" cy="4362450"/>
          </a:xfrm>
        </p:grpSpPr>
        <p:pic>
          <p:nvPicPr>
            <p:cNvPr id="17413" name="Picture 2" descr="2nd floor rotated"/>
            <p:cNvPicPr>
              <a:picLocks noChangeAspect="1" noChangeArrowheads="1"/>
            </p:cNvPicPr>
            <p:nvPr/>
          </p:nvPicPr>
          <p:blipFill>
            <a:blip r:embed="rId3" cstate="print">
              <a:grayscl/>
            </a:blip>
            <a:srcRect r="5586"/>
            <a:stretch>
              <a:fillRect/>
            </a:stretch>
          </p:blipFill>
          <p:spPr bwMode="auto">
            <a:xfrm>
              <a:off x="2424752" y="1838183"/>
              <a:ext cx="6324600" cy="4362450"/>
            </a:xfrm>
            <a:prstGeom prst="rect">
              <a:avLst/>
            </a:prstGeom>
            <a:noFill/>
            <a:ln w="9525">
              <a:noFill/>
              <a:miter lim="800000"/>
              <a:headEnd/>
              <a:tailEnd/>
            </a:ln>
          </p:spPr>
        </p:pic>
        <p:sp>
          <p:nvSpPr>
            <p:cNvPr id="17414" name="Rectangle 4"/>
            <p:cNvSpPr>
              <a:spLocks noChangeArrowheads="1"/>
            </p:cNvSpPr>
            <p:nvPr/>
          </p:nvSpPr>
          <p:spPr bwMode="auto">
            <a:xfrm>
              <a:off x="4253552" y="4067033"/>
              <a:ext cx="2133600" cy="304800"/>
            </a:xfrm>
            <a:prstGeom prst="rect">
              <a:avLst/>
            </a:prstGeom>
            <a:solidFill>
              <a:srgbClr val="800000">
                <a:alpha val="30196"/>
              </a:srgbClr>
            </a:solidFill>
            <a:ln w="38100">
              <a:noFill/>
              <a:miter lim="800000"/>
              <a:headEnd/>
              <a:tailEnd/>
            </a:ln>
          </p:spPr>
          <p:txBody>
            <a:bodyPr/>
            <a:lstStyle/>
            <a:p>
              <a:endParaRPr lang="en-US" dirty="0"/>
            </a:p>
          </p:txBody>
        </p:sp>
        <p:sp>
          <p:nvSpPr>
            <p:cNvPr id="17415" name="Rectangle 6"/>
            <p:cNvSpPr>
              <a:spLocks noChangeArrowheads="1"/>
            </p:cNvSpPr>
            <p:nvPr/>
          </p:nvSpPr>
          <p:spPr bwMode="auto">
            <a:xfrm>
              <a:off x="6387152" y="3076433"/>
              <a:ext cx="914400" cy="1295400"/>
            </a:xfrm>
            <a:prstGeom prst="rect">
              <a:avLst/>
            </a:prstGeom>
            <a:solidFill>
              <a:srgbClr val="800000">
                <a:alpha val="30196"/>
              </a:srgbClr>
            </a:solidFill>
            <a:ln w="38100">
              <a:noFill/>
              <a:miter lim="800000"/>
              <a:headEnd/>
              <a:tailEnd/>
            </a:ln>
          </p:spPr>
          <p:txBody>
            <a:bodyPr/>
            <a:lstStyle/>
            <a:p>
              <a:endParaRPr lang="en-US" dirty="0"/>
            </a:p>
          </p:txBody>
        </p:sp>
        <p:sp>
          <p:nvSpPr>
            <p:cNvPr id="17416" name="Rectangle 7"/>
            <p:cNvSpPr>
              <a:spLocks noChangeArrowheads="1"/>
            </p:cNvSpPr>
            <p:nvPr/>
          </p:nvSpPr>
          <p:spPr bwMode="auto">
            <a:xfrm>
              <a:off x="6234752" y="3076433"/>
              <a:ext cx="152400" cy="990600"/>
            </a:xfrm>
            <a:prstGeom prst="rect">
              <a:avLst/>
            </a:prstGeom>
            <a:solidFill>
              <a:srgbClr val="800000">
                <a:alpha val="30196"/>
              </a:srgbClr>
            </a:solidFill>
            <a:ln w="38100">
              <a:noFill/>
              <a:miter lim="800000"/>
              <a:headEnd/>
              <a:tailEnd/>
            </a:ln>
          </p:spPr>
          <p:txBody>
            <a:bodyPr/>
            <a:lstStyle/>
            <a:p>
              <a:endParaRPr lang="en-US" dirty="0"/>
            </a:p>
          </p:txBody>
        </p:sp>
        <p:sp>
          <p:nvSpPr>
            <p:cNvPr id="17417" name="Rectangle 8"/>
            <p:cNvSpPr>
              <a:spLocks noChangeArrowheads="1"/>
            </p:cNvSpPr>
            <p:nvPr/>
          </p:nvSpPr>
          <p:spPr bwMode="auto">
            <a:xfrm>
              <a:off x="5015552" y="3228833"/>
              <a:ext cx="1219200" cy="838200"/>
            </a:xfrm>
            <a:prstGeom prst="rect">
              <a:avLst/>
            </a:prstGeom>
            <a:solidFill>
              <a:srgbClr val="800000">
                <a:alpha val="30196"/>
              </a:srgbClr>
            </a:solidFill>
            <a:ln w="38100">
              <a:noFill/>
              <a:miter lim="800000"/>
              <a:headEnd/>
              <a:tailEnd/>
            </a:ln>
          </p:spPr>
          <p:txBody>
            <a:bodyPr/>
            <a:lstStyle/>
            <a:p>
              <a:endParaRPr lang="en-US" dirty="0"/>
            </a:p>
          </p:txBody>
        </p:sp>
        <p:sp>
          <p:nvSpPr>
            <p:cNvPr id="17418" name="Rectangle 9"/>
            <p:cNvSpPr>
              <a:spLocks noChangeArrowheads="1"/>
            </p:cNvSpPr>
            <p:nvPr/>
          </p:nvSpPr>
          <p:spPr bwMode="auto">
            <a:xfrm>
              <a:off x="5015552" y="4371833"/>
              <a:ext cx="228600" cy="990600"/>
            </a:xfrm>
            <a:prstGeom prst="rect">
              <a:avLst/>
            </a:prstGeom>
            <a:solidFill>
              <a:srgbClr val="800000">
                <a:alpha val="30196"/>
              </a:srgbClr>
            </a:solidFill>
            <a:ln w="38100">
              <a:noFill/>
              <a:miter lim="800000"/>
              <a:headEnd/>
              <a:tailEnd/>
            </a:ln>
          </p:spPr>
          <p:txBody>
            <a:bodyPr/>
            <a:lstStyle/>
            <a:p>
              <a:endParaRPr lang="en-US" dirty="0"/>
            </a:p>
          </p:txBody>
        </p:sp>
        <p:sp>
          <p:nvSpPr>
            <p:cNvPr id="17419" name="Rectangle 10"/>
            <p:cNvSpPr>
              <a:spLocks noChangeArrowheads="1"/>
            </p:cNvSpPr>
            <p:nvPr/>
          </p:nvSpPr>
          <p:spPr bwMode="auto">
            <a:xfrm>
              <a:off x="6158552" y="4371833"/>
              <a:ext cx="533400" cy="609600"/>
            </a:xfrm>
            <a:prstGeom prst="rect">
              <a:avLst/>
            </a:prstGeom>
            <a:solidFill>
              <a:srgbClr val="800000">
                <a:alpha val="30196"/>
              </a:srgbClr>
            </a:solidFill>
            <a:ln w="38100">
              <a:noFill/>
              <a:miter lim="800000"/>
              <a:headEnd/>
              <a:tailEnd/>
            </a:ln>
          </p:spPr>
          <p:txBody>
            <a:bodyPr/>
            <a:lstStyle/>
            <a:p>
              <a:endParaRPr lang="en-US" dirty="0"/>
            </a:p>
          </p:txBody>
        </p:sp>
      </p:grpSp>
      <p:sp>
        <p:nvSpPr>
          <p:cNvPr id="10" name="TextBox 9"/>
          <p:cNvSpPr txBox="1"/>
          <p:nvPr/>
        </p:nvSpPr>
        <p:spPr>
          <a:xfrm>
            <a:off x="6756400" y="190500"/>
            <a:ext cx="2373313" cy="887413"/>
          </a:xfrm>
          <a:prstGeom prst="rect">
            <a:avLst/>
          </a:prstGeom>
          <a:noFill/>
        </p:spPr>
        <p:txBody>
          <a:bodyPr>
            <a:spAutoFit/>
          </a:bodyPr>
          <a:lstStyle/>
          <a:p>
            <a:pPr defTabSz="365760">
              <a:spcBef>
                <a:spcPts val="200"/>
              </a:spcBef>
              <a:spcAft>
                <a:spcPts val="200"/>
              </a:spcAft>
              <a:defRPr/>
            </a:pPr>
            <a:r>
              <a:rPr lang="en-US" sz="1500" cap="all" dirty="0" smtClean="0">
                <a:solidFill>
                  <a:srgbClr val="999999"/>
                </a:solidFill>
              </a:rPr>
              <a:t>Get a kit</a:t>
            </a:r>
          </a:p>
          <a:p>
            <a:pPr defTabSz="365760">
              <a:spcBef>
                <a:spcPts val="200"/>
              </a:spcBef>
              <a:spcAft>
                <a:spcPts val="200"/>
              </a:spcAft>
              <a:defRPr/>
            </a:pPr>
            <a:r>
              <a:rPr lang="en-US" sz="1500" cap="all" dirty="0" smtClean="0">
                <a:solidFill>
                  <a:srgbClr val="999999"/>
                </a:solidFill>
              </a:rPr>
              <a:t>	</a:t>
            </a:r>
            <a:r>
              <a:rPr lang="en-US" sz="1500" b="1" cap="all" dirty="0" smtClean="0">
                <a:solidFill>
                  <a:srgbClr val="CC0033"/>
                </a:solidFill>
              </a:rPr>
              <a:t>Make a plan</a:t>
            </a:r>
          </a:p>
          <a:p>
            <a:pPr defTabSz="365760">
              <a:spcBef>
                <a:spcPts val="200"/>
              </a:spcBef>
              <a:spcAft>
                <a:spcPts val="200"/>
              </a:spcAft>
              <a:defRPr/>
            </a:pPr>
            <a:r>
              <a:rPr lang="en-US" sz="1500" cap="all" dirty="0" smtClean="0">
                <a:solidFill>
                  <a:srgbClr val="999999"/>
                </a:solidFill>
              </a:rPr>
              <a:t>		Be informed</a:t>
            </a:r>
            <a:endParaRPr lang="en-US" sz="1500" cap="all" dirty="0">
              <a:solidFill>
                <a:srgbClr val="999999"/>
              </a:solidFill>
            </a:endParaRPr>
          </a:p>
        </p:txBody>
      </p:sp>
      <p:sp>
        <p:nvSpPr>
          <p:cNvPr id="11" name="Title 10"/>
          <p:cNvSpPr>
            <a:spLocks noGrp="1"/>
          </p:cNvSpPr>
          <p:nvPr>
            <p:ph type="title"/>
          </p:nvPr>
        </p:nvSpPr>
        <p:spPr>
          <a:xfrm>
            <a:off x="304800" y="609600"/>
            <a:ext cx="5410200" cy="1050925"/>
          </a:xfrm>
        </p:spPr>
        <p:txBody>
          <a:bodyPr>
            <a:noAutofit/>
          </a:bodyPr>
          <a:lstStyle/>
          <a:p>
            <a:pPr eaLnBrk="1" hangingPunct="1">
              <a:lnSpc>
                <a:spcPct val="100000"/>
              </a:lnSpc>
              <a:defRPr/>
            </a:pPr>
            <a:r>
              <a:rPr lang="en-US" sz="2400" b="1" dirty="0" smtClean="0"/>
              <a:t>Sample safe area for in-place protection</a:t>
            </a:r>
            <a:r>
              <a:rPr lang="en-US" sz="2000" dirty="0" smtClean="0"/>
              <a:t/>
            </a:r>
            <a:br>
              <a:rPr lang="en-US" sz="2000" dirty="0" smtClean="0"/>
            </a:br>
            <a:r>
              <a:rPr lang="en-US" sz="1800" dirty="0" smtClean="0"/>
              <a:t>(away from windows and exterior walls)</a:t>
            </a:r>
            <a:endParaRPr lang="en-US" sz="2000" dirty="0" smtClean="0"/>
          </a:p>
        </p:txBody>
      </p:sp>
      <p:sp>
        <p:nvSpPr>
          <p:cNvPr id="15" name="Slide Number Placeholder 14"/>
          <p:cNvSpPr>
            <a:spLocks noGrp="1"/>
          </p:cNvSpPr>
          <p:nvPr>
            <p:ph type="sldNum" sz="quarter" idx="10"/>
          </p:nvPr>
        </p:nvSpPr>
        <p:spPr/>
        <p:txBody>
          <a:bodyPr/>
          <a:lstStyle/>
          <a:p>
            <a:pPr>
              <a:defRPr/>
            </a:pPr>
            <a:fld id="{FE9DB5FB-5E7D-4C4C-94E0-D478496D5EEB}" type="slidenum">
              <a:rPr lang="en-US" smtClean="0"/>
              <a:pPr>
                <a:defRPr/>
              </a:pPr>
              <a:t>9</a:t>
            </a:fld>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HS_Template_White">
  <a:themeElements>
    <a:clrScheme name="">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CC6600"/>
      </a:hlink>
      <a:folHlink>
        <a:srgbClr val="990099"/>
      </a:folHlink>
    </a:clrScheme>
    <a:fontScheme name="DHS_Template_Whi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D635C30EE24A4C8337266B69266DC2" ma:contentTypeVersion="0" ma:contentTypeDescription="Create a new document." ma:contentTypeScope="" ma:versionID="181fa75bea92cd35086d073c6390a62c">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5F4DD3-0196-4D03-9E65-0E78DC6569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C6322690-EB52-49A9-AE4B-3A2F18B120F4}">
  <ds:schemaRefs>
    <ds:schemaRef ds:uri="http://schemas.openxmlformats.org/package/2006/metadata/core-properties"/>
    <ds:schemaRef ds:uri="http://purl.org/dc/dcmitype/"/>
    <ds:schemaRef ds:uri="http://www.w3.org/XML/1998/namespace"/>
    <ds:schemaRef ds:uri="http://schemas.microsoft.com/office/2006/metadata/properties"/>
    <ds:schemaRef ds:uri="http://schemas.microsoft.com/office/2006/documentManagement/types"/>
    <ds:schemaRef ds:uri="http://purl.org/dc/terms/"/>
    <ds:schemaRef ds:uri="http://purl.org/dc/elements/1.1/"/>
  </ds:schemaRefs>
</ds:datastoreItem>
</file>

<file path=customXml/itemProps3.xml><?xml version="1.0" encoding="utf-8"?>
<ds:datastoreItem xmlns:ds="http://schemas.openxmlformats.org/officeDocument/2006/customXml" ds:itemID="{0416D5F8-6C1E-4FD7-B820-7DAD09EAB5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DHS_Template_White</Template>
  <TotalTime>3208</TotalTime>
  <Words>4775</Words>
  <Application>Microsoft Office PowerPoint</Application>
  <PresentationFormat>On-screen Show (4:3)</PresentationFormat>
  <Paragraphs>485</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DHS_Template_White</vt:lpstr>
      <vt:lpstr>U.S. Department of Homeland Security Employee Preparedness  New Employee Orientation Module 3</vt:lpstr>
      <vt:lpstr>Preparing makes sense. Get ready now.</vt:lpstr>
      <vt:lpstr>Three Steps</vt:lpstr>
      <vt:lpstr>Get a Kit.</vt:lpstr>
      <vt:lpstr>Home Kit (cont’d)</vt:lpstr>
      <vt:lpstr>Your Kit for the Office</vt:lpstr>
      <vt:lpstr>Make a Plan.</vt:lpstr>
      <vt:lpstr>Learn the Plan (cont’d)</vt:lpstr>
      <vt:lpstr>Sample safe area for in-place protection (away from windows and exterior walls)</vt:lpstr>
      <vt:lpstr>Make a Plan.</vt:lpstr>
      <vt:lpstr>Make a Family Emergency Plan (cont’d)</vt:lpstr>
      <vt:lpstr>Make a Family Emergency Plan (cont’d)</vt:lpstr>
      <vt:lpstr>Make a Family Emergency  Plan (cont’d)</vt:lpstr>
      <vt:lpstr>Family Communications Plan (cont’d)</vt:lpstr>
      <vt:lpstr>Be Informed.</vt:lpstr>
      <vt:lpstr>Links for Alert Systems</vt:lpstr>
      <vt:lpstr>Sign up for Emergency Alerts</vt:lpstr>
      <vt:lpstr>Evacuations</vt:lpstr>
      <vt:lpstr>Evacuation Route Information</vt:lpstr>
      <vt:lpstr>Metro Emergency</vt:lpstr>
      <vt:lpstr>Alternate Modes of Travel</vt:lpstr>
      <vt:lpstr>Three Steps to being Prepared</vt:lpstr>
      <vt:lpstr>Resources</vt:lpstr>
      <vt:lpstr>Pass the Word…</vt:lpstr>
      <vt:lpstr>PowerPoint Presentation</vt:lpstr>
      <vt:lpstr>Surge Capacity Force (SCF)</vt:lpstr>
      <vt:lpstr>Surge Capacity Force (continued)</vt:lpstr>
      <vt:lpstr>Surge Capacity Force (continued)</vt:lpstr>
    </vt:vector>
  </TitlesOfParts>
  <Company>Transportation Security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slide - 42 pt Times New Roman, White</dc:title>
  <dc:creator>Gurnard, Teresa</dc:creator>
  <cp:lastModifiedBy>Gurnard, Teresa</cp:lastModifiedBy>
  <cp:revision>98</cp:revision>
  <cp:lastPrinted>2015-12-09T16:13:55Z</cp:lastPrinted>
  <dcterms:created xsi:type="dcterms:W3CDTF">2003-10-28T16:04:33Z</dcterms:created>
  <dcterms:modified xsi:type="dcterms:W3CDTF">2015-12-09T22:38:35Z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0x01010013D635C30EE24A4C8337266B69266DC2</vt:lpwstr>
  </property>
</Properties>
</file>