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81" r:id="rId14"/>
    <p:sldId id="282" r:id="rId15"/>
    <p:sldId id="283" r:id="rId16"/>
    <p:sldId id="275" r:id="rId17"/>
    <p:sldId id="276" r:id="rId18"/>
    <p:sldId id="277" r:id="rId19"/>
    <p:sldId id="278" r:id="rId20"/>
    <p:sldId id="279" r:id="rId21"/>
    <p:sldId id="28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B2B2B2"/>
    <a:srgbClr val="102B66"/>
    <a:srgbClr val="3366CC"/>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18" autoAdjust="0"/>
  </p:normalViewPr>
  <p:slideViewPr>
    <p:cSldViewPr snapToGrid="0">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3D87FE-2DC3-4112-B05D-07B8346E67A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81E26-193A-4A14-AD95-C1DB0D96C8A6}" type="slidenum">
              <a:rPr lang="en-US"/>
              <a:pPr/>
              <a:t>1</a:t>
            </a:fld>
            <a:endParaRPr lang="en-US"/>
          </a:p>
        </p:txBody>
      </p:sp>
      <p:sp>
        <p:nvSpPr>
          <p:cNvPr id="18434" name="Rectangle 2"/>
          <p:cNvSpPr>
            <a:spLocks noGrp="1" noRot="1" noChangeAspect="1" noChangeArrowheads="1" noTextEdit="1"/>
          </p:cNvSpPr>
          <p:nvPr>
            <p:ph type="sldImg"/>
          </p:nvPr>
        </p:nvSpPr>
        <p:spPr>
          <a:xfrm>
            <a:off x="1144588" y="684213"/>
            <a:ext cx="4572000" cy="3429000"/>
          </a:xfrm>
          <a:ln/>
        </p:spPr>
      </p:sp>
      <p:sp>
        <p:nvSpPr>
          <p:cNvPr id="18435" name="Rectangle 3"/>
          <p:cNvSpPr>
            <a:spLocks noGrp="1" noChangeArrowheads="1"/>
          </p:cNvSpPr>
          <p:nvPr>
            <p:ph type="body" idx="1"/>
          </p:nvPr>
        </p:nvSpPr>
        <p:spPr>
          <a:xfrm>
            <a:off x="685800" y="4343400"/>
            <a:ext cx="5486400" cy="4116388"/>
          </a:xfrm>
        </p:spPr>
        <p:txBody>
          <a:bodyPr/>
          <a:lstStyle/>
          <a:p>
            <a:pPr marL="228600" indent="-228600"/>
            <a:r>
              <a:rPr lang="en-US" u="sng"/>
              <a:t>Instructions</a:t>
            </a:r>
          </a:p>
          <a:p>
            <a:pPr marL="228600" indent="-228600">
              <a:buFontTx/>
              <a:buAutoNum type="arabicPeriod"/>
            </a:pPr>
            <a:r>
              <a:rPr lang="en-US"/>
              <a:t>Customize this briefing throughout to heighten interest and relevance to local circumstances.</a:t>
            </a:r>
          </a:p>
          <a:p>
            <a:pPr marL="228600" indent="-228600">
              <a:buFontTx/>
              <a:buAutoNum type="arabicPeriod"/>
            </a:pPr>
            <a:r>
              <a:rPr lang="en-US"/>
              <a:t>Replace [Name of Location] with the name of the region or area which your audience encompasses.</a:t>
            </a:r>
          </a:p>
          <a:p>
            <a:pPr marL="228600" indent="-228600">
              <a:buFontTx/>
              <a:buAutoNum type="arabicPeriod"/>
            </a:pPr>
            <a:r>
              <a:rPr lang="en-US"/>
              <a:t>If there is a specific office responsible for preparedness, that information can be listed on this slide as well.</a:t>
            </a:r>
          </a:p>
          <a:p>
            <a:pPr marL="228600" indent="-228600">
              <a:buFontTx/>
              <a:buAutoNum type="arabicPeriod"/>
            </a:pPr>
            <a:r>
              <a:rPr lang="en-US"/>
              <a:t>When briefing, use this slide to introduce yourself and your role in this project.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112E8-2FB6-412D-A6D2-99DE94ABDD3A}" type="slidenum">
              <a:rPr lang="en-US"/>
              <a:pPr/>
              <a:t>10</a:t>
            </a:fld>
            <a:endParaRPr lang="en-US"/>
          </a:p>
        </p:txBody>
      </p:sp>
      <p:sp>
        <p:nvSpPr>
          <p:cNvPr id="36866" name="Rectangle 2"/>
          <p:cNvSpPr>
            <a:spLocks noGrp="1" noRot="1" noChangeAspect="1" noChangeArrowheads="1" noTextEdit="1"/>
          </p:cNvSpPr>
          <p:nvPr>
            <p:ph type="sldImg"/>
          </p:nvPr>
        </p:nvSpPr>
        <p:spPr>
          <a:xfrm>
            <a:off x="1144588" y="684213"/>
            <a:ext cx="4572000" cy="3429000"/>
          </a:xfrm>
          <a:ln/>
        </p:spPr>
      </p:sp>
      <p:sp>
        <p:nvSpPr>
          <p:cNvPr id="36867" name="Rectangle 3"/>
          <p:cNvSpPr>
            <a:spLocks noGrp="1" noChangeArrowheads="1"/>
          </p:cNvSpPr>
          <p:nvPr>
            <p:ph type="body" idx="1"/>
          </p:nvPr>
        </p:nvSpPr>
        <p:spPr>
          <a:xfrm>
            <a:off x="685800" y="4343400"/>
            <a:ext cx="5486400" cy="4448175"/>
          </a:xfrm>
        </p:spPr>
        <p:txBody>
          <a:bodyPr/>
          <a:lstStyle/>
          <a:p>
            <a:pPr>
              <a:spcBef>
                <a:spcPct val="0"/>
              </a:spcBef>
            </a:pPr>
            <a:r>
              <a:rPr lang="en-US" u="sng"/>
              <a:t>Suggested Narration</a:t>
            </a:r>
            <a:endParaRPr lang="en-US"/>
          </a:p>
          <a:p>
            <a:pPr>
              <a:spcBef>
                <a:spcPct val="0"/>
              </a:spcBef>
            </a:pPr>
            <a:r>
              <a:rPr lang="en-US"/>
              <a:t>A first step in preparing your family for hazards is to make an emergency kit. Here’s a simple checklist </a:t>
            </a:r>
            <a:r>
              <a:rPr lang="en-US" i="1"/>
              <a:t>[pass out handout]</a:t>
            </a:r>
            <a:r>
              <a:rPr lang="en-US"/>
              <a:t>. You can find other and more specialized lists on Ready.gov and the American Red Cross websites.</a:t>
            </a:r>
          </a:p>
          <a:p>
            <a:pPr>
              <a:spcBef>
                <a:spcPct val="0"/>
              </a:spcBef>
            </a:pPr>
            <a:endParaRPr lang="en-US"/>
          </a:p>
          <a:p>
            <a:pPr>
              <a:spcBef>
                <a:spcPct val="0"/>
              </a:spcBef>
            </a:pPr>
            <a:r>
              <a:rPr lang="en-US"/>
              <a:t>Be sure to include copies of important personal documents such as birth and marriage certificates, titles, and insurance information.</a:t>
            </a:r>
          </a:p>
          <a:p>
            <a:pPr>
              <a:spcBef>
                <a:spcPct val="0"/>
              </a:spcBef>
            </a:pPr>
            <a:r>
              <a:rPr lang="en-US"/>
              <a:t>You may also need to include additional supplies for any children, pets, or special needs adults, such as diapers, games, or rain gear.</a:t>
            </a:r>
          </a:p>
          <a:p>
            <a:pPr>
              <a:spcBef>
                <a:spcPct val="0"/>
              </a:spcBef>
            </a:pPr>
            <a:endParaRPr lang="en-US"/>
          </a:p>
          <a:p>
            <a:pPr>
              <a:spcBef>
                <a:spcPct val="0"/>
              </a:spcBef>
            </a:pPr>
            <a:r>
              <a:rPr lang="en-US"/>
              <a:t>Keep enough supplies in your home kit for at least three days and make sure everyone in the family knows where to find it.</a:t>
            </a:r>
          </a:p>
          <a:p>
            <a:pPr>
              <a:spcBef>
                <a:spcPct val="0"/>
              </a:spcBef>
            </a:pPr>
            <a:endParaRPr lang="en-US"/>
          </a:p>
          <a:p>
            <a:pPr>
              <a:spcBef>
                <a:spcPct val="0"/>
              </a:spcBef>
            </a:pPr>
            <a:r>
              <a:rPr lang="en-US"/>
              <a:t>In addition to your basic home kit, assemble a portable kit to take with you when you evacuate, as well as emergency kits for your vehicle and workplace. These kits should include a minimum of food, water, first aid supplies, and your family emergency plans.</a:t>
            </a:r>
          </a:p>
          <a:p>
            <a:pPr>
              <a:spcBef>
                <a:spcPct val="0"/>
              </a:spcBef>
            </a:pPr>
            <a:endParaRPr lang="en-US"/>
          </a:p>
          <a:p>
            <a:pPr>
              <a:spcBef>
                <a:spcPct val="0"/>
              </a:spcBef>
            </a:pPr>
            <a:r>
              <a:rPr lang="en-US"/>
              <a:t>After you have assembled your emergency kits, make sure to continually evaluate their contents and their relevance to the threats in your area.  Throw away and replace any expired or damaged medications, food, or water.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2171A-F4E3-4A2E-A4CD-475173F21C6F}" type="slidenum">
              <a:rPr lang="en-US"/>
              <a:pPr/>
              <a:t>11</a:t>
            </a:fld>
            <a:endParaRPr lang="en-US"/>
          </a:p>
        </p:txBody>
      </p:sp>
      <p:sp>
        <p:nvSpPr>
          <p:cNvPr id="38914" name="Rectangle 2"/>
          <p:cNvSpPr>
            <a:spLocks noGrp="1" noRot="1" noChangeAspect="1" noChangeArrowheads="1" noTextEdit="1"/>
          </p:cNvSpPr>
          <p:nvPr>
            <p:ph type="sldImg"/>
          </p:nvPr>
        </p:nvSpPr>
        <p:spPr>
          <a:xfrm>
            <a:off x="1144588" y="777875"/>
            <a:ext cx="4572000" cy="3429000"/>
          </a:xfrm>
          <a:ln/>
        </p:spPr>
      </p:sp>
      <p:sp>
        <p:nvSpPr>
          <p:cNvPr id="38915" name="Rectangle 3"/>
          <p:cNvSpPr>
            <a:spLocks noGrp="1" noChangeArrowheads="1"/>
          </p:cNvSpPr>
          <p:nvPr>
            <p:ph type="body" idx="1"/>
          </p:nvPr>
        </p:nvSpPr>
        <p:spPr>
          <a:xfrm>
            <a:off x="685800" y="4394200"/>
            <a:ext cx="5486400" cy="4162425"/>
          </a:xfrm>
        </p:spPr>
        <p:txBody>
          <a:bodyPr/>
          <a:lstStyle/>
          <a:p>
            <a:pPr>
              <a:lnSpc>
                <a:spcPct val="90000"/>
              </a:lnSpc>
              <a:spcBef>
                <a:spcPct val="0"/>
              </a:spcBef>
            </a:pPr>
            <a:r>
              <a:rPr lang="en-US" sz="1000" u="sng" dirty="0"/>
              <a:t>Suggested Narration</a:t>
            </a:r>
            <a:endParaRPr lang="en-US" sz="1000" dirty="0"/>
          </a:p>
          <a:p>
            <a:pPr>
              <a:lnSpc>
                <a:spcPct val="90000"/>
              </a:lnSpc>
            </a:pPr>
            <a:r>
              <a:rPr lang="en-US" sz="1000" dirty="0"/>
              <a:t>Another tool essential to protecting you and your family in possible emergencies is a family readiness plan. It is important that you plan ahead as a family for all types of emergencies and responses, especially since your Coast Guard family member is likely to be on duty responding. Everyone in the family should understand what to do, where to go, and what to take in the event of an emergency.</a:t>
            </a:r>
          </a:p>
          <a:p>
            <a:pPr>
              <a:lnSpc>
                <a:spcPct val="90000"/>
              </a:lnSpc>
              <a:buFontTx/>
              <a:buChar char="-"/>
            </a:pPr>
            <a:r>
              <a:rPr lang="en-US" sz="1000" dirty="0"/>
              <a:t>A family emergency plan covers evacuation and shelter options.</a:t>
            </a:r>
          </a:p>
          <a:p>
            <a:pPr>
              <a:lnSpc>
                <a:spcPct val="90000"/>
              </a:lnSpc>
              <a:buFontTx/>
              <a:buChar char="-"/>
            </a:pPr>
            <a:r>
              <a:rPr lang="en-US" sz="1000" dirty="0"/>
              <a:t>A family communication plan helps you get in touch if you are separated.</a:t>
            </a:r>
          </a:p>
          <a:p>
            <a:pPr>
              <a:lnSpc>
                <a:spcPct val="90000"/>
              </a:lnSpc>
            </a:pPr>
            <a:r>
              <a:rPr lang="en-US" sz="1000" u="sng" dirty="0"/>
              <a:t>Instructions:</a:t>
            </a:r>
            <a:r>
              <a:rPr lang="en-US" sz="1000" dirty="0"/>
              <a:t> Here is another opportunity for interaction:</a:t>
            </a:r>
          </a:p>
          <a:p>
            <a:pPr>
              <a:lnSpc>
                <a:spcPct val="90000"/>
              </a:lnSpc>
            </a:pPr>
            <a:r>
              <a:rPr lang="en-US" sz="1000" b="1" dirty="0"/>
              <a:t>What kinds of emergencies do you think you and your family need to plan for in this area?</a:t>
            </a:r>
          </a:p>
          <a:p>
            <a:pPr>
              <a:lnSpc>
                <a:spcPct val="90000"/>
              </a:lnSpc>
            </a:pPr>
            <a:r>
              <a:rPr lang="en-US" sz="1000" i="1" dirty="0"/>
              <a:t>Seek examples from the audience, ask clarifying questions if needed.</a:t>
            </a:r>
          </a:p>
          <a:p>
            <a:pPr>
              <a:lnSpc>
                <a:spcPct val="90000"/>
              </a:lnSpc>
            </a:pPr>
            <a:r>
              <a:rPr lang="en-US" sz="1000" u="sng" dirty="0"/>
              <a:t>Planning  Practice #1</a:t>
            </a:r>
          </a:p>
          <a:p>
            <a:pPr>
              <a:lnSpc>
                <a:spcPct val="90000"/>
              </a:lnSpc>
            </a:pPr>
            <a:r>
              <a:rPr lang="en-US" sz="1000" b="1" dirty="0"/>
              <a:t>O.K., let’s work on just one of the things your plan will need to include. There’s a fire in the middle of the night, and you need to know that everyone got out safely. Where should everyone meet?</a:t>
            </a:r>
          </a:p>
          <a:p>
            <a:pPr>
              <a:lnSpc>
                <a:spcPct val="90000"/>
              </a:lnSpc>
            </a:pPr>
            <a:r>
              <a:rPr lang="en-US" sz="1000" i="1" dirty="0"/>
              <a:t>Let them think about it and then ask what they came up with and why.</a:t>
            </a:r>
          </a:p>
          <a:p>
            <a:pPr>
              <a:lnSpc>
                <a:spcPct val="90000"/>
              </a:lnSpc>
            </a:pPr>
            <a:r>
              <a:rPr lang="en-US" sz="1000" b="1" dirty="0"/>
              <a:t>If you’re not all at home together, where are some of the places your family might be when an emergency strikes?</a:t>
            </a:r>
          </a:p>
          <a:p>
            <a:pPr>
              <a:lnSpc>
                <a:spcPct val="90000"/>
              </a:lnSpc>
            </a:pPr>
            <a:r>
              <a:rPr lang="en-US" sz="1000" i="1" dirty="0"/>
              <a:t>Seek examples from the audience. If no one has brought up Coast Guard personnel separated from their families when an emergency strikes at home, bring this up yourself.</a:t>
            </a:r>
          </a:p>
          <a:p>
            <a:pPr>
              <a:lnSpc>
                <a:spcPct val="90000"/>
              </a:lnSpc>
            </a:pPr>
            <a:r>
              <a:rPr lang="en-US" sz="1000" u="sng" dirty="0"/>
              <a:t>Planning Practice #2</a:t>
            </a:r>
          </a:p>
          <a:p>
            <a:pPr>
              <a:lnSpc>
                <a:spcPct val="90000"/>
              </a:lnSpc>
            </a:pPr>
            <a:r>
              <a:rPr lang="en-US" sz="1000" b="1" dirty="0"/>
              <a:t>Your Coast Guard member is deployed overseas when a disaster happens where the rest of the family is living.  Communication lines are knocked out, and the family is evacuated.  Your plan should name someone outside the area as your common emergency contact where you can leave messages.  Who would that be?</a:t>
            </a:r>
          </a:p>
          <a:p>
            <a:pPr>
              <a:lnSpc>
                <a:spcPct val="90000"/>
              </a:lnSpc>
            </a:pPr>
            <a:r>
              <a:rPr lang="en-US" sz="1000" i="1" dirty="0"/>
              <a:t>Let them think about it and then call on some people to share their decision.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D6EED-E304-4337-B3F7-A1EB11463B60}" type="slidenum">
              <a:rPr lang="en-US"/>
              <a:pPr/>
              <a:t>12</a:t>
            </a:fld>
            <a:endParaRPr lang="en-US"/>
          </a:p>
        </p:txBody>
      </p:sp>
      <p:sp>
        <p:nvSpPr>
          <p:cNvPr id="40962" name="Rectangle 2"/>
          <p:cNvSpPr>
            <a:spLocks noGrp="1" noRot="1" noChangeAspect="1" noChangeArrowheads="1" noTextEdit="1"/>
          </p:cNvSpPr>
          <p:nvPr>
            <p:ph type="sldImg"/>
          </p:nvPr>
        </p:nvSpPr>
        <p:spPr>
          <a:xfrm>
            <a:off x="1144588" y="684213"/>
            <a:ext cx="4572000" cy="3429000"/>
          </a:xfrm>
          <a:ln/>
        </p:spPr>
      </p:sp>
      <p:sp>
        <p:nvSpPr>
          <p:cNvPr id="40963" name="Rectangle 3"/>
          <p:cNvSpPr>
            <a:spLocks noGrp="1" noChangeArrowheads="1"/>
          </p:cNvSpPr>
          <p:nvPr>
            <p:ph type="body" idx="1"/>
          </p:nvPr>
        </p:nvSpPr>
        <p:spPr>
          <a:xfrm>
            <a:off x="685800" y="4343400"/>
            <a:ext cx="5486400" cy="4116388"/>
          </a:xfrm>
        </p:spPr>
        <p:txBody>
          <a:bodyPr/>
          <a:lstStyle/>
          <a:p>
            <a:pPr marL="228600" indent="-228600"/>
            <a:r>
              <a:rPr lang="en-US" u="sng"/>
              <a:t>Instructions</a:t>
            </a:r>
          </a:p>
          <a:p>
            <a:pPr marL="228600" indent="-228600">
              <a:buFontTx/>
              <a:buAutoNum type="arabicPeriod"/>
            </a:pPr>
            <a:r>
              <a:rPr lang="en-US"/>
              <a:t>Replace [Location] with the scope of the area you are addressing.</a:t>
            </a:r>
          </a:p>
          <a:p>
            <a:pPr marL="228600" indent="-228600">
              <a:buFontTx/>
              <a:buAutoNum type="arabicPeriod"/>
            </a:pPr>
            <a:r>
              <a:rPr lang="en-US"/>
              <a:t>Use this slide (and add additional ones, if needed) to present specific local information.</a:t>
            </a:r>
          </a:p>
          <a:p>
            <a:pPr marL="228600" indent="-228600">
              <a:buFontTx/>
              <a:buAutoNum type="arabicPeriod"/>
            </a:pPr>
            <a:r>
              <a:rPr lang="en-US"/>
              <a:t>Direct audience to handouts and other information sources.</a:t>
            </a:r>
          </a:p>
          <a:p>
            <a:pPr marL="228600" indent="-228600">
              <a:buFontTx/>
              <a:buAutoNum type="arabicPeriod"/>
            </a:pPr>
            <a:r>
              <a:rPr lang="en-US"/>
              <a:t>Describe any applicable mass notification systems.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1EA6A-B678-4CF9-B745-ADAFAC111993}" type="slidenum">
              <a:rPr lang="en-US"/>
              <a:pPr/>
              <a:t>16</a:t>
            </a:fld>
            <a:endParaRPr lang="en-US"/>
          </a:p>
        </p:txBody>
      </p:sp>
      <p:sp>
        <p:nvSpPr>
          <p:cNvPr id="43010" name="Rectangle 2"/>
          <p:cNvSpPr>
            <a:spLocks noGrp="1" noRot="1" noChangeAspect="1" noChangeArrowheads="1" noTextEdit="1"/>
          </p:cNvSpPr>
          <p:nvPr>
            <p:ph type="sldImg"/>
          </p:nvPr>
        </p:nvSpPr>
        <p:spPr>
          <a:xfrm>
            <a:off x="1144588" y="684213"/>
            <a:ext cx="4572000" cy="3429000"/>
          </a:xfrm>
          <a:ln/>
        </p:spPr>
      </p:sp>
      <p:sp>
        <p:nvSpPr>
          <p:cNvPr id="43011" name="Rectangle 3"/>
          <p:cNvSpPr>
            <a:spLocks noGrp="1" noChangeArrowheads="1"/>
          </p:cNvSpPr>
          <p:nvPr>
            <p:ph type="body" idx="1"/>
          </p:nvPr>
        </p:nvSpPr>
        <p:spPr>
          <a:xfrm>
            <a:off x="685800" y="4343400"/>
            <a:ext cx="5486400" cy="4116388"/>
          </a:xfrm>
        </p:spPr>
        <p:txBody>
          <a:bodyPr/>
          <a:lstStyle/>
          <a:p>
            <a:pPr marL="228600" indent="-228600">
              <a:spcBef>
                <a:spcPct val="0"/>
              </a:spcBef>
            </a:pPr>
            <a:r>
              <a:rPr lang="en-US" u="sng" dirty="0"/>
              <a:t>Suggested Narration</a:t>
            </a:r>
            <a:endParaRPr lang="en-US" dirty="0"/>
          </a:p>
          <a:p>
            <a:pPr marL="228600" indent="-228600"/>
            <a:r>
              <a:rPr lang="en-US" dirty="0"/>
              <a:t>Coast Guard personnel and their families frequently move. Be familiar with local plans and procedures – review them periodically and whenever move.</a:t>
            </a:r>
          </a:p>
          <a:p>
            <a:pPr marL="228600" indent="-228600"/>
            <a:endParaRPr lang="en-US" u="sng" dirty="0"/>
          </a:p>
          <a:p>
            <a:pPr marL="228600" indent="-228600"/>
            <a:r>
              <a:rPr lang="en-US" u="sng" dirty="0"/>
              <a:t>Instructions</a:t>
            </a:r>
          </a:p>
          <a:p>
            <a:pPr marL="228600" indent="-228600">
              <a:buFontTx/>
              <a:buAutoNum type="arabicPeriod"/>
            </a:pPr>
            <a:r>
              <a:rPr lang="en-US" dirty="0"/>
              <a:t>Replace [Location] with the name of the area you are addressing.</a:t>
            </a:r>
          </a:p>
          <a:p>
            <a:pPr marL="228600" indent="-228600">
              <a:buFontTx/>
              <a:buAutoNum type="arabicPeriod"/>
            </a:pPr>
            <a:r>
              <a:rPr lang="en-US" dirty="0"/>
              <a:t>Include information on access control procedures. Explain plans for moving key and essential personnel onto the station while allowing nonessential personnel to evacuate. </a:t>
            </a:r>
          </a:p>
          <a:p>
            <a:pPr marL="228600" indent="-228600"/>
            <a:endParaRPr lang="en-US" i="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4EE16-4C4A-4CA1-8601-BC54E6B517E0}" type="slidenum">
              <a:rPr lang="en-US"/>
              <a:pPr/>
              <a:t>17</a:t>
            </a:fld>
            <a:endParaRPr lang="en-US"/>
          </a:p>
        </p:txBody>
      </p:sp>
      <p:sp>
        <p:nvSpPr>
          <p:cNvPr id="45058" name="Rectangle 2"/>
          <p:cNvSpPr>
            <a:spLocks noGrp="1" noRot="1" noChangeAspect="1" noChangeArrowheads="1" noTextEdit="1"/>
          </p:cNvSpPr>
          <p:nvPr>
            <p:ph type="sldImg"/>
          </p:nvPr>
        </p:nvSpPr>
        <p:spPr>
          <a:xfrm>
            <a:off x="1144588" y="684213"/>
            <a:ext cx="4572000" cy="3429000"/>
          </a:xfrm>
          <a:ln/>
        </p:spPr>
      </p:sp>
      <p:sp>
        <p:nvSpPr>
          <p:cNvPr id="45059" name="Rectangle 3"/>
          <p:cNvSpPr>
            <a:spLocks noGrp="1" noChangeArrowheads="1"/>
          </p:cNvSpPr>
          <p:nvPr>
            <p:ph type="body" idx="1"/>
          </p:nvPr>
        </p:nvSpPr>
        <p:spPr>
          <a:xfrm>
            <a:off x="685800" y="4427538"/>
            <a:ext cx="5486400" cy="4457700"/>
          </a:xfrm>
        </p:spPr>
        <p:txBody>
          <a:bodyPr/>
          <a:lstStyle/>
          <a:p>
            <a:pPr>
              <a:spcBef>
                <a:spcPct val="0"/>
              </a:spcBef>
            </a:pPr>
            <a:r>
              <a:rPr lang="en-US" u="sng"/>
              <a:t>Suggested Narration</a:t>
            </a:r>
            <a:endParaRPr lang="en-US"/>
          </a:p>
          <a:p>
            <a:pPr>
              <a:spcBef>
                <a:spcPct val="0"/>
              </a:spcBef>
            </a:pPr>
            <a:r>
              <a:rPr lang="en-US"/>
              <a:t>Safe and effective evacuation requires planning ahead—there may be little advance warning. In the event of an evacuation, you may end up at a civilian shelter or safe haven.</a:t>
            </a:r>
          </a:p>
          <a:p>
            <a:pPr>
              <a:spcBef>
                <a:spcPct val="0"/>
              </a:spcBef>
            </a:pPr>
            <a:endParaRPr lang="en-US" b="1" i="1"/>
          </a:p>
          <a:p>
            <a:pPr>
              <a:spcBef>
                <a:spcPct val="0"/>
              </a:spcBef>
            </a:pPr>
            <a:r>
              <a:rPr lang="en-US"/>
              <a:t>Be sure to consider children, pets, and special needs adults when putting together your emergency plan. Adjust your plan to accommodate all of your family members’ needs.</a:t>
            </a:r>
          </a:p>
          <a:p>
            <a:pPr>
              <a:spcBef>
                <a:spcPct val="0"/>
              </a:spcBef>
            </a:pPr>
            <a:endParaRPr lang="en-US"/>
          </a:p>
          <a:p>
            <a:pPr>
              <a:spcBef>
                <a:spcPct val="0"/>
              </a:spcBef>
            </a:pPr>
            <a:r>
              <a:rPr lang="en-US"/>
              <a:t>In some cases, such as a hazardous material emergency, you might decide (or be directed) to “shelter in place,” staying where you are in your home, your office, your school, or even your car. Sheltering in place may involve sealing openings around windows and doors or just staying inside.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82951-8A1F-440A-B872-3A600A372BAF}" type="slidenum">
              <a:rPr lang="en-US"/>
              <a:pPr/>
              <a:t>18</a:t>
            </a:fld>
            <a:endParaRPr lang="en-US"/>
          </a:p>
        </p:txBody>
      </p:sp>
      <p:sp>
        <p:nvSpPr>
          <p:cNvPr id="47106" name="Rectangle 2"/>
          <p:cNvSpPr>
            <a:spLocks noGrp="1" noRot="1" noChangeAspect="1" noChangeArrowheads="1" noTextEdit="1"/>
          </p:cNvSpPr>
          <p:nvPr>
            <p:ph type="sldImg"/>
          </p:nvPr>
        </p:nvSpPr>
        <p:spPr>
          <a:xfrm>
            <a:off x="1144588" y="684213"/>
            <a:ext cx="4572000" cy="3429000"/>
          </a:xfrm>
          <a:ln/>
        </p:spPr>
      </p:sp>
      <p:sp>
        <p:nvSpPr>
          <p:cNvPr id="47107" name="Rectangle 3"/>
          <p:cNvSpPr>
            <a:spLocks noGrp="1" noChangeArrowheads="1"/>
          </p:cNvSpPr>
          <p:nvPr>
            <p:ph type="body" idx="1"/>
          </p:nvPr>
        </p:nvSpPr>
        <p:spPr>
          <a:xfrm>
            <a:off x="685800" y="4343400"/>
            <a:ext cx="5486400" cy="4260850"/>
          </a:xfrm>
          <a:noFill/>
          <a:ln/>
        </p:spPr>
        <p:txBody>
          <a:bodyPr lIns="91420" tIns="45710" rIns="91420" bIns="45710"/>
          <a:lstStyle/>
          <a:p>
            <a:r>
              <a:rPr lang="en-US" u="sng"/>
              <a:t>Suggested Narration</a:t>
            </a:r>
            <a:endParaRPr lang="en-US"/>
          </a:p>
          <a:p>
            <a:r>
              <a:rPr lang="en-US"/>
              <a:t>A </a:t>
            </a:r>
            <a:r>
              <a:rPr lang="en-US" b="1"/>
              <a:t>shelter</a:t>
            </a:r>
            <a:r>
              <a:rPr lang="en-US"/>
              <a:t> is a publicly identified facility providing temporary protection for a limited time. Certified shelters within the local community are usually preferred over safe haven facilities at a Coast Guard facility. Plans are coordinated with local authorities and may include provision for food, water, medicines, and security.</a:t>
            </a:r>
          </a:p>
          <a:p>
            <a:pPr>
              <a:spcBef>
                <a:spcPct val="0"/>
              </a:spcBef>
            </a:pPr>
            <a:endParaRPr lang="en-US"/>
          </a:p>
          <a:p>
            <a:pPr>
              <a:spcBef>
                <a:spcPct val="0"/>
              </a:spcBef>
            </a:pPr>
            <a:r>
              <a:rPr lang="en-US"/>
              <a:t>A </a:t>
            </a:r>
            <a:r>
              <a:rPr lang="en-US" b="1"/>
              <a:t>local safe haven</a:t>
            </a:r>
            <a:r>
              <a:rPr lang="en-US"/>
              <a:t> is a on-base facility providing temporary protection during large-scale incidents, such as earthquakes and tsunamis. These are not usually publicly identified until Immediately before or during an actual emergency.</a:t>
            </a:r>
          </a:p>
          <a:p>
            <a:pPr>
              <a:spcBef>
                <a:spcPct val="0"/>
              </a:spcBef>
            </a:pPr>
            <a:r>
              <a:rPr lang="en-US"/>
              <a:t> </a:t>
            </a:r>
          </a:p>
          <a:p>
            <a:pPr>
              <a:spcBef>
                <a:spcPct val="0"/>
              </a:spcBef>
            </a:pPr>
            <a:r>
              <a:rPr lang="en-US"/>
              <a:t>A </a:t>
            </a:r>
            <a:r>
              <a:rPr lang="en-US" b="1"/>
              <a:t>remote safe haven</a:t>
            </a:r>
            <a:r>
              <a:rPr lang="en-US"/>
              <a:t> is a distant Department of Defense facility that provides short- to medium-term lodging of displaced personnel during large-scale incidents, such as hurricanes and extended wildfires. Remote safe havens are usually not activated until an evacuation has been ordered.</a:t>
            </a:r>
          </a:p>
          <a:p>
            <a:pPr>
              <a:spcBef>
                <a:spcPct val="0"/>
              </a:spcBef>
            </a:pPr>
            <a:endParaRPr lang="en-US"/>
          </a:p>
          <a:p>
            <a:r>
              <a:rPr lang="en-US" u="sng"/>
              <a:t>Instructions</a:t>
            </a:r>
          </a:p>
          <a:p>
            <a:r>
              <a:rPr lang="en-US"/>
              <a:t>List area shelters and safe havens. (If possible, show a map with locations highlighted.)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D8D2D-3168-4B50-8359-CB9C5B9B8F9F}" type="slidenum">
              <a:rPr lang="en-US"/>
              <a:pPr/>
              <a:t>19</a:t>
            </a:fld>
            <a:endParaRPr lang="en-US"/>
          </a:p>
        </p:txBody>
      </p:sp>
      <p:sp>
        <p:nvSpPr>
          <p:cNvPr id="49154" name="Rectangle 2"/>
          <p:cNvSpPr>
            <a:spLocks noGrp="1" noRot="1" noChangeAspect="1" noChangeArrowheads="1" noTextEdit="1"/>
          </p:cNvSpPr>
          <p:nvPr>
            <p:ph type="sldImg"/>
          </p:nvPr>
        </p:nvSpPr>
        <p:spPr>
          <a:xfrm>
            <a:off x="1144588" y="684213"/>
            <a:ext cx="4572000" cy="3429000"/>
          </a:xfrm>
          <a:ln/>
        </p:spPr>
      </p:sp>
      <p:sp>
        <p:nvSpPr>
          <p:cNvPr id="49155" name="Rectangle 3"/>
          <p:cNvSpPr>
            <a:spLocks noGrp="1" noChangeArrowheads="1"/>
          </p:cNvSpPr>
          <p:nvPr>
            <p:ph type="body" idx="1"/>
          </p:nvPr>
        </p:nvSpPr>
        <p:spPr>
          <a:xfrm>
            <a:off x="685800" y="4343400"/>
            <a:ext cx="5486400" cy="4133850"/>
          </a:xfrm>
        </p:spPr>
        <p:txBody>
          <a:bodyPr/>
          <a:lstStyle/>
          <a:p>
            <a:pPr>
              <a:spcBef>
                <a:spcPct val="0"/>
              </a:spcBef>
            </a:pPr>
            <a:r>
              <a:rPr lang="en-US" u="sng"/>
              <a:t>Suggested Narration</a:t>
            </a:r>
            <a:endParaRPr lang="en-US"/>
          </a:p>
          <a:p>
            <a:pPr>
              <a:spcBef>
                <a:spcPct val="0"/>
              </a:spcBef>
            </a:pPr>
            <a:r>
              <a:rPr lang="en-US"/>
              <a:t>Your family may not be together when a disaster strikes, so plan how to contact one another, recognizing that you may not be able to reach a Coast Guard member who is on duty to address the emergency. Prepare a family communication plan that includes information on where family members spend the most time, such as work or school.</a:t>
            </a:r>
          </a:p>
          <a:p>
            <a:pPr>
              <a:spcBef>
                <a:spcPct val="0"/>
              </a:spcBef>
            </a:pPr>
            <a:endParaRPr lang="en-US"/>
          </a:p>
          <a:p>
            <a:pPr>
              <a:spcBef>
                <a:spcPct val="0"/>
              </a:spcBef>
            </a:pPr>
            <a:r>
              <a:rPr lang="en-US"/>
              <a:t>Make emergency contact cards for everyone in the family.  Include important personal information, out of town contacts, and medical conditions.</a:t>
            </a:r>
          </a:p>
          <a:p>
            <a:pPr>
              <a:spcBef>
                <a:spcPct val="0"/>
              </a:spcBef>
            </a:pPr>
            <a:endParaRPr lang="en-US"/>
          </a:p>
          <a:p>
            <a:pPr>
              <a:spcBef>
                <a:spcPct val="0"/>
              </a:spcBef>
            </a:pPr>
            <a:r>
              <a:rPr lang="en-US"/>
              <a:t>After discussing your options, conduct a dry run of your evacuation plan. Try to identify any problems or obstacles so you can fix them before a real emergency occurs.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40DA1-2CF1-4645-A71E-7BCBD8E689E0}" type="slidenum">
              <a:rPr lang="en-US"/>
              <a:pPr/>
              <a:t>20</a:t>
            </a:fld>
            <a:endParaRPr lang="en-US"/>
          </a:p>
        </p:txBody>
      </p:sp>
      <p:sp>
        <p:nvSpPr>
          <p:cNvPr id="51202" name="Rectangle 2"/>
          <p:cNvSpPr>
            <a:spLocks noGrp="1" noRot="1" noChangeAspect="1" noChangeArrowheads="1" noTextEdit="1"/>
          </p:cNvSpPr>
          <p:nvPr>
            <p:ph type="sldImg"/>
          </p:nvPr>
        </p:nvSpPr>
        <p:spPr>
          <a:xfrm>
            <a:off x="1144588" y="684213"/>
            <a:ext cx="4572000" cy="3429000"/>
          </a:xfrm>
          <a:ln/>
        </p:spPr>
      </p:sp>
      <p:sp>
        <p:nvSpPr>
          <p:cNvPr id="51203" name="Rectangle 3"/>
          <p:cNvSpPr>
            <a:spLocks noGrp="1" noChangeArrowheads="1"/>
          </p:cNvSpPr>
          <p:nvPr>
            <p:ph type="body" idx="1"/>
          </p:nvPr>
        </p:nvSpPr>
        <p:spPr>
          <a:xfrm>
            <a:off x="685800" y="4343400"/>
            <a:ext cx="5486400" cy="4116388"/>
          </a:xfrm>
        </p:spPr>
        <p:txBody>
          <a:bodyPr/>
          <a:lstStyle/>
          <a:p>
            <a:pPr marL="228600" indent="-228600"/>
            <a:r>
              <a:rPr lang="en-US" u="sng"/>
              <a:t>Suggested Narration</a:t>
            </a:r>
            <a:endParaRPr lang="en-US"/>
          </a:p>
          <a:p>
            <a:pPr marL="228600" indent="-228600"/>
            <a:r>
              <a:rPr lang="en-US"/>
              <a:t>Remember, Coast Guard personnel and their families frequently move to new duty stations. Be familiar with your installation’s plans and procedures – review them periodically and whenever you change duty stations.</a:t>
            </a:r>
          </a:p>
          <a:p>
            <a:pPr marL="228600" indent="-228600"/>
            <a:endParaRPr lang="en-US"/>
          </a:p>
          <a:p>
            <a:pPr marL="228600" indent="-228600"/>
            <a:r>
              <a:rPr lang="en-US" u="sng"/>
              <a:t>Instructions</a:t>
            </a:r>
          </a:p>
          <a:p>
            <a:pPr marL="228600" indent="-228600">
              <a:buFontTx/>
              <a:buAutoNum type="arabicPeriod"/>
            </a:pPr>
            <a:r>
              <a:rPr lang="en-US"/>
              <a:t>Replace [location] with the name of the applicable area.</a:t>
            </a:r>
          </a:p>
          <a:p>
            <a:pPr marL="228600" indent="-228600">
              <a:buFontTx/>
              <a:buAutoNum type="arabicPeriod"/>
            </a:pPr>
            <a:r>
              <a:rPr lang="en-US"/>
              <a:t>Complete information on what numbers to call for help.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13AB5-C1AD-4E2B-8C3D-3DAE64BC4C72}" type="slidenum">
              <a:rPr lang="en-US"/>
              <a:pPr/>
              <a:t>21</a:t>
            </a:fld>
            <a:endParaRPr lang="en-US"/>
          </a:p>
        </p:txBody>
      </p:sp>
      <p:sp>
        <p:nvSpPr>
          <p:cNvPr id="53250" name="Rectangle 2"/>
          <p:cNvSpPr>
            <a:spLocks noGrp="1" noRot="1" noChangeAspect="1" noChangeArrowheads="1" noTextEdit="1"/>
          </p:cNvSpPr>
          <p:nvPr>
            <p:ph type="sldImg"/>
          </p:nvPr>
        </p:nvSpPr>
        <p:spPr>
          <a:xfrm>
            <a:off x="1144588" y="684213"/>
            <a:ext cx="4572000" cy="3429000"/>
          </a:xfrm>
          <a:ln/>
        </p:spPr>
      </p:sp>
      <p:sp>
        <p:nvSpPr>
          <p:cNvPr id="53251" name="Rectangle 3"/>
          <p:cNvSpPr>
            <a:spLocks noGrp="1" noChangeArrowheads="1"/>
          </p:cNvSpPr>
          <p:nvPr>
            <p:ph type="body" idx="1"/>
          </p:nvPr>
        </p:nvSpPr>
        <p:spPr>
          <a:xfrm>
            <a:off x="685800" y="4343400"/>
            <a:ext cx="5486400" cy="4513263"/>
          </a:xfrm>
        </p:spPr>
        <p:txBody>
          <a:bodyPr/>
          <a:lstStyle/>
          <a:p>
            <a:pPr>
              <a:spcBef>
                <a:spcPct val="0"/>
              </a:spcBef>
            </a:pPr>
            <a:r>
              <a:rPr lang="en-US" u="sng"/>
              <a:t>Suggested Narration</a:t>
            </a:r>
            <a:endParaRPr lang="en-US"/>
          </a:p>
          <a:p>
            <a:pPr>
              <a:spcBef>
                <a:spcPct val="0"/>
              </a:spcBef>
            </a:pPr>
            <a:r>
              <a:rPr lang="en-US"/>
              <a:t>Emergency planning is up to you, but you do have resources available that can help you prepare.</a:t>
            </a:r>
          </a:p>
          <a:p>
            <a:pPr>
              <a:spcBef>
                <a:spcPct val="0"/>
              </a:spcBef>
            </a:pPr>
            <a:endParaRPr lang="en-US"/>
          </a:p>
          <a:p>
            <a:pPr>
              <a:spcBef>
                <a:spcPct val="0"/>
              </a:spcBef>
            </a:pPr>
            <a:r>
              <a:rPr lang="en-US"/>
              <a:t>You can find general and regional disaster information through a number of sources, including the Internet, television, radio, or briefing sessions like this one.</a:t>
            </a:r>
          </a:p>
          <a:p>
            <a:pPr>
              <a:spcBef>
                <a:spcPct val="0"/>
              </a:spcBef>
            </a:pPr>
            <a:endParaRPr lang="en-US"/>
          </a:p>
          <a:p>
            <a:pPr>
              <a:spcBef>
                <a:spcPct val="0"/>
              </a:spcBef>
            </a:pPr>
            <a:r>
              <a:rPr lang="en-US"/>
              <a:t>We have a number of fact sheets available: [describe and hand out].</a:t>
            </a:r>
          </a:p>
          <a:p>
            <a:pPr>
              <a:spcBef>
                <a:spcPct val="0"/>
              </a:spcBef>
            </a:pPr>
            <a:endParaRPr lang="en-US"/>
          </a:p>
          <a:p>
            <a:pPr>
              <a:spcBef>
                <a:spcPct val="0"/>
              </a:spcBef>
            </a:pPr>
            <a:r>
              <a:rPr lang="en-US"/>
              <a:t>The Coast Guard’s Work-Life website provides helpful tips, forms, and links. Ready.gov is the government’s primary source of emergency preparedness information.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0F259-DBA0-45D4-9185-61CAF5E4DED6}" type="slidenum">
              <a:rPr lang="en-US"/>
              <a:pPr/>
              <a:t>2</a:t>
            </a:fld>
            <a:endParaRPr lang="en-US"/>
          </a:p>
        </p:txBody>
      </p:sp>
      <p:sp>
        <p:nvSpPr>
          <p:cNvPr id="20482" name="Rectangle 2"/>
          <p:cNvSpPr>
            <a:spLocks noGrp="1" noRot="1" noChangeAspect="1" noChangeArrowheads="1" noTextEdit="1"/>
          </p:cNvSpPr>
          <p:nvPr>
            <p:ph type="sldImg"/>
          </p:nvPr>
        </p:nvSpPr>
        <p:spPr>
          <a:xfrm>
            <a:off x="1144588" y="684213"/>
            <a:ext cx="4572000" cy="3429000"/>
          </a:xfrm>
          <a:ln/>
        </p:spPr>
      </p:sp>
      <p:sp>
        <p:nvSpPr>
          <p:cNvPr id="20483" name="Rectangle 3"/>
          <p:cNvSpPr>
            <a:spLocks noGrp="1" noChangeArrowheads="1"/>
          </p:cNvSpPr>
          <p:nvPr>
            <p:ph type="body" idx="1"/>
          </p:nvPr>
        </p:nvSpPr>
        <p:spPr>
          <a:xfrm>
            <a:off x="685800" y="4343400"/>
            <a:ext cx="5486400" cy="4116388"/>
          </a:xfrm>
        </p:spPr>
        <p:txBody>
          <a:bodyPr/>
          <a:lstStyle/>
          <a:p>
            <a:pPr marL="228600" indent="-228600">
              <a:spcBef>
                <a:spcPct val="0"/>
              </a:spcBef>
            </a:pPr>
            <a:r>
              <a:rPr lang="en-US" u="sng"/>
              <a:t>Suggested Narration</a:t>
            </a:r>
          </a:p>
          <a:p>
            <a:pPr marL="228600" indent="-228600">
              <a:spcBef>
                <a:spcPct val="0"/>
              </a:spcBef>
            </a:pPr>
            <a:r>
              <a:rPr lang="en-US"/>
              <a:t>Emergencies happen every day, all around the world.</a:t>
            </a:r>
          </a:p>
          <a:p>
            <a:pPr marL="228600" indent="-228600">
              <a:spcBef>
                <a:spcPct val="0"/>
              </a:spcBef>
            </a:pPr>
            <a:r>
              <a:rPr lang="en-US"/>
              <a:t>In the United States, losses from flooding average more than 2.4 billion dollars a year.</a:t>
            </a:r>
          </a:p>
          <a:p>
            <a:pPr marL="228600" indent="-228600">
              <a:spcBef>
                <a:spcPct val="0"/>
              </a:spcBef>
            </a:pPr>
            <a:r>
              <a:rPr lang="en-US"/>
              <a:t>Home fires cause thousands of deaths and injuries.</a:t>
            </a:r>
          </a:p>
          <a:p>
            <a:pPr marL="228600" indent="-228600">
              <a:spcBef>
                <a:spcPct val="0"/>
              </a:spcBef>
            </a:pPr>
            <a:r>
              <a:rPr lang="en-US"/>
              <a:t>Hurricane Katrina stranded 60,000 people and destroyed 300,000 homes.</a:t>
            </a:r>
          </a:p>
          <a:p>
            <a:pPr marL="228600" indent="-228600">
              <a:spcBef>
                <a:spcPct val="0"/>
              </a:spcBef>
            </a:pPr>
            <a:r>
              <a:rPr lang="en-US"/>
              <a:t>Terrorism deaths are on the rise worldwide.</a:t>
            </a:r>
          </a:p>
          <a:p>
            <a:pPr marL="228600" indent="-228600">
              <a:spcBef>
                <a:spcPct val="0"/>
              </a:spcBef>
            </a:pPr>
            <a:r>
              <a:rPr lang="en-US"/>
              <a:t>An influenza pandemic remains a real threat to our nation and the world, and there is concern that the highly pathogenic avian H5N1 virus will evolve into a virus capable of human-to-human transmission.</a:t>
            </a:r>
          </a:p>
          <a:p>
            <a:pPr marL="228600" indent="-228600">
              <a:spcBef>
                <a:spcPct val="0"/>
              </a:spcBef>
            </a:pPr>
            <a:r>
              <a:rPr lang="en-US"/>
              <a:t>And emergencies can and do occur at military installations.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2B584-5E0B-49F8-9C73-3956BEE6106B}" type="slidenum">
              <a:rPr lang="en-US"/>
              <a:pPr/>
              <a:t>3</a:t>
            </a:fld>
            <a:endParaRPr lang="en-US"/>
          </a:p>
        </p:txBody>
      </p:sp>
      <p:sp>
        <p:nvSpPr>
          <p:cNvPr id="22530" name="Rectangle 2"/>
          <p:cNvSpPr>
            <a:spLocks noGrp="1" noRot="1" noChangeAspect="1" noChangeArrowheads="1" noTextEdit="1"/>
          </p:cNvSpPr>
          <p:nvPr>
            <p:ph type="sldImg"/>
          </p:nvPr>
        </p:nvSpPr>
        <p:spPr>
          <a:xfrm>
            <a:off x="1144588" y="684213"/>
            <a:ext cx="4572000" cy="3429000"/>
          </a:xfrm>
          <a:ln/>
        </p:spPr>
      </p:sp>
      <p:sp>
        <p:nvSpPr>
          <p:cNvPr id="22531" name="Rectangle 3"/>
          <p:cNvSpPr>
            <a:spLocks noGrp="1" noChangeArrowheads="1"/>
          </p:cNvSpPr>
          <p:nvPr>
            <p:ph type="body" idx="1"/>
          </p:nvPr>
        </p:nvSpPr>
        <p:spPr>
          <a:xfrm>
            <a:off x="685800" y="4343400"/>
            <a:ext cx="5486400" cy="4116388"/>
          </a:xfrm>
        </p:spPr>
        <p:txBody>
          <a:bodyPr/>
          <a:lstStyle/>
          <a:p>
            <a:pPr marL="228600" indent="-228600">
              <a:spcBef>
                <a:spcPct val="0"/>
              </a:spcBef>
            </a:pPr>
            <a:r>
              <a:rPr lang="en-US" u="sng"/>
              <a:t>Suggested Narration</a:t>
            </a:r>
          </a:p>
          <a:p>
            <a:pPr marL="228600" indent="-228600">
              <a:spcBef>
                <a:spcPct val="0"/>
              </a:spcBef>
            </a:pPr>
            <a:r>
              <a:rPr lang="en-US"/>
              <a:t>In our area, we are most susceptible to these natural hazards. (elaborate)</a:t>
            </a:r>
          </a:p>
          <a:p>
            <a:pPr marL="228600" indent="-228600"/>
            <a:endParaRPr lang="en-US"/>
          </a:p>
          <a:p>
            <a:pPr marL="228600" indent="-228600"/>
            <a:r>
              <a:rPr lang="en-US" u="sng"/>
              <a:t>Instructions</a:t>
            </a:r>
          </a:p>
          <a:p>
            <a:pPr marL="228600" indent="-228600">
              <a:buFontTx/>
              <a:buAutoNum type="arabicPeriod"/>
            </a:pPr>
            <a:r>
              <a:rPr lang="en-US"/>
              <a:t>Your regional area briefing should have the “most likely” and “also possible” natural hazards displayed on slides 3 and 4.</a:t>
            </a:r>
          </a:p>
          <a:p>
            <a:pPr marL="228600" indent="-228600">
              <a:buFontTx/>
              <a:buAutoNum type="arabicPeriod"/>
            </a:pPr>
            <a:r>
              <a:rPr lang="en-US"/>
              <a:t>Check local information to see if adjustments to these categories are needed for your particular location.  If necessary, move icons from one slide to another.</a:t>
            </a:r>
          </a:p>
          <a:p>
            <a:pPr marL="228600" indent="-228600">
              <a:buFontTx/>
              <a:buAutoNum type="arabicPeriod"/>
            </a:pPr>
            <a:r>
              <a:rPr lang="en-US"/>
              <a:t>Share recent local examples of the “most likely” and “also possible” natural hazards in your area (for example, “We experienced severe flooding after Hurricane Katrina in 2005” or “Nearby wildfires caused the station to be evacuated twice in the last 10 years.” If there were no actual incidents in the past, just describe the base area as susceptible to the listed hazards.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6F384-E639-4AD3-A099-B20890F8B969}" type="slidenum">
              <a:rPr lang="en-US"/>
              <a:pPr/>
              <a:t>4</a:t>
            </a:fld>
            <a:endParaRPr lang="en-US"/>
          </a:p>
        </p:txBody>
      </p:sp>
      <p:sp>
        <p:nvSpPr>
          <p:cNvPr id="24578" name="Rectangle 2"/>
          <p:cNvSpPr>
            <a:spLocks noGrp="1" noRot="1" noChangeAspect="1" noChangeArrowheads="1" noTextEdit="1"/>
          </p:cNvSpPr>
          <p:nvPr>
            <p:ph type="sldImg"/>
          </p:nvPr>
        </p:nvSpPr>
        <p:spPr>
          <a:xfrm>
            <a:off x="1144588" y="684213"/>
            <a:ext cx="4572000" cy="3429000"/>
          </a:xfrm>
          <a:ln/>
        </p:spPr>
      </p:sp>
      <p:sp>
        <p:nvSpPr>
          <p:cNvPr id="24579" name="Rectangle 3"/>
          <p:cNvSpPr>
            <a:spLocks noGrp="1" noChangeArrowheads="1"/>
          </p:cNvSpPr>
          <p:nvPr>
            <p:ph type="body" idx="1"/>
          </p:nvPr>
        </p:nvSpPr>
        <p:spPr>
          <a:xfrm>
            <a:off x="685800" y="4343400"/>
            <a:ext cx="5486400" cy="4116388"/>
          </a:xfrm>
        </p:spPr>
        <p:txBody>
          <a:bodyPr/>
          <a:lstStyle/>
          <a:p>
            <a:pPr marL="228600" indent="-228600">
              <a:spcBef>
                <a:spcPct val="0"/>
              </a:spcBef>
            </a:pPr>
            <a:r>
              <a:rPr lang="en-US" u="sng"/>
              <a:t>Suggested Narration</a:t>
            </a:r>
            <a:endParaRPr lang="en-US"/>
          </a:p>
          <a:p>
            <a:pPr marL="228600" indent="-228600">
              <a:spcBef>
                <a:spcPct val="0"/>
              </a:spcBef>
            </a:pPr>
            <a:r>
              <a:rPr lang="en-US"/>
              <a:t>Although less likely to occur, we face other possible natural hazards in this area. (elaborate)</a:t>
            </a:r>
          </a:p>
          <a:p>
            <a:pPr marL="228600" indent="-228600"/>
            <a:endParaRPr lang="en-US"/>
          </a:p>
          <a:p>
            <a:pPr marL="228600" indent="-228600"/>
            <a:r>
              <a:rPr lang="en-US" u="sng"/>
              <a:t>Instructions</a:t>
            </a:r>
          </a:p>
          <a:p>
            <a:pPr marL="228600" indent="-228600">
              <a:buFontTx/>
              <a:buAutoNum type="arabicPeriod"/>
            </a:pPr>
            <a:r>
              <a:rPr lang="en-US"/>
              <a:t>As for the previous slide, compile and explain any local hazards that could cause problems.</a:t>
            </a:r>
          </a:p>
          <a:p>
            <a:pPr marL="228600" indent="-228600">
              <a:buFontTx/>
              <a:buAutoNum type="arabicPeriod"/>
            </a:pPr>
            <a:r>
              <a:rPr lang="en-US"/>
              <a:t>Note that, although things like a power outage or a dam failure may not be “natural” hazards, they are often brought about by forces of nature.</a:t>
            </a:r>
          </a:p>
          <a:p>
            <a:pPr marL="228600" indent="-228600">
              <a:buFontTx/>
              <a:buAutoNum type="arabicPeriod"/>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341B8-8ECC-41A6-9906-585D289712D0}" type="slidenum">
              <a:rPr lang="en-US"/>
              <a:pPr/>
              <a:t>5</a:t>
            </a:fld>
            <a:endParaRPr lang="en-US"/>
          </a:p>
        </p:txBody>
      </p:sp>
      <p:sp>
        <p:nvSpPr>
          <p:cNvPr id="26626" name="Rectangle 2"/>
          <p:cNvSpPr>
            <a:spLocks noGrp="1" noRot="1" noChangeAspect="1" noChangeArrowheads="1" noTextEdit="1"/>
          </p:cNvSpPr>
          <p:nvPr>
            <p:ph type="sldImg"/>
          </p:nvPr>
        </p:nvSpPr>
        <p:spPr>
          <a:xfrm>
            <a:off x="1144588" y="684213"/>
            <a:ext cx="4572000" cy="3429000"/>
          </a:xfrm>
          <a:ln/>
        </p:spPr>
      </p:sp>
      <p:sp>
        <p:nvSpPr>
          <p:cNvPr id="26627" name="Rectangle 3"/>
          <p:cNvSpPr>
            <a:spLocks noGrp="1" noChangeArrowheads="1"/>
          </p:cNvSpPr>
          <p:nvPr>
            <p:ph type="body" idx="1"/>
          </p:nvPr>
        </p:nvSpPr>
        <p:spPr>
          <a:xfrm>
            <a:off x="685800" y="4319588"/>
            <a:ext cx="5486400" cy="4114800"/>
          </a:xfrm>
        </p:spPr>
        <p:txBody>
          <a:bodyPr/>
          <a:lstStyle/>
          <a:p>
            <a:pPr marL="228600" indent="-228600">
              <a:spcBef>
                <a:spcPct val="0"/>
              </a:spcBef>
            </a:pPr>
            <a:r>
              <a:rPr lang="en-US" u="sng"/>
              <a:t>Suggested Narration</a:t>
            </a:r>
            <a:endParaRPr lang="en-US"/>
          </a:p>
          <a:p>
            <a:pPr marL="228600" indent="-228600">
              <a:spcBef>
                <a:spcPct val="0"/>
              </a:spcBef>
            </a:pPr>
            <a:r>
              <a:rPr lang="en-US"/>
              <a:t>Not all dangers are acts of nature.  Some may involve technological hazards or communicable diseases. We can be affected by industrial accidents, such as train derailments, chemical releases, or a nuclear power plant emergency. Increased mobility and travel can accelerate the spread of infectious diseases, as in an influenza epidemic.</a:t>
            </a:r>
          </a:p>
          <a:p>
            <a:pPr marL="228600" indent="-228600">
              <a:spcBef>
                <a:spcPct val="0"/>
              </a:spcBef>
            </a:pPr>
            <a:endParaRPr lang="en-US"/>
          </a:p>
          <a:p>
            <a:pPr marL="228600" indent="-228600">
              <a:spcBef>
                <a:spcPct val="0"/>
              </a:spcBef>
            </a:pPr>
            <a:r>
              <a:rPr lang="en-US" u="sng"/>
              <a:t>Instructions</a:t>
            </a:r>
          </a:p>
          <a:p>
            <a:pPr marL="228600" indent="-228600">
              <a:spcBef>
                <a:spcPct val="0"/>
              </a:spcBef>
              <a:buFontTx/>
              <a:buAutoNum type="arabicPeriod"/>
            </a:pPr>
            <a:r>
              <a:rPr lang="en-US"/>
              <a:t>If there are any major hazardous materials industries or rail lines in the area, make note of their proximity to the station and housing areas.</a:t>
            </a:r>
          </a:p>
          <a:p>
            <a:pPr marL="228600" indent="-228600">
              <a:spcBef>
                <a:spcPct val="0"/>
              </a:spcBef>
              <a:buFontTx/>
              <a:buAutoNum type="arabicPeriod"/>
            </a:pPr>
            <a:r>
              <a:rPr lang="en-US"/>
              <a:t>If there are any recent epidemics in the news, use them as an example (pandemic influenza, mumps, mad cow disease, West Nile virus, severe acute respiratory syndrome, etc.)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399F1-764D-4FE0-86BE-3D5061DAC512}" type="slidenum">
              <a:rPr lang="en-US"/>
              <a:pPr/>
              <a:t>6</a:t>
            </a:fld>
            <a:endParaRPr lang="en-US"/>
          </a:p>
        </p:txBody>
      </p:sp>
      <p:sp>
        <p:nvSpPr>
          <p:cNvPr id="28674" name="Rectangle 2"/>
          <p:cNvSpPr>
            <a:spLocks noGrp="1" noRot="1" noChangeAspect="1" noChangeArrowheads="1" noTextEdit="1"/>
          </p:cNvSpPr>
          <p:nvPr>
            <p:ph type="sldImg"/>
          </p:nvPr>
        </p:nvSpPr>
        <p:spPr>
          <a:xfrm>
            <a:off x="1144588" y="684213"/>
            <a:ext cx="4572000" cy="3429000"/>
          </a:xfrm>
          <a:ln/>
        </p:spPr>
      </p:sp>
      <p:sp>
        <p:nvSpPr>
          <p:cNvPr id="28675" name="Rectangle 3"/>
          <p:cNvSpPr>
            <a:spLocks noGrp="1" noChangeArrowheads="1"/>
          </p:cNvSpPr>
          <p:nvPr>
            <p:ph type="body" idx="1"/>
          </p:nvPr>
        </p:nvSpPr>
        <p:spPr>
          <a:xfrm>
            <a:off x="685800" y="4343400"/>
            <a:ext cx="5486400" cy="4116388"/>
          </a:xfrm>
        </p:spPr>
        <p:txBody>
          <a:bodyPr/>
          <a:lstStyle/>
          <a:p>
            <a:pPr>
              <a:spcBef>
                <a:spcPct val="0"/>
              </a:spcBef>
            </a:pPr>
            <a:r>
              <a:rPr lang="en-US" u="sng"/>
              <a:t>Suggested Narration</a:t>
            </a:r>
            <a:endParaRPr lang="en-US"/>
          </a:p>
          <a:p>
            <a:pPr>
              <a:spcBef>
                <a:spcPct val="0"/>
              </a:spcBef>
            </a:pPr>
            <a:r>
              <a:rPr lang="en-US"/>
              <a:t>Terrorists can and do target military installations.</a:t>
            </a:r>
          </a:p>
          <a:p>
            <a:pPr>
              <a:spcBef>
                <a:spcPct val="0"/>
              </a:spcBef>
            </a:pPr>
            <a:endParaRPr lang="en-US"/>
          </a:p>
          <a:p>
            <a:pPr>
              <a:spcBef>
                <a:spcPct val="0"/>
              </a:spcBef>
            </a:pPr>
            <a:r>
              <a:rPr lang="en-US"/>
              <a:t>We must be constantly on alert for the use of </a:t>
            </a:r>
          </a:p>
          <a:p>
            <a:pPr>
              <a:spcBef>
                <a:spcPct val="0"/>
              </a:spcBef>
              <a:buFontTx/>
              <a:buChar char="-"/>
            </a:pPr>
            <a:r>
              <a:rPr lang="en-US"/>
              <a:t>explosive devices</a:t>
            </a:r>
          </a:p>
          <a:p>
            <a:pPr>
              <a:spcBef>
                <a:spcPct val="0"/>
              </a:spcBef>
              <a:buFontTx/>
              <a:buChar char="-"/>
            </a:pPr>
            <a:r>
              <a:rPr lang="en-US"/>
              <a:t>biological and chemical attacks, and even</a:t>
            </a:r>
          </a:p>
          <a:p>
            <a:pPr>
              <a:spcBef>
                <a:spcPct val="0"/>
              </a:spcBef>
              <a:buFontTx/>
              <a:buChar char="-"/>
            </a:pPr>
            <a:r>
              <a:rPr lang="en-US"/>
              <a:t>radiological dispersion devices.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19E6C-BBDE-441C-9156-5C19D7067201}" type="slidenum">
              <a:rPr lang="en-US"/>
              <a:pPr/>
              <a:t>7</a:t>
            </a:fld>
            <a:endParaRPr lang="en-US"/>
          </a:p>
        </p:txBody>
      </p:sp>
      <p:sp>
        <p:nvSpPr>
          <p:cNvPr id="30722" name="Rectangle 2"/>
          <p:cNvSpPr>
            <a:spLocks noGrp="1" noRot="1" noChangeAspect="1" noChangeArrowheads="1" noTextEdit="1"/>
          </p:cNvSpPr>
          <p:nvPr>
            <p:ph type="sldImg"/>
          </p:nvPr>
        </p:nvSpPr>
        <p:spPr>
          <a:xfrm>
            <a:off x="1144588" y="684213"/>
            <a:ext cx="4572000" cy="3429000"/>
          </a:xfrm>
          <a:ln/>
        </p:spPr>
      </p:sp>
      <p:sp>
        <p:nvSpPr>
          <p:cNvPr id="30723" name="Rectangle 3"/>
          <p:cNvSpPr>
            <a:spLocks noGrp="1" noChangeArrowheads="1"/>
          </p:cNvSpPr>
          <p:nvPr>
            <p:ph type="body" idx="1"/>
          </p:nvPr>
        </p:nvSpPr>
        <p:spPr>
          <a:xfrm>
            <a:off x="685800" y="4343400"/>
            <a:ext cx="5486400" cy="4116388"/>
          </a:xfrm>
        </p:spPr>
        <p:txBody>
          <a:bodyPr/>
          <a:lstStyle/>
          <a:p>
            <a:pPr>
              <a:spcBef>
                <a:spcPct val="0"/>
              </a:spcBef>
            </a:pPr>
            <a:r>
              <a:rPr lang="en-US" u="sng"/>
              <a:t>Suggested Narration</a:t>
            </a:r>
            <a:endParaRPr lang="en-US"/>
          </a:p>
          <a:p>
            <a:pPr>
              <a:spcBef>
                <a:spcPct val="0"/>
              </a:spcBef>
            </a:pPr>
            <a:r>
              <a:rPr lang="en-US"/>
              <a:t>Being prepared for emergencies is not just a good idea; it can be a matter of life or death.</a:t>
            </a:r>
          </a:p>
          <a:p>
            <a:pPr>
              <a:spcBef>
                <a:spcPct val="0"/>
              </a:spcBef>
            </a:pPr>
            <a:r>
              <a:rPr lang="en-US"/>
              <a:t>When disaster strikes, Coast Guard personnel are likely to be involved as first responders, who address the most critical needs first.</a:t>
            </a:r>
          </a:p>
          <a:p>
            <a:pPr>
              <a:spcBef>
                <a:spcPct val="0"/>
              </a:spcBef>
            </a:pPr>
            <a:r>
              <a:rPr lang="en-US"/>
              <a:t>Coast Guard families are strongly encouraged to prepare for emergency situations and be ready to manage for themselves while their Coast Guard member focuses on his or her duty.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FBB56-6123-4DD3-9AC3-A9FBE1265A5C}" type="slidenum">
              <a:rPr lang="en-US"/>
              <a:pPr/>
              <a:t>8</a:t>
            </a:fld>
            <a:endParaRPr lang="en-US"/>
          </a:p>
        </p:txBody>
      </p:sp>
      <p:sp>
        <p:nvSpPr>
          <p:cNvPr id="32770" name="Rectangle 2"/>
          <p:cNvSpPr>
            <a:spLocks noGrp="1" noRot="1" noChangeAspect="1" noChangeArrowheads="1" noTextEdit="1"/>
          </p:cNvSpPr>
          <p:nvPr>
            <p:ph type="sldImg"/>
          </p:nvPr>
        </p:nvSpPr>
        <p:spPr>
          <a:xfrm>
            <a:off x="1144588" y="684213"/>
            <a:ext cx="4572000" cy="3429000"/>
          </a:xfrm>
          <a:ln/>
        </p:spPr>
      </p:sp>
      <p:sp>
        <p:nvSpPr>
          <p:cNvPr id="32771" name="Rectangle 3"/>
          <p:cNvSpPr>
            <a:spLocks noGrp="1" noChangeArrowheads="1"/>
          </p:cNvSpPr>
          <p:nvPr>
            <p:ph type="body" idx="1"/>
          </p:nvPr>
        </p:nvSpPr>
        <p:spPr>
          <a:xfrm>
            <a:off x="685800" y="4343400"/>
            <a:ext cx="5486400" cy="4116388"/>
          </a:xfrm>
        </p:spPr>
        <p:txBody>
          <a:bodyPr/>
          <a:lstStyle/>
          <a:p>
            <a:pPr>
              <a:spcBef>
                <a:spcPct val="0"/>
              </a:spcBef>
            </a:pPr>
            <a:r>
              <a:rPr lang="en-US" u="sng"/>
              <a:t>Suggested Narration</a:t>
            </a:r>
            <a:endParaRPr lang="en-US"/>
          </a:p>
          <a:p>
            <a:pPr>
              <a:spcBef>
                <a:spcPct val="0"/>
              </a:spcBef>
            </a:pPr>
            <a:r>
              <a:rPr lang="en-US"/>
              <a:t>There are significant differences among all these potential threats, which will affect the decisions you make and the actions you take.</a:t>
            </a:r>
          </a:p>
          <a:p>
            <a:pPr>
              <a:spcBef>
                <a:spcPct val="0"/>
              </a:spcBef>
            </a:pPr>
            <a:r>
              <a:rPr lang="en-US"/>
              <a:t>In some emergencies—like a flood, hurricane, or influenza pandemic—you may have time to prepare or evacuate.</a:t>
            </a:r>
          </a:p>
          <a:p>
            <a:pPr>
              <a:spcBef>
                <a:spcPct val="0"/>
              </a:spcBef>
            </a:pPr>
            <a:r>
              <a:rPr lang="en-US"/>
              <a:t>Other dangers, like a tornado, chemical spill, or terrorist strike can leave you little time to respond.</a:t>
            </a:r>
          </a:p>
          <a:p>
            <a:pPr>
              <a:spcBef>
                <a:spcPct val="0"/>
              </a:spcBef>
            </a:pPr>
            <a:r>
              <a:rPr lang="en-US"/>
              <a:t>While you may have little time to react, by thinking ahead you’ll have time to prepare.</a:t>
            </a:r>
          </a:p>
          <a:p>
            <a:pPr>
              <a:spcBef>
                <a:spcPct val="0"/>
              </a:spcBef>
            </a:pPr>
            <a:r>
              <a:rPr lang="en-US"/>
              <a:t>Unless you are prepared for an emergency, your family could be without food, water, and even medicine for a number of days.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4AE12-044D-44F8-8C83-3AF675C412AB}" type="slidenum">
              <a:rPr lang="en-US"/>
              <a:pPr/>
              <a:t>9</a:t>
            </a:fld>
            <a:endParaRPr lang="en-US"/>
          </a:p>
        </p:txBody>
      </p:sp>
      <p:sp>
        <p:nvSpPr>
          <p:cNvPr id="34818" name="Rectangle 2"/>
          <p:cNvSpPr>
            <a:spLocks noGrp="1" noRot="1" noChangeAspect="1" noChangeArrowheads="1" noTextEdit="1"/>
          </p:cNvSpPr>
          <p:nvPr>
            <p:ph type="sldImg"/>
          </p:nvPr>
        </p:nvSpPr>
        <p:spPr>
          <a:xfrm>
            <a:off x="1144588" y="684213"/>
            <a:ext cx="4572000" cy="3429000"/>
          </a:xfrm>
          <a:ln/>
        </p:spPr>
      </p:sp>
      <p:sp>
        <p:nvSpPr>
          <p:cNvPr id="34819" name="Rectangle 3"/>
          <p:cNvSpPr>
            <a:spLocks noGrp="1" noChangeArrowheads="1"/>
          </p:cNvSpPr>
          <p:nvPr>
            <p:ph type="body" idx="1"/>
          </p:nvPr>
        </p:nvSpPr>
        <p:spPr>
          <a:xfrm>
            <a:off x="685800" y="4343400"/>
            <a:ext cx="5486400" cy="4333875"/>
          </a:xfrm>
        </p:spPr>
        <p:txBody>
          <a:bodyPr/>
          <a:lstStyle/>
          <a:p>
            <a:pPr>
              <a:spcBef>
                <a:spcPct val="0"/>
              </a:spcBef>
            </a:pPr>
            <a:r>
              <a:rPr lang="en-US" u="sng"/>
              <a:t>Suggested Narration</a:t>
            </a:r>
            <a:endParaRPr lang="en-US"/>
          </a:p>
          <a:p>
            <a:pPr>
              <a:spcBef>
                <a:spcPct val="0"/>
              </a:spcBef>
            </a:pPr>
            <a:r>
              <a:rPr lang="en-US"/>
              <a:t>We’re going to go over the three main steps to prepare for emergencies.  </a:t>
            </a:r>
          </a:p>
          <a:p>
            <a:pPr>
              <a:spcBef>
                <a:spcPct val="0"/>
              </a:spcBef>
              <a:buFontTx/>
              <a:buChar char="-"/>
            </a:pPr>
            <a:r>
              <a:rPr lang="en-US"/>
              <a:t>Get a kit</a:t>
            </a:r>
          </a:p>
          <a:p>
            <a:pPr>
              <a:spcBef>
                <a:spcPct val="0"/>
              </a:spcBef>
              <a:buFontTx/>
              <a:buChar char="-"/>
            </a:pPr>
            <a:r>
              <a:rPr lang="en-US"/>
              <a:t>Make a plan, and</a:t>
            </a:r>
          </a:p>
          <a:p>
            <a:pPr>
              <a:spcBef>
                <a:spcPct val="0"/>
              </a:spcBef>
              <a:buFontTx/>
              <a:buChar char="-"/>
            </a:pPr>
            <a:r>
              <a:rPr lang="en-US"/>
              <a:t>Be informed</a:t>
            </a:r>
          </a:p>
          <a:p>
            <a:pPr>
              <a:spcBef>
                <a:spcPct val="0"/>
              </a:spcBef>
            </a:pPr>
            <a:r>
              <a:rPr lang="en-US"/>
              <a:t>We’ll talk about general actions as well as specific procedures for this area. Feel free to ask questions about any part.</a:t>
            </a:r>
          </a:p>
          <a:p>
            <a:pPr>
              <a:spcBef>
                <a:spcPct val="0"/>
              </a:spcBef>
            </a:pPr>
            <a:endParaRPr lang="en-US"/>
          </a:p>
          <a:p>
            <a:pPr>
              <a:spcBef>
                <a:spcPct val="0"/>
              </a:spcBef>
            </a:pPr>
            <a:r>
              <a:rPr lang="en-US" u="sng"/>
              <a:t>Instructions:</a:t>
            </a:r>
            <a:r>
              <a:rPr lang="en-US"/>
              <a:t> You can make a group session more interesting with some interaction:</a:t>
            </a:r>
            <a:endParaRPr lang="en-US" u="sng"/>
          </a:p>
          <a:p>
            <a:pPr>
              <a:spcBef>
                <a:spcPct val="0"/>
              </a:spcBef>
            </a:pPr>
            <a:endParaRPr lang="en-US"/>
          </a:p>
          <a:p>
            <a:pPr>
              <a:spcBef>
                <a:spcPct val="0"/>
              </a:spcBef>
            </a:pPr>
            <a:r>
              <a:rPr lang="en-US" u="sng"/>
              <a:t>Suggested Narration</a:t>
            </a:r>
            <a:endParaRPr lang="en-US"/>
          </a:p>
          <a:p>
            <a:pPr>
              <a:spcBef>
                <a:spcPct val="0"/>
              </a:spcBef>
            </a:pPr>
            <a:r>
              <a:rPr lang="en-US"/>
              <a:t>Let’s talk about emergency kits and see how prepared everybody is. Now don’t be embarrassed or anxious – everybody will get a chance to raise their hands. Here we go – raise your hand if you or your family have</a:t>
            </a:r>
          </a:p>
          <a:p>
            <a:pPr>
              <a:buFontTx/>
              <a:buChar char="-"/>
            </a:pPr>
            <a:r>
              <a:rPr lang="en-US"/>
              <a:t>separate emergency kits for your home, your office, and your car</a:t>
            </a:r>
          </a:p>
          <a:p>
            <a:pPr>
              <a:buFontTx/>
              <a:buChar char="-"/>
            </a:pPr>
            <a:r>
              <a:rPr lang="en-US"/>
              <a:t>an emergency kit at home that you can take with you if you have to evacuate</a:t>
            </a:r>
          </a:p>
          <a:p>
            <a:pPr>
              <a:buFontTx/>
              <a:buChar char="-"/>
            </a:pPr>
            <a:r>
              <a:rPr lang="en-US"/>
              <a:t>a designated kit of emergency supplies at home that you check periodically</a:t>
            </a:r>
          </a:p>
          <a:p>
            <a:pPr>
              <a:buFontTx/>
              <a:buChar char="-"/>
            </a:pPr>
            <a:r>
              <a:rPr lang="en-US"/>
              <a:t>emergency supplies at home – kind of scattered around in drawers or cabinets</a:t>
            </a:r>
          </a:p>
          <a:p>
            <a:pPr>
              <a:buFontTx/>
              <a:buChar char="-"/>
            </a:pPr>
            <a:r>
              <a:rPr lang="en-US"/>
              <a:t>last one – raise your hand if you know what kinds of things go in an emergency kit.</a:t>
            </a:r>
          </a:p>
          <a:p>
            <a:r>
              <a:rPr lang="en-US"/>
              <a:t>O.K., I’m going to call on people with their hands up. Keep them up as long as you have something to add that hasn’t been named yet.</a:t>
            </a:r>
          </a:p>
          <a:p>
            <a:r>
              <a:rPr lang="en-US"/>
              <a:t>If possible, write the items list on an easel pad or white board.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ppt-bg-3-2"/>
          <p:cNvPicPr>
            <a:picLocks noChangeAspect="1" noChangeArrowheads="1"/>
          </p:cNvPicPr>
          <p:nvPr userDrawn="1"/>
        </p:nvPicPr>
        <p:blipFill>
          <a:blip r:embed="rId2" cstate="print"/>
          <a:srcRect l="656"/>
          <a:stretch>
            <a:fillRect/>
          </a:stretch>
        </p:blipFill>
        <p:spPr bwMode="auto">
          <a:xfrm>
            <a:off x="0" y="-15875"/>
            <a:ext cx="9144000" cy="6873875"/>
          </a:xfrm>
          <a:prstGeom prst="rect">
            <a:avLst/>
          </a:prstGeom>
          <a:noFill/>
        </p:spPr>
      </p:pic>
      <p:sp>
        <p:nvSpPr>
          <p:cNvPr id="3074" name="Rectangle 2"/>
          <p:cNvSpPr>
            <a:spLocks noGrp="1" noChangeArrowheads="1"/>
          </p:cNvSpPr>
          <p:nvPr>
            <p:ph type="ctrTitle"/>
          </p:nvPr>
        </p:nvSpPr>
        <p:spPr>
          <a:xfrm>
            <a:off x="685800" y="1714500"/>
            <a:ext cx="7772400" cy="1470025"/>
          </a:xfrm>
          <a:effectLst/>
        </p:spPr>
        <p:txBody>
          <a:bodyPr lIns="91440" tIns="45720" rIns="91440" bIns="45720" anchor="ctr"/>
          <a:lstStyle>
            <a:lvl1pPr algn="l">
              <a:defRPr/>
            </a:lvl1pPr>
          </a:lstStyle>
          <a:p>
            <a:r>
              <a:rPr lang="en-US"/>
              <a:t>Click to edit Master title style</a:t>
            </a:r>
          </a:p>
        </p:txBody>
      </p:sp>
      <p:sp>
        <p:nvSpPr>
          <p:cNvPr id="3075" name="Rectangle 3"/>
          <p:cNvSpPr>
            <a:spLocks noGrp="1" noChangeArrowheads="1"/>
          </p:cNvSpPr>
          <p:nvPr>
            <p:ph type="subTitle" idx="1"/>
          </p:nvPr>
        </p:nvSpPr>
        <p:spPr>
          <a:xfrm>
            <a:off x="679450" y="3429000"/>
            <a:ext cx="5360988" cy="1752600"/>
          </a:xfrm>
        </p:spPr>
        <p:txBody>
          <a:bodyPr lIns="91440" tIns="45720" rIns="91440" bIns="45720"/>
          <a:lstStyle>
            <a:lvl1pPr marL="0" indent="0">
              <a:buFontTx/>
              <a:buNone/>
              <a:defRPr/>
            </a:lvl1pPr>
          </a:lstStyle>
          <a:p>
            <a:r>
              <a:rPr lang="en-US"/>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lIns="91440" tIns="45720" rIns="91440" bIns="45720"/>
          <a:lstStyle>
            <a:lvl1pPr>
              <a:defRPr sz="1400">
                <a:solidFill>
                  <a:schemeClr val="tx1"/>
                </a:solidFill>
              </a:defRPr>
            </a:lvl1pPr>
          </a:lstStyle>
          <a:p>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078" name="Rectangle 6"/>
          <p:cNvSpPr>
            <a:spLocks noGrp="1" noChangeArrowheads="1"/>
          </p:cNvSpPr>
          <p:nvPr>
            <p:ph type="sldNum" sz="quarter" idx="4"/>
          </p:nvPr>
        </p:nvSpPr>
        <p:spPr>
          <a:xfrm>
            <a:off x="6553200" y="6245225"/>
            <a:ext cx="2133600" cy="476250"/>
          </a:xfrm>
        </p:spPr>
        <p:txBody>
          <a:bodyPr lIns="91440" tIns="45720" rIns="91440" bIns="45720"/>
          <a:lstStyle>
            <a:lvl1pPr>
              <a:defRPr sz="1400">
                <a:solidFill>
                  <a:schemeClr val="tx1"/>
                </a:solidFill>
                <a:latin typeface="+mn-lt"/>
              </a:defRPr>
            </a:lvl1pPr>
          </a:lstStyle>
          <a:p>
            <a:fld id="{1AB9F048-F71F-4F03-BE38-7E630B02DB42}" type="slidenum">
              <a:rPr lang="en-US"/>
              <a:pPr/>
              <a:t>‹#›</a:t>
            </a:fld>
            <a:endParaRPr lang="en-US"/>
          </a:p>
        </p:txBody>
      </p:sp>
      <p:sp>
        <p:nvSpPr>
          <p:cNvPr id="3080" name="Text Box 8"/>
          <p:cNvSpPr txBox="1">
            <a:spLocks noChangeArrowheads="1"/>
          </p:cNvSpPr>
          <p:nvPr userDrawn="1"/>
        </p:nvSpPr>
        <p:spPr bwMode="auto">
          <a:xfrm>
            <a:off x="3859213" y="300038"/>
            <a:ext cx="5284787" cy="274637"/>
          </a:xfrm>
          <a:prstGeom prst="rect">
            <a:avLst/>
          </a:prstGeom>
          <a:noFill/>
          <a:ln w="15875" algn="ctr">
            <a:noFill/>
            <a:miter lim="800000"/>
            <a:headEnd/>
            <a:tailEnd/>
          </a:ln>
          <a:effectLst/>
        </p:spPr>
        <p:txBody>
          <a:bodyPr>
            <a:spAutoFit/>
          </a:bodyPr>
          <a:lstStyle/>
          <a:p>
            <a:pPr algn="ctr"/>
            <a:r>
              <a:rPr lang="en-US" sz="1200" b="1">
                <a:solidFill>
                  <a:schemeClr val="bg2"/>
                </a:solidFill>
              </a:rPr>
              <a:t>United States Coast Guard</a:t>
            </a:r>
            <a:r>
              <a:rPr lang="en-US" sz="1200">
                <a:solidFill>
                  <a:schemeClr val="bg2"/>
                </a:solidFill>
              </a:rPr>
              <a:t>  |  U.S. Department of Homeland Security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5F636C8-9C1D-43F3-97F8-69AB78EBFAD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55650"/>
            <a:ext cx="1828800" cy="3009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755650"/>
            <a:ext cx="5334000" cy="3009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AAD7072-9BBB-4109-ACCD-C57B4309B9E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77FCF30-8E1A-4BBE-A93A-697E19B0E29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4DD5EB7-DE7D-4194-9E6C-71E84A80E7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01825"/>
            <a:ext cx="3541713" cy="186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4313" y="1901825"/>
            <a:ext cx="3543300" cy="186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0EA99DA-51CC-4DE3-A53C-96D7618FB7A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C3AA27D9-5829-4D75-8C48-4275E36ACAA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7CA0C6C1-C8D0-46E7-A8F9-B7071753E58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175590FC-10E5-4228-9859-1527316CF0F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220D0FB-ACD8-4841-878A-CD420F71D3F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258AB72-AD02-4CAB-BEA0-07AF77B7ABD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9" name="Picture 15" descr="ppt-bg-3"/>
          <p:cNvPicPr>
            <a:picLocks noChangeAspect="1" noChangeArrowheads="1"/>
          </p:cNvPicPr>
          <p:nvPr userDrawn="1"/>
        </p:nvPicPr>
        <p:blipFill>
          <a:blip r:embed="rId13" cstate="print"/>
          <a:srcRect/>
          <a:stretch>
            <a:fillRect/>
          </a:stretch>
        </p:blipFill>
        <p:spPr bwMode="auto">
          <a:xfrm>
            <a:off x="0" y="-15875"/>
            <a:ext cx="9204325" cy="6873875"/>
          </a:xfrm>
          <a:prstGeom prst="rect">
            <a:avLst/>
          </a:prstGeom>
          <a:noFill/>
        </p:spPr>
      </p:pic>
      <p:sp>
        <p:nvSpPr>
          <p:cNvPr id="1032" name="Rectangle 8"/>
          <p:cNvSpPr>
            <a:spLocks noGrp="1" noChangeArrowheads="1"/>
          </p:cNvSpPr>
          <p:nvPr>
            <p:ph type="title"/>
          </p:nvPr>
        </p:nvSpPr>
        <p:spPr bwMode="auto">
          <a:xfrm>
            <a:off x="2590800" y="755650"/>
            <a:ext cx="6324600" cy="463550"/>
          </a:xfrm>
          <a:prstGeom prst="rect">
            <a:avLst/>
          </a:prstGeom>
          <a:noFill/>
          <a:ln w="9525">
            <a:noFill/>
            <a:miter lim="800000"/>
            <a:headEnd/>
            <a:tailEnd/>
          </a:ln>
          <a:effectLst>
            <a:outerShdw dist="17961" dir="2700000" algn="ctr" rotWithShape="0">
              <a:srgbClr val="B2B2B2"/>
            </a:outerShdw>
          </a:effec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33" name="Rectangle 9"/>
          <p:cNvSpPr>
            <a:spLocks noGrp="1" noChangeArrowheads="1"/>
          </p:cNvSpPr>
          <p:nvPr>
            <p:ph type="body" idx="1"/>
          </p:nvPr>
        </p:nvSpPr>
        <p:spPr bwMode="auto">
          <a:xfrm>
            <a:off x="1600200" y="1901825"/>
            <a:ext cx="7237413" cy="1863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298450" y="6505575"/>
            <a:ext cx="2133600" cy="1857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466D80"/>
                </a:solidFill>
              </a:defRPr>
            </a:lvl1pPr>
          </a:lstStyle>
          <a:p>
            <a:endParaRPr lang="en-US"/>
          </a:p>
        </p:txBody>
      </p:sp>
      <p:sp>
        <p:nvSpPr>
          <p:cNvPr id="1035" name="Rectangle 11"/>
          <p:cNvSpPr>
            <a:spLocks noGrp="1" noChangeArrowheads="1"/>
          </p:cNvSpPr>
          <p:nvPr>
            <p:ph type="sldNum" sz="quarter" idx="4"/>
          </p:nvPr>
        </p:nvSpPr>
        <p:spPr bwMode="auto">
          <a:xfrm>
            <a:off x="8455025" y="6483350"/>
            <a:ext cx="565150" cy="317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accent2"/>
                </a:solidFill>
                <a:latin typeface="Arial Narrow" pitchFamily="34" charset="0"/>
              </a:defRPr>
            </a:lvl1pPr>
          </a:lstStyle>
          <a:p>
            <a:fld id="{3A88A51C-1F9A-4439-88FD-07C6D12EEEEB}" type="slidenum">
              <a:rPr lang="en-US"/>
              <a:pPr/>
              <a:t>‹#›</a:t>
            </a:fld>
            <a:endParaRPr lang="en-US"/>
          </a:p>
        </p:txBody>
      </p:sp>
      <p:sp>
        <p:nvSpPr>
          <p:cNvPr id="1036" name="Text Box 12"/>
          <p:cNvSpPr txBox="1">
            <a:spLocks noChangeArrowheads="1"/>
          </p:cNvSpPr>
          <p:nvPr userDrawn="1"/>
        </p:nvSpPr>
        <p:spPr bwMode="auto">
          <a:xfrm>
            <a:off x="3929063" y="0"/>
            <a:ext cx="5214937" cy="244475"/>
          </a:xfrm>
          <a:prstGeom prst="rect">
            <a:avLst/>
          </a:prstGeom>
          <a:noFill/>
          <a:ln w="15875" algn="ctr">
            <a:noFill/>
            <a:miter lim="800000"/>
            <a:headEnd/>
            <a:tailEnd/>
          </a:ln>
          <a:effectLst/>
        </p:spPr>
        <p:txBody>
          <a:bodyPr>
            <a:spAutoFit/>
          </a:bodyPr>
          <a:lstStyle/>
          <a:p>
            <a:pPr algn="r"/>
            <a:r>
              <a:rPr lang="en-US" sz="1000" b="1">
                <a:solidFill>
                  <a:schemeClr val="bg2"/>
                </a:solidFill>
              </a:rPr>
              <a:t>United States Coast Guard  |  </a:t>
            </a:r>
            <a:r>
              <a:rPr lang="en-US" sz="1000">
                <a:solidFill>
                  <a:schemeClr val="bg2"/>
                </a:solidFill>
              </a:rPr>
              <a:t>U.S. Department of Homeland Security</a:t>
            </a:r>
            <a:endParaRPr lang="en-US" sz="1000" b="1">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lnSpc>
          <a:spcPct val="95000"/>
        </a:lnSpc>
        <a:spcBef>
          <a:spcPct val="0"/>
        </a:spcBef>
        <a:spcAft>
          <a:spcPct val="0"/>
        </a:spcAft>
        <a:defRPr sz="3200" b="1">
          <a:solidFill>
            <a:srgbClr val="102B66"/>
          </a:solidFill>
          <a:latin typeface="+mj-lt"/>
          <a:ea typeface="+mj-ea"/>
          <a:cs typeface="+mj-cs"/>
        </a:defRPr>
      </a:lvl1pPr>
      <a:lvl2pPr algn="r" rtl="0" fontAlgn="base">
        <a:lnSpc>
          <a:spcPct val="95000"/>
        </a:lnSpc>
        <a:spcBef>
          <a:spcPct val="0"/>
        </a:spcBef>
        <a:spcAft>
          <a:spcPct val="0"/>
        </a:spcAft>
        <a:defRPr sz="3200" b="1">
          <a:solidFill>
            <a:srgbClr val="102B66"/>
          </a:solidFill>
          <a:latin typeface="Arial" charset="0"/>
        </a:defRPr>
      </a:lvl2pPr>
      <a:lvl3pPr algn="r" rtl="0" fontAlgn="base">
        <a:lnSpc>
          <a:spcPct val="95000"/>
        </a:lnSpc>
        <a:spcBef>
          <a:spcPct val="0"/>
        </a:spcBef>
        <a:spcAft>
          <a:spcPct val="0"/>
        </a:spcAft>
        <a:defRPr sz="3200" b="1">
          <a:solidFill>
            <a:srgbClr val="102B66"/>
          </a:solidFill>
          <a:latin typeface="Arial" charset="0"/>
        </a:defRPr>
      </a:lvl3pPr>
      <a:lvl4pPr algn="r" rtl="0" fontAlgn="base">
        <a:lnSpc>
          <a:spcPct val="95000"/>
        </a:lnSpc>
        <a:spcBef>
          <a:spcPct val="0"/>
        </a:spcBef>
        <a:spcAft>
          <a:spcPct val="0"/>
        </a:spcAft>
        <a:defRPr sz="3200" b="1">
          <a:solidFill>
            <a:srgbClr val="102B66"/>
          </a:solidFill>
          <a:latin typeface="Arial" charset="0"/>
        </a:defRPr>
      </a:lvl4pPr>
      <a:lvl5pPr algn="r" rtl="0" fontAlgn="base">
        <a:lnSpc>
          <a:spcPct val="95000"/>
        </a:lnSpc>
        <a:spcBef>
          <a:spcPct val="0"/>
        </a:spcBef>
        <a:spcAft>
          <a:spcPct val="0"/>
        </a:spcAft>
        <a:defRPr sz="3200" b="1">
          <a:solidFill>
            <a:srgbClr val="102B66"/>
          </a:solidFill>
          <a:latin typeface="Arial" charset="0"/>
        </a:defRPr>
      </a:lvl5pPr>
      <a:lvl6pPr marL="457200" algn="r" rtl="0" fontAlgn="base">
        <a:lnSpc>
          <a:spcPct val="95000"/>
        </a:lnSpc>
        <a:spcBef>
          <a:spcPct val="0"/>
        </a:spcBef>
        <a:spcAft>
          <a:spcPct val="0"/>
        </a:spcAft>
        <a:defRPr sz="3200" b="1">
          <a:solidFill>
            <a:srgbClr val="102B66"/>
          </a:solidFill>
          <a:latin typeface="Arial" charset="0"/>
        </a:defRPr>
      </a:lvl6pPr>
      <a:lvl7pPr marL="914400" algn="r" rtl="0" fontAlgn="base">
        <a:lnSpc>
          <a:spcPct val="95000"/>
        </a:lnSpc>
        <a:spcBef>
          <a:spcPct val="0"/>
        </a:spcBef>
        <a:spcAft>
          <a:spcPct val="0"/>
        </a:spcAft>
        <a:defRPr sz="3200" b="1">
          <a:solidFill>
            <a:srgbClr val="102B66"/>
          </a:solidFill>
          <a:latin typeface="Arial" charset="0"/>
        </a:defRPr>
      </a:lvl7pPr>
      <a:lvl8pPr marL="1371600" algn="r" rtl="0" fontAlgn="base">
        <a:lnSpc>
          <a:spcPct val="95000"/>
        </a:lnSpc>
        <a:spcBef>
          <a:spcPct val="0"/>
        </a:spcBef>
        <a:spcAft>
          <a:spcPct val="0"/>
        </a:spcAft>
        <a:defRPr sz="3200" b="1">
          <a:solidFill>
            <a:srgbClr val="102B66"/>
          </a:solidFill>
          <a:latin typeface="Arial" charset="0"/>
        </a:defRPr>
      </a:lvl8pPr>
      <a:lvl9pPr marL="1828800" algn="r" rtl="0" fontAlgn="base">
        <a:lnSpc>
          <a:spcPct val="95000"/>
        </a:lnSpc>
        <a:spcBef>
          <a:spcPct val="0"/>
        </a:spcBef>
        <a:spcAft>
          <a:spcPct val="0"/>
        </a:spcAft>
        <a:defRPr sz="3200" b="1">
          <a:solidFill>
            <a:srgbClr val="102B66"/>
          </a:solidFill>
          <a:latin typeface="Arial" charset="0"/>
        </a:defRPr>
      </a:lvl9pPr>
    </p:titleStyle>
    <p:bodyStyle>
      <a:lvl1pPr marL="342900" indent="-342900" algn="l" rtl="0" fontAlgn="base">
        <a:spcBef>
          <a:spcPct val="20000"/>
        </a:spcBef>
        <a:spcAft>
          <a:spcPct val="0"/>
        </a:spcAft>
        <a:buChar char="•"/>
        <a:defRPr sz="2400">
          <a:solidFill>
            <a:srgbClr val="102B66"/>
          </a:solidFill>
          <a:latin typeface="+mn-lt"/>
          <a:ea typeface="+mn-ea"/>
          <a:cs typeface="+mn-cs"/>
        </a:defRPr>
      </a:lvl1pPr>
      <a:lvl2pPr marL="742950" indent="-285750" algn="l" rtl="0" fontAlgn="base">
        <a:spcBef>
          <a:spcPct val="20000"/>
        </a:spcBef>
        <a:spcAft>
          <a:spcPct val="0"/>
        </a:spcAft>
        <a:buChar char="–"/>
        <a:defRPr sz="2400">
          <a:solidFill>
            <a:srgbClr val="102B66"/>
          </a:solidFill>
          <a:latin typeface="+mn-lt"/>
        </a:defRPr>
      </a:lvl2pPr>
      <a:lvl3pPr marL="1143000" indent="-228600" algn="l" rtl="0" fontAlgn="base">
        <a:spcBef>
          <a:spcPct val="20000"/>
        </a:spcBef>
        <a:spcAft>
          <a:spcPct val="0"/>
        </a:spcAft>
        <a:buChar char="•"/>
        <a:defRPr sz="2000">
          <a:solidFill>
            <a:srgbClr val="102B66"/>
          </a:solidFill>
          <a:latin typeface="+mn-lt"/>
        </a:defRPr>
      </a:lvl3pPr>
      <a:lvl4pPr marL="1600200" indent="-228600" algn="l" rtl="0" fontAlgn="base">
        <a:spcBef>
          <a:spcPct val="20000"/>
        </a:spcBef>
        <a:spcAft>
          <a:spcPct val="0"/>
        </a:spcAft>
        <a:buChar char="–"/>
        <a:defRPr sz="2000">
          <a:solidFill>
            <a:srgbClr val="102B66"/>
          </a:solidFill>
          <a:latin typeface="+mn-lt"/>
        </a:defRPr>
      </a:lvl4pPr>
      <a:lvl5pPr marL="2057400" indent="-228600" algn="l" rtl="0" fontAlgn="base">
        <a:spcBef>
          <a:spcPct val="20000"/>
        </a:spcBef>
        <a:spcAft>
          <a:spcPct val="0"/>
        </a:spcAft>
        <a:buChar char="»"/>
        <a:defRPr>
          <a:solidFill>
            <a:srgbClr val="102B66"/>
          </a:solidFill>
          <a:latin typeface="+mn-lt"/>
        </a:defRPr>
      </a:lvl5pPr>
      <a:lvl6pPr marL="2514600" indent="-228600" algn="l" rtl="0" fontAlgn="base">
        <a:spcBef>
          <a:spcPct val="20000"/>
        </a:spcBef>
        <a:spcAft>
          <a:spcPct val="0"/>
        </a:spcAft>
        <a:buChar char="»"/>
        <a:defRPr>
          <a:solidFill>
            <a:srgbClr val="102B66"/>
          </a:solidFill>
          <a:latin typeface="+mn-lt"/>
        </a:defRPr>
      </a:lvl6pPr>
      <a:lvl7pPr marL="2971800" indent="-228600" algn="l" rtl="0" fontAlgn="base">
        <a:spcBef>
          <a:spcPct val="20000"/>
        </a:spcBef>
        <a:spcAft>
          <a:spcPct val="0"/>
        </a:spcAft>
        <a:buChar char="»"/>
        <a:defRPr>
          <a:solidFill>
            <a:srgbClr val="102B66"/>
          </a:solidFill>
          <a:latin typeface="+mn-lt"/>
        </a:defRPr>
      </a:lvl7pPr>
      <a:lvl8pPr marL="3429000" indent="-228600" algn="l" rtl="0" fontAlgn="base">
        <a:spcBef>
          <a:spcPct val="20000"/>
        </a:spcBef>
        <a:spcAft>
          <a:spcPct val="0"/>
        </a:spcAft>
        <a:buChar char="»"/>
        <a:defRPr>
          <a:solidFill>
            <a:srgbClr val="102B66"/>
          </a:solidFill>
          <a:latin typeface="+mn-lt"/>
        </a:defRPr>
      </a:lvl8pPr>
      <a:lvl9pPr marL="3886200" indent="-228600" algn="l" rtl="0" fontAlgn="base">
        <a:spcBef>
          <a:spcPct val="20000"/>
        </a:spcBef>
        <a:spcAft>
          <a:spcPct val="0"/>
        </a:spcAft>
        <a:buChar char="»"/>
        <a:defRPr>
          <a:solidFill>
            <a:srgbClr val="102B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google.com/imgres?imgurl=http://ioc3.unesco.org/itic/images/upload/tsunami_evacuation_full.gif&amp;imgrefurl=http://ioc3.unesco.org/itic/printer.php?id=71&amp;usg=___MnMhTcXMiqsiblq7f75yor69EY=&amp;h=1288&amp;w=1329&amp;sz=86&amp;hl=en&amp;start=1&amp;itbs=1&amp;tbnid=hbw10_aqtTvy_M:&amp;tbnh=145&amp;tbnw=150&amp;prev=/images?q=tsunami+evacuation+route&amp;hl=en&amp;sa=X&amp;rls=com.microsoft:*&amp;prmdo=1&amp;tbs=isch:1" TargetMode="Externa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uscg.mil/worklif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hyperlink" Target="http://www.ready.gov/ameri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6613525"/>
            <a:ext cx="3308350" cy="228600"/>
          </a:xfrm>
          <a:prstGeom prst="rect">
            <a:avLst/>
          </a:prstGeom>
          <a:noFill/>
          <a:ln w="15875" algn="ctr">
            <a:noFill/>
            <a:miter lim="800000"/>
            <a:headEnd/>
            <a:tailEnd/>
          </a:ln>
          <a:effectLst/>
        </p:spPr>
        <p:txBody>
          <a:bodyPr>
            <a:spAutoFit/>
          </a:bodyPr>
          <a:lstStyle/>
          <a:p>
            <a:pPr algn="r">
              <a:spcBef>
                <a:spcPct val="50000"/>
              </a:spcBef>
            </a:pPr>
            <a:r>
              <a:rPr lang="en-US" sz="900">
                <a:solidFill>
                  <a:srgbClr val="000066"/>
                </a:solidFill>
              </a:rPr>
              <a:t>Photos Courtesy of www.uscg.mil and www.defenselink.mil</a:t>
            </a:r>
          </a:p>
        </p:txBody>
      </p:sp>
      <p:sp>
        <p:nvSpPr>
          <p:cNvPr id="17412" name="Text Box 4"/>
          <p:cNvSpPr txBox="1">
            <a:spLocks noChangeArrowheads="1"/>
          </p:cNvSpPr>
          <p:nvPr/>
        </p:nvSpPr>
        <p:spPr bwMode="auto">
          <a:xfrm>
            <a:off x="758825" y="2868613"/>
            <a:ext cx="4214813" cy="2105025"/>
          </a:xfrm>
          <a:prstGeom prst="rect">
            <a:avLst/>
          </a:prstGeom>
          <a:noFill/>
          <a:ln w="15875" algn="ctr">
            <a:noFill/>
            <a:miter lim="800000"/>
            <a:headEnd/>
            <a:tailEnd/>
          </a:ln>
          <a:effectLst/>
        </p:spPr>
        <p:txBody>
          <a:bodyPr>
            <a:spAutoFit/>
          </a:bodyPr>
          <a:lstStyle/>
          <a:p>
            <a:pPr>
              <a:spcBef>
                <a:spcPct val="50000"/>
              </a:spcBef>
            </a:pPr>
            <a:r>
              <a:rPr lang="en-US" sz="6600">
                <a:solidFill>
                  <a:srgbClr val="002B5C"/>
                </a:solidFill>
                <a:latin typeface="Arial Black" pitchFamily="34" charset="0"/>
              </a:rPr>
              <a:t>Are You Ready?</a:t>
            </a:r>
          </a:p>
        </p:txBody>
      </p:sp>
      <p:sp>
        <p:nvSpPr>
          <p:cNvPr id="17415" name="Rectangle 7"/>
          <p:cNvSpPr>
            <a:spLocks noGrp="1" noChangeArrowheads="1"/>
          </p:cNvSpPr>
          <p:nvPr>
            <p:ph type="ctrTitle"/>
          </p:nvPr>
        </p:nvSpPr>
        <p:spPr>
          <a:xfrm>
            <a:off x="685800" y="1899561"/>
            <a:ext cx="7772400" cy="560153"/>
          </a:xfrm>
          <a:noFill/>
          <a:ln/>
        </p:spPr>
        <p:txBody>
          <a:bodyPr/>
          <a:lstStyle/>
          <a:p>
            <a:r>
              <a:rPr lang="en-US" dirty="0"/>
              <a:t> </a:t>
            </a:r>
            <a:r>
              <a:rPr lang="en-US" dirty="0" smtClean="0">
                <a:solidFill>
                  <a:srgbClr val="002B5C"/>
                </a:solidFill>
              </a:rPr>
              <a:t>Kodiak, AK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adyemergencykit_small"/>
          <p:cNvPicPr>
            <a:picLocks noChangeAspect="1" noChangeArrowheads="1"/>
          </p:cNvPicPr>
          <p:nvPr/>
        </p:nvPicPr>
        <p:blipFill>
          <a:blip r:embed="rId3" cstate="print"/>
          <a:srcRect/>
          <a:stretch>
            <a:fillRect/>
          </a:stretch>
        </p:blipFill>
        <p:spPr bwMode="auto">
          <a:xfrm>
            <a:off x="5751513" y="3328988"/>
            <a:ext cx="2741612" cy="2806700"/>
          </a:xfrm>
          <a:prstGeom prst="rect">
            <a:avLst/>
          </a:prstGeom>
          <a:noFill/>
        </p:spPr>
      </p:pic>
      <p:sp>
        <p:nvSpPr>
          <p:cNvPr id="35844" name="Rectangle 4"/>
          <p:cNvSpPr>
            <a:spLocks noGrp="1" noChangeArrowheads="1"/>
          </p:cNvSpPr>
          <p:nvPr>
            <p:ph type="body" idx="1"/>
          </p:nvPr>
        </p:nvSpPr>
        <p:spPr>
          <a:xfrm>
            <a:off x="1917700" y="1749425"/>
            <a:ext cx="6823075" cy="3724275"/>
          </a:xfrm>
        </p:spPr>
        <p:txBody>
          <a:bodyPr/>
          <a:lstStyle/>
          <a:p>
            <a:r>
              <a:rPr lang="en-US">
                <a:solidFill>
                  <a:srgbClr val="002B5C"/>
                </a:solidFill>
              </a:rPr>
              <a:t>Build a basic home emergency kit</a:t>
            </a:r>
          </a:p>
          <a:p>
            <a:pPr lvl="1"/>
            <a:r>
              <a:rPr lang="en-US">
                <a:solidFill>
                  <a:srgbClr val="002B5C"/>
                </a:solidFill>
              </a:rPr>
              <a:t>Food, water, and medical supplies</a:t>
            </a:r>
          </a:p>
          <a:p>
            <a:pPr lvl="1"/>
            <a:r>
              <a:rPr lang="en-US">
                <a:solidFill>
                  <a:srgbClr val="002B5C"/>
                </a:solidFill>
              </a:rPr>
              <a:t>Flashlight, radio, and batteries</a:t>
            </a:r>
          </a:p>
          <a:p>
            <a:pPr lvl="1"/>
            <a:r>
              <a:rPr lang="en-US">
                <a:solidFill>
                  <a:srgbClr val="002B5C"/>
                </a:solidFill>
              </a:rPr>
              <a:t>Maps, plans, cash, and</a:t>
            </a:r>
            <a:br>
              <a:rPr lang="en-US">
                <a:solidFill>
                  <a:srgbClr val="002B5C"/>
                </a:solidFill>
              </a:rPr>
            </a:br>
            <a:r>
              <a:rPr lang="en-US">
                <a:solidFill>
                  <a:srgbClr val="002B5C"/>
                </a:solidFill>
              </a:rPr>
              <a:t>personal documents</a:t>
            </a:r>
          </a:p>
          <a:p>
            <a:r>
              <a:rPr lang="en-US">
                <a:solidFill>
                  <a:srgbClr val="002B5C"/>
                </a:solidFill>
              </a:rPr>
              <a:t>Make portable kits</a:t>
            </a:r>
          </a:p>
          <a:p>
            <a:pPr lvl="1"/>
            <a:r>
              <a:rPr lang="en-US">
                <a:solidFill>
                  <a:srgbClr val="002B5C"/>
                </a:solidFill>
              </a:rPr>
              <a:t>For vehicle and </a:t>
            </a:r>
            <a:br>
              <a:rPr lang="en-US">
                <a:solidFill>
                  <a:srgbClr val="002B5C"/>
                </a:solidFill>
              </a:rPr>
            </a:br>
            <a:r>
              <a:rPr lang="en-US">
                <a:solidFill>
                  <a:srgbClr val="002B5C"/>
                </a:solidFill>
              </a:rPr>
              <a:t>workplace</a:t>
            </a:r>
          </a:p>
          <a:p>
            <a:r>
              <a:rPr lang="en-US">
                <a:solidFill>
                  <a:srgbClr val="002B5C"/>
                </a:solidFill>
              </a:rPr>
              <a:t>Update kits periodically.</a:t>
            </a:r>
          </a:p>
        </p:txBody>
      </p:sp>
      <p:sp>
        <p:nvSpPr>
          <p:cNvPr id="35845" name="Text Box 5"/>
          <p:cNvSpPr txBox="1">
            <a:spLocks noChangeArrowheads="1"/>
          </p:cNvSpPr>
          <p:nvPr/>
        </p:nvSpPr>
        <p:spPr bwMode="auto">
          <a:xfrm>
            <a:off x="1844675" y="5222875"/>
            <a:ext cx="1595438" cy="366713"/>
          </a:xfrm>
          <a:prstGeom prst="rect">
            <a:avLst/>
          </a:prstGeom>
          <a:noFill/>
          <a:ln w="15875" algn="ctr">
            <a:noFill/>
            <a:miter lim="800000"/>
            <a:headEnd/>
            <a:tailEnd/>
          </a:ln>
          <a:effectLst/>
        </p:spPr>
        <p:txBody>
          <a:bodyPr>
            <a:spAutoFit/>
          </a:bodyPr>
          <a:lstStyle/>
          <a:p>
            <a:pPr algn="ctr">
              <a:spcBef>
                <a:spcPct val="50000"/>
              </a:spcBef>
            </a:pPr>
            <a:endParaRPr lang="en-US"/>
          </a:p>
        </p:txBody>
      </p:sp>
      <p:sp>
        <p:nvSpPr>
          <p:cNvPr id="35846" name="Rectangle 6"/>
          <p:cNvSpPr>
            <a:spLocks noChangeArrowheads="1"/>
          </p:cNvSpPr>
          <p:nvPr/>
        </p:nvSpPr>
        <p:spPr bwMode="auto">
          <a:xfrm>
            <a:off x="2233613" y="927100"/>
            <a:ext cx="6324600"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a:solidFill>
                  <a:srgbClr val="102B66"/>
                </a:solidFill>
              </a:rPr>
              <a:t>Get a kit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5124450" y="2135188"/>
            <a:ext cx="2773363" cy="457200"/>
          </a:xfrm>
          <a:prstGeom prst="rect">
            <a:avLst/>
          </a:prstGeom>
          <a:noFill/>
          <a:ln w="15875" algn="ctr">
            <a:noFill/>
            <a:miter lim="800000"/>
            <a:headEnd/>
            <a:tailEnd/>
          </a:ln>
          <a:effectLst/>
        </p:spPr>
        <p:txBody>
          <a:bodyPr>
            <a:spAutoFit/>
          </a:bodyPr>
          <a:lstStyle/>
          <a:p>
            <a:pPr algn="ctr">
              <a:spcBef>
                <a:spcPct val="50000"/>
              </a:spcBef>
            </a:pPr>
            <a:r>
              <a:rPr lang="en-US" sz="2400">
                <a:solidFill>
                  <a:srgbClr val="002B5C"/>
                </a:solidFill>
              </a:rPr>
              <a:t>Emergency Plan</a:t>
            </a:r>
          </a:p>
        </p:txBody>
      </p:sp>
      <p:sp>
        <p:nvSpPr>
          <p:cNvPr id="37892" name="Text Box 4"/>
          <p:cNvSpPr txBox="1">
            <a:spLocks noChangeArrowheads="1"/>
          </p:cNvSpPr>
          <p:nvPr/>
        </p:nvSpPr>
        <p:spPr bwMode="auto">
          <a:xfrm>
            <a:off x="4983163" y="5949950"/>
            <a:ext cx="3176587" cy="457200"/>
          </a:xfrm>
          <a:prstGeom prst="rect">
            <a:avLst/>
          </a:prstGeom>
          <a:noFill/>
          <a:ln w="15875" algn="ctr">
            <a:noFill/>
            <a:miter lim="800000"/>
            <a:headEnd/>
            <a:tailEnd/>
          </a:ln>
          <a:effectLst/>
        </p:spPr>
        <p:txBody>
          <a:bodyPr>
            <a:spAutoFit/>
          </a:bodyPr>
          <a:lstStyle/>
          <a:p>
            <a:pPr algn="ctr">
              <a:spcBef>
                <a:spcPct val="50000"/>
              </a:spcBef>
            </a:pPr>
            <a:r>
              <a:rPr lang="en-US" sz="2400">
                <a:solidFill>
                  <a:srgbClr val="002B5C"/>
                </a:solidFill>
              </a:rPr>
              <a:t>Communication Plan</a:t>
            </a:r>
          </a:p>
        </p:txBody>
      </p:sp>
      <p:pic>
        <p:nvPicPr>
          <p:cNvPr id="37893" name="Picture 5" descr="080916-G-4899B-110"/>
          <p:cNvPicPr>
            <a:picLocks noChangeAspect="1" noChangeArrowheads="1"/>
          </p:cNvPicPr>
          <p:nvPr/>
        </p:nvPicPr>
        <p:blipFill>
          <a:blip r:embed="rId3" cstate="print"/>
          <a:srcRect/>
          <a:stretch>
            <a:fillRect/>
          </a:stretch>
        </p:blipFill>
        <p:spPr bwMode="auto">
          <a:xfrm>
            <a:off x="1173163" y="2033588"/>
            <a:ext cx="3800475" cy="2724150"/>
          </a:xfrm>
          <a:prstGeom prst="rect">
            <a:avLst/>
          </a:prstGeom>
          <a:noFill/>
        </p:spPr>
      </p:pic>
      <p:pic>
        <p:nvPicPr>
          <p:cNvPr id="37894" name="Picture 6" descr="182"/>
          <p:cNvPicPr>
            <a:picLocks noChangeAspect="1" noChangeArrowheads="1"/>
          </p:cNvPicPr>
          <p:nvPr/>
        </p:nvPicPr>
        <p:blipFill>
          <a:blip r:embed="rId4" cstate="print"/>
          <a:srcRect/>
          <a:stretch>
            <a:fillRect/>
          </a:stretch>
        </p:blipFill>
        <p:spPr bwMode="auto">
          <a:xfrm>
            <a:off x="2138363" y="4289425"/>
            <a:ext cx="2797175" cy="2352675"/>
          </a:xfrm>
          <a:prstGeom prst="rect">
            <a:avLst/>
          </a:prstGeom>
          <a:noFill/>
        </p:spPr>
      </p:pic>
      <p:sp>
        <p:nvSpPr>
          <p:cNvPr id="37896" name="Rectangle 8"/>
          <p:cNvSpPr>
            <a:spLocks noChangeArrowheads="1"/>
          </p:cNvSpPr>
          <p:nvPr/>
        </p:nvSpPr>
        <p:spPr bwMode="auto">
          <a:xfrm>
            <a:off x="2333625" y="927100"/>
            <a:ext cx="6324600"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a:solidFill>
                  <a:srgbClr val="102B66"/>
                </a:solidFill>
              </a:rPr>
              <a:t>Have a plan</a:t>
            </a:r>
          </a:p>
        </p:txBody>
      </p:sp>
      <p:pic>
        <p:nvPicPr>
          <p:cNvPr id="37899" name="Picture 11" descr="http://t1.gstatic.com/images?q=tbn:hbw10_aqtTvy_M:http://ioc3.unesco.org/itic/images/upload/tsunami_evacuation_full.gif">
            <a:hlinkClick r:id="rId5"/>
          </p:cNvPr>
          <p:cNvPicPr>
            <a:picLocks noChangeAspect="1" noChangeArrowheads="1"/>
          </p:cNvPicPr>
          <p:nvPr/>
        </p:nvPicPr>
        <p:blipFill>
          <a:blip r:embed="rId6" cstate="print"/>
          <a:srcRect/>
          <a:stretch>
            <a:fillRect/>
          </a:stretch>
        </p:blipFill>
        <p:spPr bwMode="auto">
          <a:xfrm>
            <a:off x="5464994" y="2803881"/>
            <a:ext cx="2942844" cy="28447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27063" y="2139950"/>
            <a:ext cx="3895725" cy="4381500"/>
          </a:xfrm>
        </p:spPr>
        <p:txBody>
          <a:bodyPr/>
          <a:lstStyle/>
          <a:p>
            <a:r>
              <a:rPr lang="en-US" dirty="0">
                <a:solidFill>
                  <a:srgbClr val="002B5C"/>
                </a:solidFill>
              </a:rPr>
              <a:t>Emergency plans and procedures</a:t>
            </a:r>
          </a:p>
          <a:p>
            <a:r>
              <a:rPr lang="en-US" dirty="0">
                <a:solidFill>
                  <a:srgbClr val="002B5C"/>
                </a:solidFill>
              </a:rPr>
              <a:t>Emergency notification</a:t>
            </a:r>
          </a:p>
          <a:p>
            <a:pPr lvl="1"/>
            <a:r>
              <a:rPr lang="en-US" dirty="0">
                <a:solidFill>
                  <a:srgbClr val="002B5C"/>
                </a:solidFill>
              </a:rPr>
              <a:t>Procedures and codes</a:t>
            </a:r>
          </a:p>
          <a:p>
            <a:pPr lvl="1"/>
            <a:r>
              <a:rPr lang="en-US" dirty="0">
                <a:solidFill>
                  <a:srgbClr val="002B5C"/>
                </a:solidFill>
              </a:rPr>
              <a:t>Warning (and all clear) signals</a:t>
            </a:r>
          </a:p>
          <a:p>
            <a:pPr lvl="1"/>
            <a:r>
              <a:rPr lang="en-US" dirty="0">
                <a:solidFill>
                  <a:srgbClr val="002B5C"/>
                </a:solidFill>
              </a:rPr>
              <a:t>Station closure notification process</a:t>
            </a:r>
          </a:p>
          <a:p>
            <a:r>
              <a:rPr lang="en-US" dirty="0">
                <a:solidFill>
                  <a:srgbClr val="002B5C"/>
                </a:solidFill>
              </a:rPr>
              <a:t>Standard and </a:t>
            </a:r>
            <a:br>
              <a:rPr lang="en-US" dirty="0">
                <a:solidFill>
                  <a:srgbClr val="002B5C"/>
                </a:solidFill>
              </a:rPr>
            </a:br>
            <a:r>
              <a:rPr lang="en-US" dirty="0">
                <a:solidFill>
                  <a:srgbClr val="002B5C"/>
                </a:solidFill>
              </a:rPr>
              <a:t>emergency muster procedures</a:t>
            </a:r>
            <a:r>
              <a:rPr lang="en-US" dirty="0"/>
              <a:t> </a:t>
            </a:r>
          </a:p>
        </p:txBody>
      </p:sp>
      <p:pic>
        <p:nvPicPr>
          <p:cNvPr id="39940" name="Picture 4" descr="Flood2"/>
          <p:cNvPicPr>
            <a:picLocks noChangeAspect="1" noChangeArrowheads="1"/>
          </p:cNvPicPr>
          <p:nvPr/>
        </p:nvPicPr>
        <p:blipFill>
          <a:blip r:embed="rId3" cstate="print"/>
          <a:srcRect/>
          <a:stretch>
            <a:fillRect/>
          </a:stretch>
        </p:blipFill>
        <p:spPr bwMode="auto">
          <a:xfrm>
            <a:off x="4848225" y="1543050"/>
            <a:ext cx="4114800" cy="3081338"/>
          </a:xfrm>
          <a:prstGeom prst="rect">
            <a:avLst/>
          </a:prstGeom>
          <a:noFill/>
        </p:spPr>
      </p:pic>
      <p:pic>
        <p:nvPicPr>
          <p:cNvPr id="39941" name="Picture 5" descr="080922-G-0000X-008"/>
          <p:cNvPicPr>
            <a:picLocks noChangeAspect="1" noChangeArrowheads="1"/>
          </p:cNvPicPr>
          <p:nvPr/>
        </p:nvPicPr>
        <p:blipFill>
          <a:blip r:embed="rId4" cstate="print"/>
          <a:srcRect/>
          <a:stretch>
            <a:fillRect/>
          </a:stretch>
        </p:blipFill>
        <p:spPr bwMode="auto">
          <a:xfrm>
            <a:off x="4140200" y="4335463"/>
            <a:ext cx="3427413" cy="2274887"/>
          </a:xfrm>
          <a:prstGeom prst="rect">
            <a:avLst/>
          </a:prstGeom>
          <a:noFill/>
        </p:spPr>
      </p:pic>
      <p:sp>
        <p:nvSpPr>
          <p:cNvPr id="39942" name="Rectangle 6"/>
          <p:cNvSpPr>
            <a:spLocks noChangeArrowheads="1"/>
          </p:cNvSpPr>
          <p:nvPr/>
        </p:nvSpPr>
        <p:spPr bwMode="auto">
          <a:xfrm>
            <a:off x="2347913" y="798513"/>
            <a:ext cx="6324600"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dirty="0" smtClean="0">
                <a:solidFill>
                  <a:srgbClr val="102B66"/>
                </a:solidFill>
              </a:rPr>
              <a:t>Kodiak Information</a:t>
            </a:r>
            <a:endParaRPr lang="en-US" sz="3200" b="1" dirty="0">
              <a:solidFill>
                <a:srgbClr val="102B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Tsunami Warning Signal</a:t>
            </a:r>
            <a:endParaRPr lang="en-US" dirty="0"/>
          </a:p>
        </p:txBody>
      </p:sp>
      <p:sp>
        <p:nvSpPr>
          <p:cNvPr id="3" name="Content Placeholder 2"/>
          <p:cNvSpPr>
            <a:spLocks noGrp="1"/>
          </p:cNvSpPr>
          <p:nvPr>
            <p:ph idx="1"/>
          </p:nvPr>
        </p:nvSpPr>
        <p:spPr>
          <a:xfrm>
            <a:off x="1600200" y="1901825"/>
            <a:ext cx="7237413" cy="4358116"/>
          </a:xfrm>
        </p:spPr>
        <p:txBody>
          <a:bodyPr/>
          <a:lstStyle/>
          <a:p>
            <a:r>
              <a:rPr lang="en-US" dirty="0" smtClean="0"/>
              <a:t>Kodiak has a siren that sounds on base, Bells Flats and in town notifying citizens of tsunami danger.</a:t>
            </a:r>
          </a:p>
          <a:p>
            <a:r>
              <a:rPr lang="en-US" dirty="0" smtClean="0"/>
              <a:t>The tsunami warning siren sounds a long wavering note for three minutes. </a:t>
            </a:r>
          </a:p>
          <a:p>
            <a:r>
              <a:rPr lang="en-US" dirty="0" smtClean="0"/>
              <a:t>If you hear the siren, head to safe, high ground.</a:t>
            </a:r>
          </a:p>
          <a:p>
            <a:r>
              <a:rPr lang="en-US" dirty="0" smtClean="0"/>
              <a:t>The tsunami siren is testing every Wednesday at 1400.</a:t>
            </a:r>
          </a:p>
          <a:p>
            <a:r>
              <a:rPr lang="en-US" dirty="0" smtClean="0"/>
              <a:t>Any time you feel an earthquake that lasts more than 15 seconds you should head for high ground immediately.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Warning Signal</a:t>
            </a:r>
            <a:endParaRPr lang="en-US" dirty="0"/>
          </a:p>
        </p:txBody>
      </p:sp>
      <p:sp>
        <p:nvSpPr>
          <p:cNvPr id="3" name="Subtitle 2"/>
          <p:cNvSpPr>
            <a:spLocks noGrp="1"/>
          </p:cNvSpPr>
          <p:nvPr>
            <p:ph idx="1"/>
          </p:nvPr>
        </p:nvSpPr>
        <p:spPr>
          <a:xfrm>
            <a:off x="1600200" y="1901825"/>
            <a:ext cx="7237413" cy="3102388"/>
          </a:xfrm>
        </p:spPr>
        <p:txBody>
          <a:bodyPr/>
          <a:lstStyle/>
          <a:p>
            <a:r>
              <a:rPr lang="en-US" dirty="0" smtClean="0"/>
              <a:t>Kodiak’s emergency warning sirens also warn for chemical hazards. The chemical hazard siren also is tested on Wednesday afternoons, and sounds like a telephone busy signal. </a:t>
            </a:r>
            <a:endParaRPr lang="en-US" dirty="0" smtClean="0"/>
          </a:p>
          <a:p>
            <a:r>
              <a:rPr lang="en-US" dirty="0" smtClean="0"/>
              <a:t>There is no “all clear” signal.  Citizens must listen to the radio or other public announcement systems for the </a:t>
            </a:r>
            <a:r>
              <a:rPr lang="en-US" smtClean="0"/>
              <a:t>all clear.</a:t>
            </a: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1477328"/>
          </a:xfrm>
        </p:spPr>
        <p:txBody>
          <a:bodyPr/>
          <a:lstStyle/>
          <a:p>
            <a:r>
              <a:rPr lang="en-US" dirty="0" smtClean="0"/>
              <a:t>The City of Kodiak has a Emergency Preparedness Plan…check it out</a:t>
            </a:r>
            <a:endParaRPr lang="en-US" dirty="0"/>
          </a:p>
        </p:txBody>
      </p:sp>
      <p:sp>
        <p:nvSpPr>
          <p:cNvPr id="4" name="Text Placeholder 3"/>
          <p:cNvSpPr>
            <a:spLocks noGrp="1"/>
          </p:cNvSpPr>
          <p:nvPr>
            <p:ph type="body" sz="half" idx="2"/>
          </p:nvPr>
        </p:nvSpPr>
        <p:spPr>
          <a:xfrm>
            <a:off x="1306286" y="3237775"/>
            <a:ext cx="7106194" cy="307777"/>
          </a:xfrm>
        </p:spPr>
        <p:txBody>
          <a:bodyPr/>
          <a:lstStyle/>
          <a:p>
            <a:r>
              <a:rPr lang="en-US" sz="2000" dirty="0" smtClean="0"/>
              <a:t>http://www.city.kodiak.ak.us/Emergency/Pages/default.aspx</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652463" y="2141538"/>
            <a:ext cx="3573462" cy="2774950"/>
          </a:xfrm>
        </p:spPr>
        <p:txBody>
          <a:bodyPr/>
          <a:lstStyle/>
          <a:p>
            <a:r>
              <a:rPr lang="en-US">
                <a:solidFill>
                  <a:srgbClr val="002B5C"/>
                </a:solidFill>
              </a:rPr>
              <a:t>Instructions for essential personnel</a:t>
            </a:r>
          </a:p>
          <a:p>
            <a:r>
              <a:rPr lang="en-US">
                <a:solidFill>
                  <a:srgbClr val="002B5C"/>
                </a:solidFill>
              </a:rPr>
              <a:t>Instructions for nonessential personnel</a:t>
            </a:r>
          </a:p>
          <a:p>
            <a:r>
              <a:rPr lang="en-US">
                <a:solidFill>
                  <a:srgbClr val="002B5C"/>
                </a:solidFill>
              </a:rPr>
              <a:t>Evacuation routes </a:t>
            </a:r>
            <a:br>
              <a:rPr lang="en-US">
                <a:solidFill>
                  <a:srgbClr val="002B5C"/>
                </a:solidFill>
              </a:rPr>
            </a:br>
            <a:r>
              <a:rPr lang="en-US">
                <a:solidFill>
                  <a:srgbClr val="002B5C"/>
                </a:solidFill>
              </a:rPr>
              <a:t>and maps</a:t>
            </a:r>
          </a:p>
          <a:p>
            <a:pPr lvl="1"/>
            <a:endParaRPr lang="en-US">
              <a:solidFill>
                <a:srgbClr val="002B5C"/>
              </a:solidFill>
            </a:endParaRPr>
          </a:p>
        </p:txBody>
      </p:sp>
      <p:pic>
        <p:nvPicPr>
          <p:cNvPr id="41988" name="Picture 4" descr="080830-G-7944L-012_001"/>
          <p:cNvPicPr>
            <a:picLocks noChangeAspect="1" noChangeArrowheads="1"/>
          </p:cNvPicPr>
          <p:nvPr/>
        </p:nvPicPr>
        <p:blipFill>
          <a:blip r:embed="rId3" cstate="print"/>
          <a:srcRect/>
          <a:stretch>
            <a:fillRect/>
          </a:stretch>
        </p:blipFill>
        <p:spPr bwMode="auto">
          <a:xfrm>
            <a:off x="4398963" y="1633538"/>
            <a:ext cx="4572000" cy="3054350"/>
          </a:xfrm>
          <a:prstGeom prst="rect">
            <a:avLst/>
          </a:prstGeom>
          <a:noFill/>
        </p:spPr>
      </p:pic>
      <p:pic>
        <p:nvPicPr>
          <p:cNvPr id="41989" name="Picture 5" descr="map2"/>
          <p:cNvPicPr>
            <a:picLocks noChangeAspect="1" noChangeArrowheads="1"/>
          </p:cNvPicPr>
          <p:nvPr/>
        </p:nvPicPr>
        <p:blipFill>
          <a:blip r:embed="rId4" cstate="print"/>
          <a:srcRect/>
          <a:stretch>
            <a:fillRect/>
          </a:stretch>
        </p:blipFill>
        <p:spPr bwMode="auto">
          <a:xfrm>
            <a:off x="3640138" y="4171950"/>
            <a:ext cx="3071812" cy="2176463"/>
          </a:xfrm>
          <a:prstGeom prst="rect">
            <a:avLst/>
          </a:prstGeom>
          <a:noFill/>
        </p:spPr>
      </p:pic>
      <p:sp>
        <p:nvSpPr>
          <p:cNvPr id="41990" name="Rectangle 6"/>
          <p:cNvSpPr>
            <a:spLocks noChangeArrowheads="1"/>
          </p:cNvSpPr>
          <p:nvPr/>
        </p:nvSpPr>
        <p:spPr bwMode="auto">
          <a:xfrm>
            <a:off x="2117725" y="927100"/>
            <a:ext cx="6797675"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dirty="0" smtClean="0">
                <a:solidFill>
                  <a:srgbClr val="102B66"/>
                </a:solidFill>
              </a:rPr>
              <a:t>Kodiak Evacuation </a:t>
            </a:r>
            <a:r>
              <a:rPr lang="en-US" sz="3200" b="1" dirty="0">
                <a:solidFill>
                  <a:srgbClr val="102B66"/>
                </a:solidFill>
              </a:rPr>
              <a:t>Information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80912-C-5267H-003"/>
          <p:cNvPicPr>
            <a:picLocks noChangeAspect="1" noChangeArrowheads="1"/>
          </p:cNvPicPr>
          <p:nvPr/>
        </p:nvPicPr>
        <p:blipFill>
          <a:blip r:embed="rId3" cstate="print"/>
          <a:srcRect/>
          <a:stretch>
            <a:fillRect/>
          </a:stretch>
        </p:blipFill>
        <p:spPr bwMode="auto">
          <a:xfrm>
            <a:off x="4652963" y="4006850"/>
            <a:ext cx="3657600" cy="2481263"/>
          </a:xfrm>
          <a:prstGeom prst="rect">
            <a:avLst/>
          </a:prstGeom>
          <a:noFill/>
        </p:spPr>
      </p:pic>
      <p:sp>
        <p:nvSpPr>
          <p:cNvPr id="44036" name="Rectangle 4"/>
          <p:cNvSpPr>
            <a:spLocks noGrp="1" noChangeArrowheads="1"/>
          </p:cNvSpPr>
          <p:nvPr>
            <p:ph type="body" idx="1"/>
          </p:nvPr>
        </p:nvSpPr>
        <p:spPr>
          <a:xfrm>
            <a:off x="660400" y="2144713"/>
            <a:ext cx="4532313" cy="1679575"/>
          </a:xfrm>
        </p:spPr>
        <p:txBody>
          <a:bodyPr/>
          <a:lstStyle/>
          <a:p>
            <a:r>
              <a:rPr lang="en-US">
                <a:solidFill>
                  <a:srgbClr val="002B5C"/>
                </a:solidFill>
              </a:rPr>
              <a:t>Evacuate</a:t>
            </a:r>
          </a:p>
          <a:p>
            <a:r>
              <a:rPr lang="en-US">
                <a:solidFill>
                  <a:srgbClr val="002B5C"/>
                </a:solidFill>
              </a:rPr>
              <a:t>Move to civilian shelter</a:t>
            </a:r>
          </a:p>
          <a:p>
            <a:r>
              <a:rPr lang="en-US">
                <a:solidFill>
                  <a:srgbClr val="002B5C"/>
                </a:solidFill>
              </a:rPr>
              <a:t>Move to a safe haven</a:t>
            </a:r>
          </a:p>
          <a:p>
            <a:r>
              <a:rPr lang="en-US">
                <a:solidFill>
                  <a:srgbClr val="002B5C"/>
                </a:solidFill>
              </a:rPr>
              <a:t>Temporarily shelter-in-place</a:t>
            </a:r>
          </a:p>
        </p:txBody>
      </p:sp>
      <p:pic>
        <p:nvPicPr>
          <p:cNvPr id="44037" name="Picture 5" descr="248932"/>
          <p:cNvPicPr>
            <a:picLocks noChangeAspect="1" noChangeArrowheads="1"/>
          </p:cNvPicPr>
          <p:nvPr/>
        </p:nvPicPr>
        <p:blipFill>
          <a:blip r:embed="rId4" cstate="print"/>
          <a:srcRect l="4445"/>
          <a:stretch>
            <a:fillRect/>
          </a:stretch>
        </p:blipFill>
        <p:spPr bwMode="auto">
          <a:xfrm>
            <a:off x="5146675" y="1663700"/>
            <a:ext cx="3546475" cy="2433638"/>
          </a:xfrm>
          <a:prstGeom prst="rect">
            <a:avLst/>
          </a:prstGeom>
          <a:noFill/>
        </p:spPr>
      </p:pic>
      <p:pic>
        <p:nvPicPr>
          <p:cNvPr id="44038" name="Picture 6" descr="081202-G-5176S-65-Station_Juneau"/>
          <p:cNvPicPr>
            <a:picLocks noChangeAspect="1" noChangeArrowheads="1"/>
          </p:cNvPicPr>
          <p:nvPr/>
        </p:nvPicPr>
        <p:blipFill>
          <a:blip r:embed="rId5" cstate="print"/>
          <a:srcRect/>
          <a:stretch>
            <a:fillRect/>
          </a:stretch>
        </p:blipFill>
        <p:spPr bwMode="auto">
          <a:xfrm>
            <a:off x="742950" y="4227513"/>
            <a:ext cx="3668713" cy="2455862"/>
          </a:xfrm>
          <a:prstGeom prst="rect">
            <a:avLst/>
          </a:prstGeom>
          <a:noFill/>
        </p:spPr>
      </p:pic>
      <p:sp>
        <p:nvSpPr>
          <p:cNvPr id="44040" name="Rectangle 8"/>
          <p:cNvSpPr>
            <a:spLocks noChangeArrowheads="1"/>
          </p:cNvSpPr>
          <p:nvPr/>
        </p:nvSpPr>
        <p:spPr bwMode="auto">
          <a:xfrm>
            <a:off x="1817688" y="869950"/>
            <a:ext cx="6797675"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a:solidFill>
                  <a:srgbClr val="102B66"/>
                </a:solidFill>
              </a:rPr>
              <a:t>Discuss your options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658813" y="2138363"/>
            <a:ext cx="4090987" cy="2585323"/>
          </a:xfrm>
        </p:spPr>
        <p:txBody>
          <a:bodyPr/>
          <a:lstStyle/>
          <a:p>
            <a:r>
              <a:rPr lang="en-US" dirty="0">
                <a:solidFill>
                  <a:srgbClr val="002B5C"/>
                </a:solidFill>
              </a:rPr>
              <a:t>Civilian shelters</a:t>
            </a:r>
          </a:p>
          <a:p>
            <a:pPr lvl="1"/>
            <a:r>
              <a:rPr lang="en-US" dirty="0" smtClean="0">
                <a:solidFill>
                  <a:srgbClr val="002B5C"/>
                </a:solidFill>
              </a:rPr>
              <a:t>Kodiak High School</a:t>
            </a:r>
            <a:endParaRPr lang="en-US" dirty="0">
              <a:solidFill>
                <a:srgbClr val="002B5C"/>
              </a:solidFill>
            </a:endParaRPr>
          </a:p>
          <a:p>
            <a:pPr lvl="1"/>
            <a:r>
              <a:rPr lang="en-US" dirty="0" smtClean="0">
                <a:solidFill>
                  <a:srgbClr val="002B5C"/>
                </a:solidFill>
              </a:rPr>
              <a:t>Any School</a:t>
            </a:r>
            <a:endParaRPr lang="en-US" dirty="0">
              <a:solidFill>
                <a:srgbClr val="002B5C"/>
              </a:solidFill>
            </a:endParaRPr>
          </a:p>
          <a:p>
            <a:r>
              <a:rPr lang="en-US" dirty="0">
                <a:solidFill>
                  <a:srgbClr val="002B5C"/>
                </a:solidFill>
              </a:rPr>
              <a:t>Safe Havens</a:t>
            </a:r>
          </a:p>
          <a:p>
            <a:pPr lvl="1"/>
            <a:r>
              <a:rPr lang="en-US" dirty="0" smtClean="0">
                <a:solidFill>
                  <a:srgbClr val="002B5C"/>
                </a:solidFill>
              </a:rPr>
              <a:t>Peterson Elementary</a:t>
            </a:r>
            <a:endParaRPr lang="en-US" dirty="0">
              <a:solidFill>
                <a:srgbClr val="002B5C"/>
              </a:solidFill>
            </a:endParaRPr>
          </a:p>
          <a:p>
            <a:pPr lvl="1"/>
            <a:r>
              <a:rPr lang="en-US" dirty="0" smtClean="0">
                <a:solidFill>
                  <a:srgbClr val="002B5C"/>
                </a:solidFill>
              </a:rPr>
              <a:t>Beacon Hill</a:t>
            </a:r>
            <a:endParaRPr lang="en-US" dirty="0">
              <a:solidFill>
                <a:srgbClr val="002B5C"/>
              </a:solidFill>
            </a:endParaRPr>
          </a:p>
        </p:txBody>
      </p:sp>
      <p:pic>
        <p:nvPicPr>
          <p:cNvPr id="46084" name="Picture 4" descr="081129-G-4044E-01"/>
          <p:cNvPicPr>
            <a:picLocks noChangeAspect="1" noChangeArrowheads="1"/>
          </p:cNvPicPr>
          <p:nvPr/>
        </p:nvPicPr>
        <p:blipFill>
          <a:blip r:embed="rId3" cstate="print"/>
          <a:srcRect/>
          <a:stretch>
            <a:fillRect/>
          </a:stretch>
        </p:blipFill>
        <p:spPr bwMode="auto">
          <a:xfrm>
            <a:off x="4088674" y="4353358"/>
            <a:ext cx="3307489" cy="2195080"/>
          </a:xfrm>
          <a:prstGeom prst="rect">
            <a:avLst/>
          </a:prstGeom>
          <a:noFill/>
        </p:spPr>
      </p:pic>
      <p:pic>
        <p:nvPicPr>
          <p:cNvPr id="46085" name="Picture 5" descr="DHLposse"/>
          <p:cNvPicPr>
            <a:picLocks noChangeAspect="1" noChangeArrowheads="1"/>
          </p:cNvPicPr>
          <p:nvPr/>
        </p:nvPicPr>
        <p:blipFill>
          <a:blip r:embed="rId4" cstate="print"/>
          <a:srcRect/>
          <a:stretch>
            <a:fillRect/>
          </a:stretch>
        </p:blipFill>
        <p:spPr bwMode="auto">
          <a:xfrm>
            <a:off x="5216525" y="1651000"/>
            <a:ext cx="3163888" cy="2505075"/>
          </a:xfrm>
          <a:prstGeom prst="rect">
            <a:avLst/>
          </a:prstGeom>
          <a:noFill/>
        </p:spPr>
      </p:pic>
      <p:sp>
        <p:nvSpPr>
          <p:cNvPr id="46087" name="Rectangle 7"/>
          <p:cNvSpPr>
            <a:spLocks noChangeArrowheads="1"/>
          </p:cNvSpPr>
          <p:nvPr/>
        </p:nvSpPr>
        <p:spPr bwMode="auto">
          <a:xfrm>
            <a:off x="1803400" y="463550"/>
            <a:ext cx="6797675" cy="92710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a:solidFill>
                  <a:srgbClr val="102B66"/>
                </a:solidFill>
              </a:rPr>
              <a:t>Area Shelters and </a:t>
            </a:r>
            <a:br>
              <a:rPr lang="en-US" sz="3200" b="1">
                <a:solidFill>
                  <a:srgbClr val="102B66"/>
                </a:solidFill>
              </a:rPr>
            </a:br>
            <a:r>
              <a:rPr lang="en-US" sz="3200" b="1">
                <a:solidFill>
                  <a:srgbClr val="102B66"/>
                </a:solidFill>
              </a:rPr>
              <a:t>Safe Haven Locations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652463" y="2136775"/>
            <a:ext cx="7237412" cy="1241425"/>
          </a:xfrm>
        </p:spPr>
        <p:txBody>
          <a:bodyPr/>
          <a:lstStyle/>
          <a:p>
            <a:r>
              <a:rPr lang="en-US">
                <a:solidFill>
                  <a:srgbClr val="002B5C"/>
                </a:solidFill>
              </a:rPr>
              <a:t>Know contact information.</a:t>
            </a:r>
          </a:p>
          <a:p>
            <a:r>
              <a:rPr lang="en-US">
                <a:solidFill>
                  <a:srgbClr val="002B5C"/>
                </a:solidFill>
              </a:rPr>
              <a:t>Make emergency contact cards.</a:t>
            </a:r>
          </a:p>
          <a:p>
            <a:r>
              <a:rPr lang="en-US">
                <a:solidFill>
                  <a:srgbClr val="002B5C"/>
                </a:solidFill>
              </a:rPr>
              <a:t>Conduct a dry run.</a:t>
            </a:r>
          </a:p>
        </p:txBody>
      </p:sp>
      <p:pic>
        <p:nvPicPr>
          <p:cNvPr id="48132" name="Picture 4" descr="080216-G-6414E-005"/>
          <p:cNvPicPr>
            <a:picLocks noChangeAspect="1" noChangeArrowheads="1"/>
          </p:cNvPicPr>
          <p:nvPr/>
        </p:nvPicPr>
        <p:blipFill>
          <a:blip r:embed="rId3" cstate="print"/>
          <a:srcRect/>
          <a:stretch>
            <a:fillRect/>
          </a:stretch>
        </p:blipFill>
        <p:spPr bwMode="auto">
          <a:xfrm>
            <a:off x="1122363" y="3557588"/>
            <a:ext cx="4389437" cy="3092450"/>
          </a:xfrm>
          <a:prstGeom prst="rect">
            <a:avLst/>
          </a:prstGeom>
          <a:noFill/>
        </p:spPr>
      </p:pic>
      <p:pic>
        <p:nvPicPr>
          <p:cNvPr id="48133" name="Picture 5" descr="ready-card_sshot"/>
          <p:cNvPicPr>
            <a:picLocks noChangeAspect="1" noChangeArrowheads="1"/>
          </p:cNvPicPr>
          <p:nvPr/>
        </p:nvPicPr>
        <p:blipFill>
          <a:blip r:embed="rId4" cstate="print"/>
          <a:srcRect/>
          <a:stretch>
            <a:fillRect/>
          </a:stretch>
        </p:blipFill>
        <p:spPr bwMode="auto">
          <a:xfrm>
            <a:off x="5749925" y="1752600"/>
            <a:ext cx="3135313" cy="4048125"/>
          </a:xfrm>
          <a:prstGeom prst="rect">
            <a:avLst/>
          </a:prstGeom>
          <a:noFill/>
          <a:ln w="6350">
            <a:solidFill>
              <a:schemeClr val="tx1"/>
            </a:solidFill>
            <a:miter lim="800000"/>
            <a:headEnd/>
            <a:tailEnd/>
          </a:ln>
          <a:effectLst>
            <a:outerShdw dist="35921" dir="2700000" algn="ctr" rotWithShape="0">
              <a:srgbClr val="808080"/>
            </a:outerShdw>
          </a:effectLst>
        </p:spPr>
      </p:pic>
      <p:sp>
        <p:nvSpPr>
          <p:cNvPr id="48134" name="Rectangle 6"/>
          <p:cNvSpPr>
            <a:spLocks noChangeArrowheads="1"/>
          </p:cNvSpPr>
          <p:nvPr/>
        </p:nvSpPr>
        <p:spPr bwMode="auto">
          <a:xfrm>
            <a:off x="1917700" y="855663"/>
            <a:ext cx="6797675"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a:solidFill>
                  <a:srgbClr val="102B66"/>
                </a:solidFill>
              </a:rPr>
              <a:t>Keep in touch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752725" y="755650"/>
            <a:ext cx="5954713" cy="463550"/>
          </a:xfrm>
          <a:effectLst>
            <a:outerShdw dist="17961" dir="2700000" algn="ctr" rotWithShape="0">
              <a:srgbClr val="002B5C"/>
            </a:outerShdw>
          </a:effectLst>
        </p:spPr>
        <p:txBody>
          <a:bodyPr/>
          <a:lstStyle/>
          <a:p>
            <a:r>
              <a:rPr lang="en-US"/>
              <a:t>Emergencies happen.</a:t>
            </a:r>
          </a:p>
        </p:txBody>
      </p:sp>
      <p:grpSp>
        <p:nvGrpSpPr>
          <p:cNvPr id="19459" name="Group 3"/>
          <p:cNvGrpSpPr>
            <a:grpSpLocks/>
          </p:cNvGrpSpPr>
          <p:nvPr/>
        </p:nvGrpSpPr>
        <p:grpSpPr bwMode="auto">
          <a:xfrm>
            <a:off x="546100" y="1754188"/>
            <a:ext cx="8005763" cy="4727575"/>
            <a:chOff x="344" y="1015"/>
            <a:chExt cx="5043" cy="2978"/>
          </a:xfrm>
        </p:grpSpPr>
        <p:pic>
          <p:nvPicPr>
            <p:cNvPr id="19460" name="Picture 4" descr="080320-G-0000X-001"/>
            <p:cNvPicPr>
              <a:picLocks noChangeAspect="1" noChangeArrowheads="1"/>
            </p:cNvPicPr>
            <p:nvPr/>
          </p:nvPicPr>
          <p:blipFill>
            <a:blip r:embed="rId3" cstate="print"/>
            <a:srcRect l="17500"/>
            <a:stretch>
              <a:fillRect/>
            </a:stretch>
          </p:blipFill>
          <p:spPr bwMode="auto">
            <a:xfrm>
              <a:off x="2457" y="2438"/>
              <a:ext cx="1710" cy="1555"/>
            </a:xfrm>
            <a:prstGeom prst="rect">
              <a:avLst/>
            </a:prstGeom>
            <a:noFill/>
          </p:spPr>
        </p:pic>
        <p:pic>
          <p:nvPicPr>
            <p:cNvPr id="19461" name="Picture 5" descr="911_RHIB_1"/>
            <p:cNvPicPr>
              <a:picLocks noChangeAspect="1" noChangeArrowheads="1"/>
            </p:cNvPicPr>
            <p:nvPr/>
          </p:nvPicPr>
          <p:blipFill>
            <a:blip r:embed="rId4" cstate="print"/>
            <a:srcRect/>
            <a:stretch>
              <a:fillRect/>
            </a:stretch>
          </p:blipFill>
          <p:spPr bwMode="auto">
            <a:xfrm>
              <a:off x="344" y="1127"/>
              <a:ext cx="2024" cy="1353"/>
            </a:xfrm>
            <a:prstGeom prst="rect">
              <a:avLst/>
            </a:prstGeom>
            <a:noFill/>
          </p:spPr>
        </p:pic>
        <p:pic>
          <p:nvPicPr>
            <p:cNvPr id="19462" name="Picture 6" descr="080914-G-6023F-001"/>
            <p:cNvPicPr>
              <a:picLocks noChangeAspect="1" noChangeArrowheads="1"/>
            </p:cNvPicPr>
            <p:nvPr/>
          </p:nvPicPr>
          <p:blipFill>
            <a:blip r:embed="rId5" cstate="print"/>
            <a:stretch>
              <a:fillRect/>
            </a:stretch>
          </p:blipFill>
          <p:spPr bwMode="auto">
            <a:xfrm>
              <a:off x="3367" y="1128"/>
              <a:ext cx="2020" cy="1323"/>
            </a:xfrm>
            <a:prstGeom prst="rect">
              <a:avLst/>
            </a:prstGeom>
            <a:noFill/>
          </p:spPr>
        </p:pic>
        <p:pic>
          <p:nvPicPr>
            <p:cNvPr id="19463" name="Picture 7" descr="9008"/>
            <p:cNvPicPr>
              <a:picLocks noChangeAspect="1" noChangeArrowheads="1"/>
            </p:cNvPicPr>
            <p:nvPr/>
          </p:nvPicPr>
          <p:blipFill>
            <a:blip r:embed="rId6" cstate="print"/>
            <a:srcRect/>
            <a:stretch>
              <a:fillRect/>
            </a:stretch>
          </p:blipFill>
          <p:spPr bwMode="auto">
            <a:xfrm>
              <a:off x="2278" y="1015"/>
              <a:ext cx="1111" cy="1577"/>
            </a:xfrm>
            <a:prstGeom prst="rect">
              <a:avLst/>
            </a:prstGeom>
            <a:noFill/>
          </p:spPr>
        </p:pic>
        <p:pic>
          <p:nvPicPr>
            <p:cNvPr id="19464" name="Picture 8" descr="4"/>
            <p:cNvPicPr>
              <a:picLocks noChangeAspect="1" noChangeArrowheads="1"/>
            </p:cNvPicPr>
            <p:nvPr/>
          </p:nvPicPr>
          <p:blipFill>
            <a:blip r:embed="rId7" cstate="print"/>
            <a:srcRect/>
            <a:stretch>
              <a:fillRect/>
            </a:stretch>
          </p:blipFill>
          <p:spPr bwMode="auto">
            <a:xfrm>
              <a:off x="4119" y="2288"/>
              <a:ext cx="1151" cy="1598"/>
            </a:xfrm>
            <a:prstGeom prst="rect">
              <a:avLst/>
            </a:prstGeom>
            <a:noFill/>
            <a:ln w="50800">
              <a:noFill/>
              <a:miter lim="800000"/>
              <a:headEnd/>
              <a:tailEnd/>
            </a:ln>
          </p:spPr>
        </p:pic>
        <p:pic>
          <p:nvPicPr>
            <p:cNvPr id="19465" name="Picture 9" descr="080917-G-0000X-001"/>
            <p:cNvPicPr>
              <a:picLocks noChangeAspect="1" noChangeArrowheads="1"/>
            </p:cNvPicPr>
            <p:nvPr/>
          </p:nvPicPr>
          <p:blipFill>
            <a:blip r:embed="rId8" cstate="print"/>
            <a:stretch>
              <a:fillRect/>
            </a:stretch>
          </p:blipFill>
          <p:spPr bwMode="auto">
            <a:xfrm>
              <a:off x="460" y="2504"/>
              <a:ext cx="2053" cy="1348"/>
            </a:xfrm>
            <a:prstGeom prst="rect">
              <a:avLst/>
            </a:prstGeom>
            <a:noFill/>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147763" y="1906588"/>
            <a:ext cx="7059612" cy="4579715"/>
          </a:xfrm>
        </p:spPr>
        <p:txBody>
          <a:bodyPr/>
          <a:lstStyle/>
          <a:p>
            <a:r>
              <a:rPr lang="en-US" dirty="0">
                <a:solidFill>
                  <a:srgbClr val="002B5C"/>
                </a:solidFill>
              </a:rPr>
              <a:t>Phone Numbers</a:t>
            </a:r>
          </a:p>
          <a:p>
            <a:pPr lvl="1"/>
            <a:r>
              <a:rPr lang="en-US" dirty="0" smtClean="0">
                <a:solidFill>
                  <a:srgbClr val="002B5C"/>
                </a:solidFill>
              </a:rPr>
              <a:t>Coast </a:t>
            </a:r>
            <a:r>
              <a:rPr lang="en-US" dirty="0">
                <a:solidFill>
                  <a:srgbClr val="002B5C"/>
                </a:solidFill>
              </a:rPr>
              <a:t>Guard Region and Station Notification (e.g., 911</a:t>
            </a:r>
            <a:r>
              <a:rPr lang="en-US" dirty="0" smtClean="0">
                <a:solidFill>
                  <a:srgbClr val="002B5C"/>
                </a:solidFill>
              </a:rPr>
              <a:t>)</a:t>
            </a:r>
            <a:endParaRPr lang="en-US" dirty="0">
              <a:solidFill>
                <a:srgbClr val="002B5C"/>
              </a:solidFill>
            </a:endParaRPr>
          </a:p>
          <a:p>
            <a:pPr lvl="1"/>
            <a:r>
              <a:rPr lang="en-US" dirty="0" smtClean="0">
                <a:solidFill>
                  <a:srgbClr val="002B5C"/>
                </a:solidFill>
              </a:rPr>
              <a:t>Regional Ombudsman 487-5525</a:t>
            </a:r>
            <a:endParaRPr lang="en-US" dirty="0">
              <a:solidFill>
                <a:srgbClr val="002B5C"/>
              </a:solidFill>
            </a:endParaRPr>
          </a:p>
          <a:p>
            <a:pPr lvl="1"/>
            <a:r>
              <a:rPr lang="en-US" dirty="0" smtClean="0">
                <a:solidFill>
                  <a:srgbClr val="002B5C"/>
                </a:solidFill>
              </a:rPr>
              <a:t>Community/State </a:t>
            </a:r>
            <a:r>
              <a:rPr lang="en-US" dirty="0">
                <a:solidFill>
                  <a:srgbClr val="002B5C"/>
                </a:solidFill>
              </a:rPr>
              <a:t>Emergency </a:t>
            </a:r>
            <a:r>
              <a:rPr lang="en-US" dirty="0" smtClean="0">
                <a:solidFill>
                  <a:srgbClr val="002B5C"/>
                </a:solidFill>
              </a:rPr>
              <a:t>Management 486-8000</a:t>
            </a:r>
            <a:endParaRPr lang="en-US" dirty="0">
              <a:solidFill>
                <a:srgbClr val="002B5C"/>
              </a:solidFill>
            </a:endParaRPr>
          </a:p>
          <a:p>
            <a:r>
              <a:rPr lang="en-US" dirty="0" smtClean="0">
                <a:solidFill>
                  <a:srgbClr val="002B5C"/>
                </a:solidFill>
              </a:rPr>
              <a:t>Websites</a:t>
            </a:r>
            <a:endParaRPr lang="en-US" dirty="0">
              <a:solidFill>
                <a:srgbClr val="002B5C"/>
              </a:solidFill>
            </a:endParaRPr>
          </a:p>
          <a:p>
            <a:pPr lvl="1"/>
            <a:r>
              <a:rPr lang="en-US" dirty="0" smtClean="0">
                <a:solidFill>
                  <a:srgbClr val="002B5C"/>
                </a:solidFill>
              </a:rPr>
              <a:t>http://www.uscg.mil/bsuKodiak/default.asp http://www.uscg.mil/worklife/default.asp http://www.city.kodiak.ak.us/Emergency/Pages/default.aspx</a:t>
            </a:r>
            <a:endParaRPr lang="en-US" dirty="0">
              <a:solidFill>
                <a:srgbClr val="002B5C"/>
              </a:solidFill>
            </a:endParaRPr>
          </a:p>
        </p:txBody>
      </p:sp>
      <p:sp>
        <p:nvSpPr>
          <p:cNvPr id="50181" name="Rectangle 5"/>
          <p:cNvSpPr>
            <a:spLocks noChangeArrowheads="1"/>
          </p:cNvSpPr>
          <p:nvPr/>
        </p:nvSpPr>
        <p:spPr bwMode="auto">
          <a:xfrm>
            <a:off x="1903413" y="855663"/>
            <a:ext cx="6797675"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dirty="0">
                <a:solidFill>
                  <a:srgbClr val="102B66"/>
                </a:solidFill>
              </a:rPr>
              <a:t>More </a:t>
            </a:r>
            <a:r>
              <a:rPr lang="en-US" sz="3200" b="1" dirty="0" smtClean="0">
                <a:solidFill>
                  <a:srgbClr val="102B66"/>
                </a:solidFill>
              </a:rPr>
              <a:t>Kodiak </a:t>
            </a:r>
            <a:r>
              <a:rPr lang="en-US" sz="3200" b="1" dirty="0">
                <a:solidFill>
                  <a:srgbClr val="102B66"/>
                </a:solidFill>
              </a:rPr>
              <a:t>Information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652463" y="2139950"/>
            <a:ext cx="3598862" cy="1606550"/>
          </a:xfrm>
        </p:spPr>
        <p:txBody>
          <a:bodyPr/>
          <a:lstStyle/>
          <a:p>
            <a:r>
              <a:rPr lang="en-US">
                <a:solidFill>
                  <a:srgbClr val="002B5C"/>
                </a:solidFill>
              </a:rPr>
              <a:t>Resources are available</a:t>
            </a:r>
          </a:p>
          <a:p>
            <a:pPr lvl="1"/>
            <a:r>
              <a:rPr lang="en-US">
                <a:solidFill>
                  <a:srgbClr val="002B5C"/>
                </a:solidFill>
              </a:rPr>
              <a:t>Handouts</a:t>
            </a:r>
          </a:p>
          <a:p>
            <a:pPr lvl="1"/>
            <a:r>
              <a:rPr lang="en-US">
                <a:solidFill>
                  <a:srgbClr val="002B5C"/>
                </a:solidFill>
              </a:rPr>
              <a:t>Websites</a:t>
            </a:r>
          </a:p>
        </p:txBody>
      </p:sp>
      <p:sp>
        <p:nvSpPr>
          <p:cNvPr id="52228" name="Text Box 4"/>
          <p:cNvSpPr txBox="1">
            <a:spLocks noChangeArrowheads="1"/>
          </p:cNvSpPr>
          <p:nvPr/>
        </p:nvSpPr>
        <p:spPr bwMode="auto">
          <a:xfrm>
            <a:off x="595313" y="4184650"/>
            <a:ext cx="2787650" cy="1920875"/>
          </a:xfrm>
          <a:prstGeom prst="rect">
            <a:avLst/>
          </a:prstGeom>
          <a:noFill/>
          <a:ln w="9525" algn="ctr">
            <a:noFill/>
            <a:miter lim="800000"/>
            <a:headEnd/>
            <a:tailEnd/>
          </a:ln>
          <a:effectLst/>
        </p:spPr>
        <p:txBody>
          <a:bodyPr wrap="none">
            <a:spAutoFit/>
          </a:bodyPr>
          <a:lstStyle/>
          <a:p>
            <a:pPr algn="ctr"/>
            <a:r>
              <a:rPr lang="en-US" sz="2400">
                <a:solidFill>
                  <a:srgbClr val="002B5C"/>
                </a:solidFill>
              </a:rPr>
              <a:t>Work-Life</a:t>
            </a:r>
          </a:p>
          <a:p>
            <a:pPr algn="ctr"/>
            <a:r>
              <a:rPr lang="en-US" b="1">
                <a:solidFill>
                  <a:srgbClr val="FF0000"/>
                </a:solidFill>
                <a:hlinkClick r:id="rId3"/>
              </a:rPr>
              <a:t>www.uscg.mil/worklife</a:t>
            </a:r>
            <a:endParaRPr lang="en-US" b="1">
              <a:solidFill>
                <a:srgbClr val="FF0000"/>
              </a:solidFill>
            </a:endParaRPr>
          </a:p>
          <a:p>
            <a:pPr algn="ctr"/>
            <a:endParaRPr lang="en-US" b="1">
              <a:solidFill>
                <a:srgbClr val="FF0000"/>
              </a:solidFill>
            </a:endParaRPr>
          </a:p>
          <a:p>
            <a:pPr algn="ctr"/>
            <a:r>
              <a:rPr lang="en-US" sz="2400">
                <a:solidFill>
                  <a:srgbClr val="002B5C"/>
                </a:solidFill>
              </a:rPr>
              <a:t>Ready.gov</a:t>
            </a:r>
          </a:p>
          <a:p>
            <a:pPr algn="ctr"/>
            <a:r>
              <a:rPr lang="en-US" b="1">
                <a:solidFill>
                  <a:srgbClr val="FF0000"/>
                </a:solidFill>
                <a:hlinkClick r:id="rId4"/>
              </a:rPr>
              <a:t>www.ready.gov/america</a:t>
            </a:r>
            <a:endParaRPr lang="en-US" b="1">
              <a:solidFill>
                <a:srgbClr val="FF0000"/>
              </a:solidFill>
            </a:endParaRPr>
          </a:p>
          <a:p>
            <a:pPr algn="ctr"/>
            <a:r>
              <a:rPr lang="en-US"/>
              <a:t> </a:t>
            </a:r>
          </a:p>
        </p:txBody>
      </p:sp>
      <p:pic>
        <p:nvPicPr>
          <p:cNvPr id="52229" name="Picture 5" descr="work-life_sshot"/>
          <p:cNvPicPr>
            <a:picLocks noChangeAspect="1" noChangeArrowheads="1"/>
          </p:cNvPicPr>
          <p:nvPr/>
        </p:nvPicPr>
        <p:blipFill>
          <a:blip r:embed="rId5" cstate="print"/>
          <a:srcRect/>
          <a:stretch>
            <a:fillRect/>
          </a:stretch>
        </p:blipFill>
        <p:spPr bwMode="auto">
          <a:xfrm>
            <a:off x="4754563" y="1452563"/>
            <a:ext cx="3976687" cy="3667125"/>
          </a:xfrm>
          <a:prstGeom prst="rect">
            <a:avLst/>
          </a:prstGeom>
          <a:noFill/>
          <a:ln w="6350">
            <a:solidFill>
              <a:schemeClr val="tx1"/>
            </a:solidFill>
            <a:miter lim="800000"/>
            <a:headEnd/>
            <a:tailEnd/>
          </a:ln>
          <a:effectLst>
            <a:outerShdw dist="35921" dir="2700000" algn="ctr" rotWithShape="0">
              <a:srgbClr val="808080"/>
            </a:outerShdw>
          </a:effectLst>
        </p:spPr>
      </p:pic>
      <p:pic>
        <p:nvPicPr>
          <p:cNvPr id="52230" name="Picture 6" descr="ready-america_sshot"/>
          <p:cNvPicPr>
            <a:picLocks noChangeAspect="1" noChangeArrowheads="1"/>
          </p:cNvPicPr>
          <p:nvPr/>
        </p:nvPicPr>
        <p:blipFill>
          <a:blip r:embed="rId6" cstate="print"/>
          <a:srcRect/>
          <a:stretch>
            <a:fillRect/>
          </a:stretch>
        </p:blipFill>
        <p:spPr bwMode="auto">
          <a:xfrm>
            <a:off x="3783013" y="3462338"/>
            <a:ext cx="4076700" cy="2978150"/>
          </a:xfrm>
          <a:prstGeom prst="rect">
            <a:avLst/>
          </a:prstGeom>
          <a:noFill/>
          <a:ln w="6350">
            <a:solidFill>
              <a:schemeClr val="tx1"/>
            </a:solidFill>
            <a:miter lim="800000"/>
            <a:headEnd/>
            <a:tailEnd/>
          </a:ln>
          <a:effectLst>
            <a:outerShdw dist="35921" dir="2700000" algn="ctr" rotWithShape="0">
              <a:srgbClr val="808080"/>
            </a:outerShdw>
          </a:effectLst>
        </p:spPr>
      </p:pic>
      <p:sp>
        <p:nvSpPr>
          <p:cNvPr id="52231" name="Rectangle 7"/>
          <p:cNvSpPr>
            <a:spLocks noChangeArrowheads="1"/>
          </p:cNvSpPr>
          <p:nvPr/>
        </p:nvSpPr>
        <p:spPr bwMode="auto">
          <a:xfrm>
            <a:off x="1903413" y="727075"/>
            <a:ext cx="6797675"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a:solidFill>
                  <a:srgbClr val="102B66"/>
                </a:solidFill>
              </a:rPr>
              <a:t>Be informed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3"/>
          <p:cNvGrpSpPr>
            <a:grpSpLocks/>
          </p:cNvGrpSpPr>
          <p:nvPr/>
        </p:nvGrpSpPr>
        <p:grpSpPr bwMode="auto">
          <a:xfrm>
            <a:off x="682625" y="1927225"/>
            <a:ext cx="2541588" cy="2341563"/>
            <a:chOff x="427" y="856"/>
            <a:chExt cx="1601" cy="1475"/>
          </a:xfrm>
        </p:grpSpPr>
        <p:sp>
          <p:nvSpPr>
            <p:cNvPr id="21508" name="Text Box 4"/>
            <p:cNvSpPr txBox="1">
              <a:spLocks noChangeArrowheads="1"/>
            </p:cNvSpPr>
            <p:nvPr/>
          </p:nvSpPr>
          <p:spPr bwMode="auto">
            <a:xfrm>
              <a:off x="427" y="856"/>
              <a:ext cx="1601" cy="523"/>
            </a:xfrm>
            <a:prstGeom prst="rect">
              <a:avLst/>
            </a:prstGeom>
            <a:noFill/>
            <a:ln w="15875" algn="ctr">
              <a:noFill/>
              <a:miter lim="800000"/>
              <a:headEnd/>
              <a:tailEnd/>
            </a:ln>
            <a:effectLst/>
          </p:spPr>
          <p:txBody>
            <a:bodyPr>
              <a:spAutoFit/>
            </a:bodyPr>
            <a:lstStyle/>
            <a:p>
              <a:pPr algn="ctr">
                <a:spcBef>
                  <a:spcPct val="50000"/>
                </a:spcBef>
              </a:pPr>
              <a:r>
                <a:rPr lang="en-US" sz="2400" b="1" dirty="0" smtClean="0">
                  <a:solidFill>
                    <a:srgbClr val="002B5C"/>
                  </a:solidFill>
                </a:rPr>
                <a:t>Flood/Mud Slides</a:t>
              </a:r>
              <a:endParaRPr lang="en-US" sz="2400" b="1" dirty="0">
                <a:solidFill>
                  <a:srgbClr val="002B5C"/>
                </a:solidFill>
              </a:endParaRPr>
            </a:p>
          </p:txBody>
        </p:sp>
        <p:pic>
          <p:nvPicPr>
            <p:cNvPr id="21509" name="Picture 5" descr="flood"/>
            <p:cNvPicPr>
              <a:picLocks noChangeAspect="1" noChangeArrowheads="1"/>
            </p:cNvPicPr>
            <p:nvPr/>
          </p:nvPicPr>
          <p:blipFill>
            <a:blip r:embed="rId3" cstate="print"/>
            <a:srcRect/>
            <a:stretch>
              <a:fillRect/>
            </a:stretch>
          </p:blipFill>
          <p:spPr bwMode="auto">
            <a:xfrm>
              <a:off x="740" y="1315"/>
              <a:ext cx="1022" cy="1016"/>
            </a:xfrm>
            <a:prstGeom prst="rect">
              <a:avLst/>
            </a:prstGeom>
            <a:noFill/>
          </p:spPr>
        </p:pic>
      </p:grpSp>
      <p:grpSp>
        <p:nvGrpSpPr>
          <p:cNvPr id="21510" name="Group 6"/>
          <p:cNvGrpSpPr>
            <a:grpSpLocks/>
          </p:cNvGrpSpPr>
          <p:nvPr/>
        </p:nvGrpSpPr>
        <p:grpSpPr bwMode="auto">
          <a:xfrm>
            <a:off x="3319463" y="1809237"/>
            <a:ext cx="2541587" cy="2430463"/>
            <a:chOff x="2088" y="856"/>
            <a:chExt cx="1601" cy="1531"/>
          </a:xfrm>
        </p:grpSpPr>
        <p:sp>
          <p:nvSpPr>
            <p:cNvPr id="21511" name="Text Box 7"/>
            <p:cNvSpPr txBox="1">
              <a:spLocks noChangeArrowheads="1"/>
            </p:cNvSpPr>
            <p:nvPr/>
          </p:nvSpPr>
          <p:spPr bwMode="auto">
            <a:xfrm>
              <a:off x="2088" y="856"/>
              <a:ext cx="1601" cy="523"/>
            </a:xfrm>
            <a:prstGeom prst="rect">
              <a:avLst/>
            </a:prstGeom>
            <a:noFill/>
            <a:ln w="15875" algn="ctr">
              <a:noFill/>
              <a:miter lim="800000"/>
              <a:headEnd/>
              <a:tailEnd/>
            </a:ln>
            <a:effectLst/>
          </p:spPr>
          <p:txBody>
            <a:bodyPr>
              <a:spAutoFit/>
            </a:bodyPr>
            <a:lstStyle/>
            <a:p>
              <a:pPr algn="ctr">
                <a:spcBef>
                  <a:spcPct val="50000"/>
                </a:spcBef>
              </a:pPr>
              <a:r>
                <a:rPr lang="en-US" sz="2400" b="1" dirty="0" smtClean="0">
                  <a:solidFill>
                    <a:srgbClr val="002B5C"/>
                  </a:solidFill>
                </a:rPr>
                <a:t>Hurricane Force Winds</a:t>
              </a:r>
              <a:endParaRPr lang="en-US" sz="2400" b="1" dirty="0">
                <a:solidFill>
                  <a:srgbClr val="002B5C"/>
                </a:solidFill>
              </a:endParaRPr>
            </a:p>
          </p:txBody>
        </p:sp>
        <p:pic>
          <p:nvPicPr>
            <p:cNvPr id="21512" name="Picture 8" descr="hurricane"/>
            <p:cNvPicPr>
              <a:picLocks noChangeAspect="1" noChangeArrowheads="1"/>
            </p:cNvPicPr>
            <p:nvPr/>
          </p:nvPicPr>
          <p:blipFill>
            <a:blip r:embed="rId4" cstate="print"/>
            <a:srcRect/>
            <a:stretch>
              <a:fillRect/>
            </a:stretch>
          </p:blipFill>
          <p:spPr bwMode="auto">
            <a:xfrm>
              <a:off x="2351" y="1350"/>
              <a:ext cx="1037" cy="1037"/>
            </a:xfrm>
            <a:prstGeom prst="rect">
              <a:avLst/>
            </a:prstGeom>
            <a:noFill/>
          </p:spPr>
        </p:pic>
      </p:grpSp>
      <p:sp>
        <p:nvSpPr>
          <p:cNvPr id="21514" name="Text Box 10"/>
          <p:cNvSpPr txBox="1">
            <a:spLocks noChangeArrowheads="1"/>
          </p:cNvSpPr>
          <p:nvPr/>
        </p:nvSpPr>
        <p:spPr bwMode="auto">
          <a:xfrm>
            <a:off x="5953125" y="1927225"/>
            <a:ext cx="2541588" cy="461665"/>
          </a:xfrm>
          <a:prstGeom prst="rect">
            <a:avLst/>
          </a:prstGeom>
          <a:noFill/>
          <a:ln w="15875" algn="ctr">
            <a:noFill/>
            <a:miter lim="800000"/>
            <a:headEnd/>
            <a:tailEnd/>
          </a:ln>
          <a:effectLst/>
        </p:spPr>
        <p:txBody>
          <a:bodyPr>
            <a:spAutoFit/>
          </a:bodyPr>
          <a:lstStyle/>
          <a:p>
            <a:pPr algn="ctr">
              <a:spcBef>
                <a:spcPct val="50000"/>
              </a:spcBef>
            </a:pPr>
            <a:r>
              <a:rPr lang="en-US" sz="2400" b="1" dirty="0" smtClean="0">
                <a:solidFill>
                  <a:srgbClr val="002B5C"/>
                </a:solidFill>
              </a:rPr>
              <a:t>Tsunami</a:t>
            </a:r>
          </a:p>
        </p:txBody>
      </p:sp>
      <p:grpSp>
        <p:nvGrpSpPr>
          <p:cNvPr id="21516" name="Group 12"/>
          <p:cNvGrpSpPr>
            <a:grpSpLocks/>
          </p:cNvGrpSpPr>
          <p:nvPr/>
        </p:nvGrpSpPr>
        <p:grpSpPr bwMode="auto">
          <a:xfrm>
            <a:off x="2008188" y="4298950"/>
            <a:ext cx="2541587" cy="2351088"/>
            <a:chOff x="1262" y="2350"/>
            <a:chExt cx="1601" cy="1481"/>
          </a:xfrm>
        </p:grpSpPr>
        <p:sp>
          <p:nvSpPr>
            <p:cNvPr id="21517" name="Text Box 13"/>
            <p:cNvSpPr txBox="1">
              <a:spLocks noChangeArrowheads="1"/>
            </p:cNvSpPr>
            <p:nvPr/>
          </p:nvSpPr>
          <p:spPr bwMode="auto">
            <a:xfrm>
              <a:off x="1262" y="2350"/>
              <a:ext cx="1601" cy="288"/>
            </a:xfrm>
            <a:prstGeom prst="rect">
              <a:avLst/>
            </a:prstGeom>
            <a:noFill/>
            <a:ln w="15875" algn="ctr">
              <a:noFill/>
              <a:miter lim="800000"/>
              <a:headEnd/>
              <a:tailEnd/>
            </a:ln>
            <a:effectLst/>
          </p:spPr>
          <p:txBody>
            <a:bodyPr>
              <a:spAutoFit/>
            </a:bodyPr>
            <a:lstStyle/>
            <a:p>
              <a:pPr algn="ctr">
                <a:spcBef>
                  <a:spcPct val="50000"/>
                </a:spcBef>
              </a:pPr>
              <a:r>
                <a:rPr lang="en-US" sz="2400" b="1">
                  <a:solidFill>
                    <a:srgbClr val="002B5C"/>
                  </a:solidFill>
                </a:rPr>
                <a:t>Winter Storm</a:t>
              </a:r>
            </a:p>
          </p:txBody>
        </p:sp>
        <p:pic>
          <p:nvPicPr>
            <p:cNvPr id="21518" name="Picture 14" descr="winterstorm"/>
            <p:cNvPicPr>
              <a:picLocks noChangeAspect="1" noChangeArrowheads="1"/>
            </p:cNvPicPr>
            <p:nvPr/>
          </p:nvPicPr>
          <p:blipFill>
            <a:blip r:embed="rId5" cstate="print"/>
            <a:srcRect/>
            <a:stretch>
              <a:fillRect/>
            </a:stretch>
          </p:blipFill>
          <p:spPr bwMode="auto">
            <a:xfrm>
              <a:off x="1472" y="2661"/>
              <a:ext cx="1176" cy="1170"/>
            </a:xfrm>
            <a:prstGeom prst="rect">
              <a:avLst/>
            </a:prstGeom>
            <a:noFill/>
          </p:spPr>
        </p:pic>
      </p:grpSp>
      <p:sp>
        <p:nvSpPr>
          <p:cNvPr id="21523" name="Rectangle 19"/>
          <p:cNvSpPr>
            <a:spLocks noGrp="1" noChangeArrowheads="1"/>
          </p:cNvSpPr>
          <p:nvPr>
            <p:ph type="title"/>
          </p:nvPr>
        </p:nvSpPr>
        <p:spPr>
          <a:xfrm>
            <a:off x="2144713" y="927100"/>
            <a:ext cx="6597650" cy="463550"/>
          </a:xfrm>
        </p:spPr>
        <p:txBody>
          <a:bodyPr/>
          <a:lstStyle/>
          <a:p>
            <a:r>
              <a:rPr lang="en-US"/>
              <a:t>Natural hazards can happen here</a:t>
            </a:r>
          </a:p>
        </p:txBody>
      </p:sp>
      <p:pic>
        <p:nvPicPr>
          <p:cNvPr id="19" name="Picture 18" descr="tsunami icon.jpg"/>
          <p:cNvPicPr/>
          <p:nvPr/>
        </p:nvPicPr>
        <p:blipFill>
          <a:blip r:embed="rId6" cstate="print"/>
          <a:stretch>
            <a:fillRect/>
          </a:stretch>
        </p:blipFill>
        <p:spPr>
          <a:xfrm>
            <a:off x="6457425" y="2525815"/>
            <a:ext cx="1506704" cy="1588985"/>
          </a:xfrm>
          <a:prstGeom prst="flowChartDecision">
            <a:avLst/>
          </a:prstGeom>
          <a:ln w="38100">
            <a:solidFill>
              <a:srgbClr val="CC0000"/>
            </a:solidFill>
          </a:ln>
        </p:spPr>
      </p:pic>
      <p:grpSp>
        <p:nvGrpSpPr>
          <p:cNvPr id="20" name="Group 3"/>
          <p:cNvGrpSpPr>
            <a:grpSpLocks/>
          </p:cNvGrpSpPr>
          <p:nvPr/>
        </p:nvGrpSpPr>
        <p:grpSpPr bwMode="auto">
          <a:xfrm>
            <a:off x="4562425" y="4342171"/>
            <a:ext cx="2541587" cy="2332038"/>
            <a:chOff x="1513" y="862"/>
            <a:chExt cx="1601" cy="1469"/>
          </a:xfrm>
        </p:grpSpPr>
        <p:sp>
          <p:nvSpPr>
            <p:cNvPr id="21" name="Text Box 4"/>
            <p:cNvSpPr txBox="1">
              <a:spLocks noChangeArrowheads="1"/>
            </p:cNvSpPr>
            <p:nvPr/>
          </p:nvSpPr>
          <p:spPr bwMode="auto">
            <a:xfrm>
              <a:off x="1513" y="862"/>
              <a:ext cx="1601" cy="288"/>
            </a:xfrm>
            <a:prstGeom prst="rect">
              <a:avLst/>
            </a:prstGeom>
            <a:noFill/>
            <a:ln w="15875" algn="ctr">
              <a:noFill/>
              <a:miter lim="800000"/>
              <a:headEnd/>
              <a:tailEnd/>
            </a:ln>
            <a:effectLst/>
          </p:spPr>
          <p:txBody>
            <a:bodyPr>
              <a:spAutoFit/>
            </a:bodyPr>
            <a:lstStyle/>
            <a:p>
              <a:pPr algn="ctr">
                <a:spcBef>
                  <a:spcPct val="50000"/>
                </a:spcBef>
              </a:pPr>
              <a:r>
                <a:rPr lang="en-US" sz="2400" b="1" dirty="0">
                  <a:solidFill>
                    <a:srgbClr val="002B5C"/>
                  </a:solidFill>
                </a:rPr>
                <a:t>Earthquake</a:t>
              </a:r>
            </a:p>
          </p:txBody>
        </p:sp>
        <p:pic>
          <p:nvPicPr>
            <p:cNvPr id="22" name="Picture 5" descr="earthquake"/>
            <p:cNvPicPr>
              <a:picLocks noChangeAspect="1" noChangeArrowheads="1"/>
            </p:cNvPicPr>
            <p:nvPr/>
          </p:nvPicPr>
          <p:blipFill>
            <a:blip r:embed="rId7" cstate="print"/>
            <a:srcRect/>
            <a:stretch>
              <a:fillRect/>
            </a:stretch>
          </p:blipFill>
          <p:spPr bwMode="auto">
            <a:xfrm>
              <a:off x="1719" y="1161"/>
              <a:ext cx="1170" cy="1170"/>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8" name="Group 6"/>
          <p:cNvGrpSpPr>
            <a:grpSpLocks/>
          </p:cNvGrpSpPr>
          <p:nvPr/>
        </p:nvGrpSpPr>
        <p:grpSpPr bwMode="auto">
          <a:xfrm>
            <a:off x="4886017" y="3265539"/>
            <a:ext cx="2541588" cy="2332038"/>
            <a:chOff x="3482" y="862"/>
            <a:chExt cx="1601" cy="1469"/>
          </a:xfrm>
        </p:grpSpPr>
        <p:sp>
          <p:nvSpPr>
            <p:cNvPr id="23559" name="Text Box 7"/>
            <p:cNvSpPr txBox="1">
              <a:spLocks noChangeArrowheads="1"/>
            </p:cNvSpPr>
            <p:nvPr/>
          </p:nvSpPr>
          <p:spPr bwMode="auto">
            <a:xfrm>
              <a:off x="3482" y="862"/>
              <a:ext cx="1601" cy="288"/>
            </a:xfrm>
            <a:prstGeom prst="rect">
              <a:avLst/>
            </a:prstGeom>
            <a:noFill/>
            <a:ln w="15875" algn="ctr">
              <a:noFill/>
              <a:miter lim="800000"/>
              <a:headEnd/>
              <a:tailEnd/>
            </a:ln>
            <a:effectLst/>
          </p:spPr>
          <p:txBody>
            <a:bodyPr>
              <a:spAutoFit/>
            </a:bodyPr>
            <a:lstStyle/>
            <a:p>
              <a:pPr algn="ctr">
                <a:spcBef>
                  <a:spcPct val="50000"/>
                </a:spcBef>
              </a:pPr>
              <a:r>
                <a:rPr lang="en-US" sz="2400" b="1" dirty="0">
                  <a:solidFill>
                    <a:srgbClr val="002B5C"/>
                  </a:solidFill>
                </a:rPr>
                <a:t>Power Outage</a:t>
              </a:r>
            </a:p>
          </p:txBody>
        </p:sp>
        <p:pic>
          <p:nvPicPr>
            <p:cNvPr id="23560" name="Picture 8" descr="power-outage"/>
            <p:cNvPicPr>
              <a:picLocks noChangeAspect="1" noChangeArrowheads="1"/>
            </p:cNvPicPr>
            <p:nvPr/>
          </p:nvPicPr>
          <p:blipFill>
            <a:blip r:embed="rId3" cstate="print"/>
            <a:srcRect/>
            <a:stretch>
              <a:fillRect/>
            </a:stretch>
          </p:blipFill>
          <p:spPr bwMode="auto">
            <a:xfrm>
              <a:off x="3694" y="1161"/>
              <a:ext cx="1176" cy="1170"/>
            </a:xfrm>
            <a:prstGeom prst="rect">
              <a:avLst/>
            </a:prstGeom>
            <a:noFill/>
          </p:spPr>
        </p:pic>
      </p:grpSp>
      <p:grpSp>
        <p:nvGrpSpPr>
          <p:cNvPr id="23564" name="Group 12"/>
          <p:cNvGrpSpPr>
            <a:grpSpLocks/>
          </p:cNvGrpSpPr>
          <p:nvPr/>
        </p:nvGrpSpPr>
        <p:grpSpPr bwMode="auto">
          <a:xfrm>
            <a:off x="1675940" y="3400118"/>
            <a:ext cx="2541587" cy="2308225"/>
            <a:chOff x="2519" y="2266"/>
            <a:chExt cx="1601" cy="1454"/>
          </a:xfrm>
        </p:grpSpPr>
        <p:sp>
          <p:nvSpPr>
            <p:cNvPr id="23565" name="Text Box 13"/>
            <p:cNvSpPr txBox="1">
              <a:spLocks noChangeArrowheads="1"/>
            </p:cNvSpPr>
            <p:nvPr/>
          </p:nvSpPr>
          <p:spPr bwMode="auto">
            <a:xfrm>
              <a:off x="2519" y="2266"/>
              <a:ext cx="1601" cy="288"/>
            </a:xfrm>
            <a:prstGeom prst="rect">
              <a:avLst/>
            </a:prstGeom>
            <a:noFill/>
            <a:ln w="15875" algn="ctr">
              <a:noFill/>
              <a:miter lim="800000"/>
              <a:headEnd/>
              <a:tailEnd/>
            </a:ln>
            <a:effectLst/>
          </p:spPr>
          <p:txBody>
            <a:bodyPr>
              <a:spAutoFit/>
            </a:bodyPr>
            <a:lstStyle/>
            <a:p>
              <a:pPr algn="ctr">
                <a:spcBef>
                  <a:spcPct val="50000"/>
                </a:spcBef>
              </a:pPr>
              <a:r>
                <a:rPr lang="en-US" sz="2400" b="1" dirty="0">
                  <a:solidFill>
                    <a:srgbClr val="002B5C"/>
                  </a:solidFill>
                </a:rPr>
                <a:t>Wild Fire</a:t>
              </a:r>
            </a:p>
          </p:txBody>
        </p:sp>
        <p:pic>
          <p:nvPicPr>
            <p:cNvPr id="23566" name="Picture 14" descr="wildfire"/>
            <p:cNvPicPr>
              <a:picLocks noChangeAspect="1" noChangeArrowheads="1"/>
            </p:cNvPicPr>
            <p:nvPr/>
          </p:nvPicPr>
          <p:blipFill>
            <a:blip r:embed="rId4" cstate="print"/>
            <a:srcRect/>
            <a:stretch>
              <a:fillRect/>
            </a:stretch>
          </p:blipFill>
          <p:spPr bwMode="auto">
            <a:xfrm>
              <a:off x="2725" y="2550"/>
              <a:ext cx="1176" cy="1170"/>
            </a:xfrm>
            <a:prstGeom prst="rect">
              <a:avLst/>
            </a:prstGeom>
            <a:noFill/>
          </p:spPr>
        </p:pic>
      </p:grpSp>
      <p:sp>
        <p:nvSpPr>
          <p:cNvPr id="23568" name="Rectangle 16"/>
          <p:cNvSpPr>
            <a:spLocks noGrp="1" noChangeArrowheads="1"/>
          </p:cNvSpPr>
          <p:nvPr>
            <p:ph type="title"/>
          </p:nvPr>
        </p:nvSpPr>
        <p:spPr>
          <a:xfrm>
            <a:off x="2347913" y="519113"/>
            <a:ext cx="6324600" cy="927100"/>
          </a:xfrm>
        </p:spPr>
        <p:txBody>
          <a:bodyPr/>
          <a:lstStyle/>
          <a:p>
            <a:r>
              <a:rPr lang="en-US"/>
              <a:t>Other natural hazards are possible here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j0163426"/>
          <p:cNvPicPr>
            <a:picLocks noChangeAspect="1" noChangeArrowheads="1"/>
          </p:cNvPicPr>
          <p:nvPr/>
        </p:nvPicPr>
        <p:blipFill>
          <a:blip r:embed="rId3" cstate="print"/>
          <a:srcRect/>
          <a:stretch>
            <a:fillRect/>
          </a:stretch>
        </p:blipFill>
        <p:spPr bwMode="auto">
          <a:xfrm>
            <a:off x="514350" y="2400300"/>
            <a:ext cx="2166938" cy="3432175"/>
          </a:xfrm>
          <a:prstGeom prst="rect">
            <a:avLst/>
          </a:prstGeom>
          <a:noFill/>
        </p:spPr>
      </p:pic>
      <p:pic>
        <p:nvPicPr>
          <p:cNvPr id="25604" name="Picture 4" descr="j0185096"/>
          <p:cNvPicPr>
            <a:picLocks noChangeAspect="1" noChangeArrowheads="1"/>
          </p:cNvPicPr>
          <p:nvPr/>
        </p:nvPicPr>
        <p:blipFill>
          <a:blip r:embed="rId4" cstate="print"/>
          <a:srcRect/>
          <a:stretch>
            <a:fillRect/>
          </a:stretch>
        </p:blipFill>
        <p:spPr bwMode="auto">
          <a:xfrm>
            <a:off x="2773363" y="3173413"/>
            <a:ext cx="2312987" cy="3427412"/>
          </a:xfrm>
          <a:prstGeom prst="rect">
            <a:avLst/>
          </a:prstGeom>
          <a:noFill/>
        </p:spPr>
      </p:pic>
      <p:pic>
        <p:nvPicPr>
          <p:cNvPr id="25605" name="Picture 5" descr="navy_doctor72"/>
          <p:cNvPicPr>
            <a:picLocks noChangeAspect="1" noChangeArrowheads="1"/>
          </p:cNvPicPr>
          <p:nvPr/>
        </p:nvPicPr>
        <p:blipFill>
          <a:blip r:embed="rId5" cstate="print"/>
          <a:srcRect/>
          <a:stretch>
            <a:fillRect/>
          </a:stretch>
        </p:blipFill>
        <p:spPr bwMode="auto">
          <a:xfrm>
            <a:off x="5184775" y="2262188"/>
            <a:ext cx="3716338" cy="2897187"/>
          </a:xfrm>
          <a:prstGeom prst="rect">
            <a:avLst/>
          </a:prstGeom>
          <a:noFill/>
        </p:spPr>
      </p:pic>
      <p:sp>
        <p:nvSpPr>
          <p:cNvPr id="25606" name="Rectangle 6"/>
          <p:cNvSpPr>
            <a:spLocks noChangeArrowheads="1"/>
          </p:cNvSpPr>
          <p:nvPr/>
        </p:nvSpPr>
        <p:spPr bwMode="auto">
          <a:xfrm>
            <a:off x="2022475" y="927100"/>
            <a:ext cx="6678613"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a:solidFill>
                  <a:srgbClr val="102B66"/>
                </a:solidFill>
              </a:rPr>
              <a:t>Not all dangers are acts of nature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ole_damage72"/>
          <p:cNvPicPr>
            <a:picLocks noChangeAspect="1" noChangeArrowheads="1"/>
          </p:cNvPicPr>
          <p:nvPr/>
        </p:nvPicPr>
        <p:blipFill>
          <a:blip r:embed="rId3" cstate="print"/>
          <a:srcRect/>
          <a:stretch>
            <a:fillRect/>
          </a:stretch>
        </p:blipFill>
        <p:spPr bwMode="auto">
          <a:xfrm>
            <a:off x="4935538" y="4160838"/>
            <a:ext cx="3532187" cy="2227262"/>
          </a:xfrm>
          <a:prstGeom prst="rect">
            <a:avLst/>
          </a:prstGeom>
          <a:noFill/>
        </p:spPr>
      </p:pic>
      <p:pic>
        <p:nvPicPr>
          <p:cNvPr id="27652" name="Picture 4" descr="243097"/>
          <p:cNvPicPr>
            <a:picLocks noChangeAspect="1" noChangeArrowheads="1"/>
          </p:cNvPicPr>
          <p:nvPr/>
        </p:nvPicPr>
        <p:blipFill>
          <a:blip r:embed="rId4" cstate="print"/>
          <a:srcRect/>
          <a:stretch>
            <a:fillRect/>
          </a:stretch>
        </p:blipFill>
        <p:spPr bwMode="auto">
          <a:xfrm>
            <a:off x="473075" y="2344738"/>
            <a:ext cx="2660650" cy="3425825"/>
          </a:xfrm>
          <a:prstGeom prst="rect">
            <a:avLst/>
          </a:prstGeom>
          <a:noFill/>
        </p:spPr>
      </p:pic>
      <p:pic>
        <p:nvPicPr>
          <p:cNvPr id="27653" name="Picture 5" descr="081205-G-8227N-861"/>
          <p:cNvPicPr>
            <a:picLocks noChangeAspect="1" noChangeArrowheads="1"/>
          </p:cNvPicPr>
          <p:nvPr/>
        </p:nvPicPr>
        <p:blipFill>
          <a:blip r:embed="rId5" cstate="print"/>
          <a:srcRect/>
          <a:stretch>
            <a:fillRect/>
          </a:stretch>
        </p:blipFill>
        <p:spPr bwMode="auto">
          <a:xfrm>
            <a:off x="2852738" y="1981200"/>
            <a:ext cx="3657600" cy="2428875"/>
          </a:xfrm>
          <a:prstGeom prst="rect">
            <a:avLst/>
          </a:prstGeom>
          <a:noFill/>
        </p:spPr>
      </p:pic>
      <p:sp>
        <p:nvSpPr>
          <p:cNvPr id="27654" name="Rectangle 6"/>
          <p:cNvSpPr>
            <a:spLocks noChangeArrowheads="1"/>
          </p:cNvSpPr>
          <p:nvPr/>
        </p:nvSpPr>
        <p:spPr bwMode="auto">
          <a:xfrm>
            <a:off x="2347913" y="927100"/>
            <a:ext cx="6324600"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a:solidFill>
                  <a:srgbClr val="102B66"/>
                </a:solidFill>
              </a:rPr>
              <a:t>Terrorists target the military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757363" y="1901825"/>
            <a:ext cx="6056312" cy="723900"/>
          </a:xfrm>
        </p:spPr>
        <p:txBody>
          <a:bodyPr/>
          <a:lstStyle/>
          <a:p>
            <a:pPr>
              <a:buFontTx/>
              <a:buNone/>
            </a:pPr>
            <a:r>
              <a:rPr lang="en-US">
                <a:solidFill>
                  <a:srgbClr val="002B5C"/>
                </a:solidFill>
              </a:rPr>
              <a:t>Coast Guard personnel adhere to the motto "Semper Paratus"… </a:t>
            </a:r>
          </a:p>
        </p:txBody>
      </p:sp>
      <p:sp>
        <p:nvSpPr>
          <p:cNvPr id="29700" name="Rectangle 4"/>
          <p:cNvSpPr>
            <a:spLocks noChangeArrowheads="1"/>
          </p:cNvSpPr>
          <p:nvPr/>
        </p:nvSpPr>
        <p:spPr bwMode="auto">
          <a:xfrm>
            <a:off x="5562600" y="3432175"/>
            <a:ext cx="2854325" cy="1536700"/>
          </a:xfrm>
          <a:prstGeom prst="rect">
            <a:avLst/>
          </a:prstGeom>
          <a:noFill/>
          <a:ln w="9525">
            <a:noFill/>
            <a:miter lim="800000"/>
            <a:headEnd/>
            <a:tailEnd/>
          </a:ln>
          <a:effectLst/>
        </p:spPr>
        <p:txBody>
          <a:bodyPr lIns="0" tIns="0" rIns="0" bIns="0">
            <a:spAutoFit/>
          </a:bodyPr>
          <a:lstStyle/>
          <a:p>
            <a:pPr indent="3175">
              <a:spcBef>
                <a:spcPct val="20000"/>
              </a:spcBef>
            </a:pPr>
            <a:r>
              <a:rPr lang="en-US" sz="2400">
                <a:solidFill>
                  <a:srgbClr val="002B5C"/>
                </a:solidFill>
              </a:rPr>
              <a:t>…... and their families must be ready when they are called to duty.</a:t>
            </a:r>
          </a:p>
        </p:txBody>
      </p:sp>
      <p:pic>
        <p:nvPicPr>
          <p:cNvPr id="29701" name="Picture 5" descr="080903-G-8047S-009"/>
          <p:cNvPicPr>
            <a:picLocks noChangeAspect="1" noChangeArrowheads="1"/>
          </p:cNvPicPr>
          <p:nvPr/>
        </p:nvPicPr>
        <p:blipFill>
          <a:blip r:embed="rId3" cstate="print"/>
          <a:srcRect r="6000"/>
          <a:stretch>
            <a:fillRect/>
          </a:stretch>
        </p:blipFill>
        <p:spPr bwMode="auto">
          <a:xfrm>
            <a:off x="611188" y="2927350"/>
            <a:ext cx="4589462" cy="3268663"/>
          </a:xfrm>
          <a:prstGeom prst="rect">
            <a:avLst/>
          </a:prstGeom>
          <a:noFill/>
        </p:spPr>
      </p:pic>
      <p:sp>
        <p:nvSpPr>
          <p:cNvPr id="29702" name="Rectangle 6"/>
          <p:cNvSpPr>
            <a:spLocks noChangeArrowheads="1"/>
          </p:cNvSpPr>
          <p:nvPr/>
        </p:nvSpPr>
        <p:spPr bwMode="auto">
          <a:xfrm>
            <a:off x="2162175" y="463550"/>
            <a:ext cx="6324600" cy="92710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a:solidFill>
                  <a:srgbClr val="102B66"/>
                </a:solidFill>
              </a:rPr>
              <a:t>Families must be </a:t>
            </a:r>
            <a:br>
              <a:rPr lang="en-US" sz="3200" b="1">
                <a:solidFill>
                  <a:srgbClr val="102B66"/>
                </a:solidFill>
              </a:rPr>
            </a:br>
            <a:r>
              <a:rPr lang="en-US" sz="3200" b="1">
                <a:solidFill>
                  <a:srgbClr val="102B66"/>
                </a:solidFill>
              </a:rPr>
              <a:t>“always prepared”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014413" y="2222500"/>
            <a:ext cx="2941637" cy="1196975"/>
          </a:xfrm>
          <a:prstGeom prst="rect">
            <a:avLst/>
          </a:prstGeom>
          <a:solidFill>
            <a:srgbClr val="BDE6FF"/>
          </a:solidFill>
          <a:ln w="9525" algn="ctr">
            <a:solidFill>
              <a:schemeClr val="tx1"/>
            </a:solidFill>
            <a:miter lim="800000"/>
            <a:headEnd/>
            <a:tailEnd/>
          </a:ln>
          <a:effectLst>
            <a:outerShdw dist="107763" dir="18900000" algn="ctr" rotWithShape="0">
              <a:schemeClr val="bg2">
                <a:alpha val="50000"/>
              </a:schemeClr>
            </a:outerShdw>
          </a:effectLst>
        </p:spPr>
        <p:txBody>
          <a:bodyPr>
            <a:spAutoFit/>
          </a:bodyPr>
          <a:lstStyle/>
          <a:p>
            <a:pPr algn="ctr"/>
            <a:r>
              <a:rPr lang="en-US" sz="2400" dirty="0">
                <a:solidFill>
                  <a:srgbClr val="002B5C"/>
                </a:solidFill>
              </a:rPr>
              <a:t>Flood</a:t>
            </a:r>
          </a:p>
          <a:p>
            <a:pPr algn="ctr"/>
            <a:r>
              <a:rPr lang="en-US" sz="2400" dirty="0" smtClean="0">
                <a:solidFill>
                  <a:srgbClr val="002B5C"/>
                </a:solidFill>
              </a:rPr>
              <a:t>Tsunami</a:t>
            </a:r>
            <a:endParaRPr lang="en-US" sz="2400" dirty="0">
              <a:solidFill>
                <a:srgbClr val="002B5C"/>
              </a:solidFill>
            </a:endParaRPr>
          </a:p>
          <a:p>
            <a:pPr algn="ctr"/>
            <a:r>
              <a:rPr lang="en-US" sz="2400" dirty="0">
                <a:solidFill>
                  <a:srgbClr val="002B5C"/>
                </a:solidFill>
              </a:rPr>
              <a:t>Influenza Pandemic</a:t>
            </a:r>
          </a:p>
        </p:txBody>
      </p:sp>
      <p:sp>
        <p:nvSpPr>
          <p:cNvPr id="31748" name="AutoShape 4"/>
          <p:cNvSpPr>
            <a:spLocks noChangeArrowheads="1"/>
          </p:cNvSpPr>
          <p:nvPr/>
        </p:nvSpPr>
        <p:spPr bwMode="auto">
          <a:xfrm>
            <a:off x="4217988" y="2566988"/>
            <a:ext cx="808037" cy="549275"/>
          </a:xfrm>
          <a:prstGeom prst="rightArrow">
            <a:avLst>
              <a:gd name="adj1" fmla="val 50000"/>
              <a:gd name="adj2" fmla="val 36777"/>
            </a:avLst>
          </a:prstGeom>
          <a:solidFill>
            <a:srgbClr val="002B5C"/>
          </a:solidFill>
          <a:ln w="9525" algn="ctr">
            <a:solidFill>
              <a:schemeClr val="tx1"/>
            </a:solidFill>
            <a:miter lim="800000"/>
            <a:headEnd/>
            <a:tailEnd/>
          </a:ln>
          <a:effectLst/>
        </p:spPr>
        <p:txBody>
          <a:bodyPr wrap="none" anchor="ctr">
            <a:spAutoFit/>
          </a:bodyPr>
          <a:lstStyle/>
          <a:p>
            <a:endParaRPr lang="en-US"/>
          </a:p>
        </p:txBody>
      </p:sp>
      <p:sp>
        <p:nvSpPr>
          <p:cNvPr id="31749" name="Text Box 5"/>
          <p:cNvSpPr txBox="1">
            <a:spLocks noChangeArrowheads="1"/>
          </p:cNvSpPr>
          <p:nvPr/>
        </p:nvSpPr>
        <p:spPr bwMode="auto">
          <a:xfrm>
            <a:off x="5214938" y="2425700"/>
            <a:ext cx="2941637" cy="831850"/>
          </a:xfrm>
          <a:prstGeom prst="rect">
            <a:avLst/>
          </a:prstGeom>
          <a:solidFill>
            <a:srgbClr val="BDE6FF"/>
          </a:solidFill>
          <a:ln w="9525" algn="ctr">
            <a:solidFill>
              <a:schemeClr val="tx1"/>
            </a:solidFill>
            <a:miter lim="800000"/>
            <a:headEnd/>
            <a:tailEnd/>
          </a:ln>
          <a:effectLst>
            <a:outerShdw dist="107763" dir="18900000" algn="ctr" rotWithShape="0">
              <a:schemeClr val="bg2">
                <a:alpha val="50000"/>
              </a:schemeClr>
            </a:outerShdw>
          </a:effectLst>
        </p:spPr>
        <p:txBody>
          <a:bodyPr>
            <a:spAutoFit/>
          </a:bodyPr>
          <a:lstStyle/>
          <a:p>
            <a:pPr algn="ctr">
              <a:spcAft>
                <a:spcPct val="5000"/>
              </a:spcAft>
            </a:pPr>
            <a:r>
              <a:rPr lang="en-US" sz="2400">
                <a:solidFill>
                  <a:srgbClr val="002B5C"/>
                </a:solidFill>
              </a:rPr>
              <a:t>May have time to prepare or evacuate</a:t>
            </a:r>
          </a:p>
        </p:txBody>
      </p:sp>
      <p:sp>
        <p:nvSpPr>
          <p:cNvPr id="31750" name="Text Box 6"/>
          <p:cNvSpPr txBox="1">
            <a:spLocks noChangeArrowheads="1"/>
          </p:cNvSpPr>
          <p:nvPr/>
        </p:nvSpPr>
        <p:spPr bwMode="auto">
          <a:xfrm>
            <a:off x="1041400" y="3892550"/>
            <a:ext cx="2941638" cy="1196975"/>
          </a:xfrm>
          <a:prstGeom prst="rect">
            <a:avLst/>
          </a:prstGeom>
          <a:solidFill>
            <a:srgbClr val="BDE6FF"/>
          </a:solidFill>
          <a:ln w="9525" algn="ctr">
            <a:solidFill>
              <a:schemeClr val="tx1"/>
            </a:solidFill>
            <a:miter lim="800000"/>
            <a:headEnd/>
            <a:tailEnd/>
          </a:ln>
          <a:effectLst>
            <a:outerShdw dist="107763" dir="18900000" algn="ctr" rotWithShape="0">
              <a:schemeClr val="bg2">
                <a:alpha val="50000"/>
              </a:schemeClr>
            </a:outerShdw>
          </a:effectLst>
        </p:spPr>
        <p:txBody>
          <a:bodyPr>
            <a:spAutoFit/>
          </a:bodyPr>
          <a:lstStyle/>
          <a:p>
            <a:pPr algn="ctr"/>
            <a:r>
              <a:rPr lang="en-US" sz="2400" dirty="0" smtClean="0">
                <a:solidFill>
                  <a:srgbClr val="002B5C"/>
                </a:solidFill>
              </a:rPr>
              <a:t>Winter Storm</a:t>
            </a:r>
            <a:endParaRPr lang="en-US" sz="2400" dirty="0">
              <a:solidFill>
                <a:srgbClr val="002B5C"/>
              </a:solidFill>
            </a:endParaRPr>
          </a:p>
          <a:p>
            <a:pPr algn="ctr"/>
            <a:r>
              <a:rPr lang="en-US" sz="2400" dirty="0">
                <a:solidFill>
                  <a:srgbClr val="002B5C"/>
                </a:solidFill>
              </a:rPr>
              <a:t>Chemical Spill</a:t>
            </a:r>
          </a:p>
          <a:p>
            <a:pPr algn="ctr"/>
            <a:r>
              <a:rPr lang="en-US" sz="2400" dirty="0">
                <a:solidFill>
                  <a:srgbClr val="002B5C"/>
                </a:solidFill>
              </a:rPr>
              <a:t>Terrorist Strike</a:t>
            </a:r>
          </a:p>
        </p:txBody>
      </p:sp>
      <p:sp>
        <p:nvSpPr>
          <p:cNvPr id="31751" name="Text Box 7"/>
          <p:cNvSpPr txBox="1">
            <a:spLocks noChangeArrowheads="1"/>
          </p:cNvSpPr>
          <p:nvPr/>
        </p:nvSpPr>
        <p:spPr bwMode="auto">
          <a:xfrm>
            <a:off x="5253038" y="4098925"/>
            <a:ext cx="2941637" cy="831850"/>
          </a:xfrm>
          <a:prstGeom prst="rect">
            <a:avLst/>
          </a:prstGeom>
          <a:solidFill>
            <a:srgbClr val="BDE6FF"/>
          </a:solidFill>
          <a:ln w="9525" algn="ctr">
            <a:solidFill>
              <a:schemeClr val="tx1"/>
            </a:solidFill>
            <a:miter lim="800000"/>
            <a:headEnd/>
            <a:tailEnd/>
          </a:ln>
          <a:effectLst>
            <a:outerShdw dist="107763" dir="18900000" algn="ctr" rotWithShape="0">
              <a:schemeClr val="bg2">
                <a:alpha val="50000"/>
              </a:schemeClr>
            </a:outerShdw>
          </a:effectLst>
        </p:spPr>
        <p:txBody>
          <a:bodyPr>
            <a:spAutoFit/>
          </a:bodyPr>
          <a:lstStyle/>
          <a:p>
            <a:pPr algn="ctr"/>
            <a:r>
              <a:rPr lang="en-US" sz="2400">
                <a:solidFill>
                  <a:srgbClr val="002B5C"/>
                </a:solidFill>
              </a:rPr>
              <a:t>Could have little time to respond</a:t>
            </a:r>
          </a:p>
        </p:txBody>
      </p:sp>
      <p:sp>
        <p:nvSpPr>
          <p:cNvPr id="31752" name="AutoShape 8"/>
          <p:cNvSpPr>
            <a:spLocks noChangeArrowheads="1"/>
          </p:cNvSpPr>
          <p:nvPr/>
        </p:nvSpPr>
        <p:spPr bwMode="auto">
          <a:xfrm>
            <a:off x="4235450" y="4240213"/>
            <a:ext cx="808038" cy="549275"/>
          </a:xfrm>
          <a:prstGeom prst="rightArrow">
            <a:avLst>
              <a:gd name="adj1" fmla="val 50000"/>
              <a:gd name="adj2" fmla="val 36777"/>
            </a:avLst>
          </a:prstGeom>
          <a:solidFill>
            <a:srgbClr val="002B5C"/>
          </a:solidFill>
          <a:ln w="9525" algn="ctr">
            <a:solidFill>
              <a:schemeClr val="tx1"/>
            </a:solidFill>
            <a:miter lim="800000"/>
            <a:headEnd/>
            <a:tailEnd/>
          </a:ln>
          <a:effectLst/>
        </p:spPr>
        <p:txBody>
          <a:bodyPr wrap="none" anchor="ctr">
            <a:spAutoFit/>
          </a:bodyPr>
          <a:lstStyle/>
          <a:p>
            <a:endParaRPr lang="en-US"/>
          </a:p>
        </p:txBody>
      </p:sp>
      <p:sp>
        <p:nvSpPr>
          <p:cNvPr id="31753" name="Rectangle 9"/>
          <p:cNvSpPr>
            <a:spLocks noGrp="1" noChangeArrowheads="1"/>
          </p:cNvSpPr>
          <p:nvPr>
            <p:ph type="body" idx="1"/>
          </p:nvPr>
        </p:nvSpPr>
        <p:spPr>
          <a:xfrm>
            <a:off x="1744663" y="5510213"/>
            <a:ext cx="5992812" cy="914400"/>
          </a:xfrm>
        </p:spPr>
        <p:txBody>
          <a:bodyPr/>
          <a:lstStyle/>
          <a:p>
            <a:pPr marL="0" indent="3175">
              <a:buFontTx/>
              <a:buNone/>
            </a:pPr>
            <a:r>
              <a:rPr lang="en-US" sz="2000">
                <a:solidFill>
                  <a:srgbClr val="002B5C"/>
                </a:solidFill>
              </a:rPr>
              <a:t>Unless you are prepared for an emergency, your family could be without food, water, and even medicine for a number of days.</a:t>
            </a:r>
          </a:p>
        </p:txBody>
      </p:sp>
      <p:sp>
        <p:nvSpPr>
          <p:cNvPr id="31754" name="Rectangle 10"/>
          <p:cNvSpPr>
            <a:spLocks noChangeArrowheads="1"/>
          </p:cNvSpPr>
          <p:nvPr/>
        </p:nvSpPr>
        <p:spPr bwMode="auto">
          <a:xfrm>
            <a:off x="1981200" y="927100"/>
            <a:ext cx="6862763"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a:solidFill>
                  <a:srgbClr val="102B66"/>
                </a:solidFill>
              </a:rPr>
              <a:t>Think ahead about the possibilities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3389313" y="2597150"/>
            <a:ext cx="4425950" cy="2679700"/>
          </a:xfrm>
        </p:spPr>
        <p:txBody>
          <a:bodyPr/>
          <a:lstStyle/>
          <a:p>
            <a:pPr>
              <a:spcBef>
                <a:spcPct val="50000"/>
              </a:spcBef>
              <a:buFontTx/>
              <a:buNone/>
            </a:pPr>
            <a:r>
              <a:rPr lang="en-US" sz="4400">
                <a:solidFill>
                  <a:srgbClr val="002B5C"/>
                </a:solidFill>
              </a:rPr>
              <a:t>Get a kit</a:t>
            </a:r>
          </a:p>
          <a:p>
            <a:pPr>
              <a:spcBef>
                <a:spcPct val="50000"/>
              </a:spcBef>
              <a:buFontTx/>
              <a:buNone/>
            </a:pPr>
            <a:r>
              <a:rPr lang="en-US" sz="4400">
                <a:solidFill>
                  <a:srgbClr val="002B5C"/>
                </a:solidFill>
              </a:rPr>
              <a:t>Make a plan</a:t>
            </a:r>
          </a:p>
          <a:p>
            <a:pPr>
              <a:spcBef>
                <a:spcPct val="50000"/>
              </a:spcBef>
              <a:buFontTx/>
              <a:buNone/>
            </a:pPr>
            <a:r>
              <a:rPr lang="en-US" sz="4400">
                <a:solidFill>
                  <a:srgbClr val="002B5C"/>
                </a:solidFill>
              </a:rPr>
              <a:t>Be informed</a:t>
            </a:r>
          </a:p>
        </p:txBody>
      </p:sp>
      <p:graphicFrame>
        <p:nvGraphicFramePr>
          <p:cNvPr id="33796" name="Object 4"/>
          <p:cNvGraphicFramePr>
            <a:graphicFrameLocks noChangeAspect="1"/>
          </p:cNvGraphicFramePr>
          <p:nvPr/>
        </p:nvGraphicFramePr>
        <p:xfrm>
          <a:off x="2381250" y="2498725"/>
          <a:ext cx="673100" cy="990600"/>
        </p:xfrm>
        <a:graphic>
          <a:graphicData uri="http://schemas.openxmlformats.org/presentationml/2006/ole">
            <p:oleObj spid="_x0000_s33796" name="Clip" r:id="rId4" imgW="2247480" imgH="3306240" progId="">
              <p:embed/>
            </p:oleObj>
          </a:graphicData>
        </a:graphic>
      </p:graphicFrame>
      <p:graphicFrame>
        <p:nvGraphicFramePr>
          <p:cNvPr id="33797" name="Object 5"/>
          <p:cNvGraphicFramePr>
            <a:graphicFrameLocks noChangeAspect="1"/>
          </p:cNvGraphicFramePr>
          <p:nvPr/>
        </p:nvGraphicFramePr>
        <p:xfrm>
          <a:off x="2368550" y="3519488"/>
          <a:ext cx="673100" cy="990600"/>
        </p:xfrm>
        <a:graphic>
          <a:graphicData uri="http://schemas.openxmlformats.org/presentationml/2006/ole">
            <p:oleObj spid="_x0000_s33797" name="Clip" r:id="rId5" imgW="2247480" imgH="3306240" progId="">
              <p:embed/>
            </p:oleObj>
          </a:graphicData>
        </a:graphic>
      </p:graphicFrame>
      <p:graphicFrame>
        <p:nvGraphicFramePr>
          <p:cNvPr id="33798" name="Object 6"/>
          <p:cNvGraphicFramePr>
            <a:graphicFrameLocks noChangeAspect="1"/>
          </p:cNvGraphicFramePr>
          <p:nvPr/>
        </p:nvGraphicFramePr>
        <p:xfrm>
          <a:off x="2368550" y="4540250"/>
          <a:ext cx="673100" cy="990600"/>
        </p:xfrm>
        <a:graphic>
          <a:graphicData uri="http://schemas.openxmlformats.org/presentationml/2006/ole">
            <p:oleObj spid="_x0000_s33798" name="Clip" r:id="rId6" imgW="2247480" imgH="3306240" progId="">
              <p:embed/>
            </p:oleObj>
          </a:graphicData>
        </a:graphic>
      </p:graphicFrame>
      <p:sp>
        <p:nvSpPr>
          <p:cNvPr id="33799" name="Rectangle 7"/>
          <p:cNvSpPr>
            <a:spLocks noChangeArrowheads="1"/>
          </p:cNvSpPr>
          <p:nvPr/>
        </p:nvSpPr>
        <p:spPr bwMode="auto">
          <a:xfrm>
            <a:off x="2362200" y="927100"/>
            <a:ext cx="6324600" cy="463550"/>
          </a:xfrm>
          <a:prstGeom prst="rect">
            <a:avLst/>
          </a:prstGeom>
          <a:noFill/>
          <a:ln w="9525">
            <a:noFill/>
            <a:miter lim="800000"/>
            <a:headEnd/>
            <a:tailEnd/>
          </a:ln>
          <a:effectLst>
            <a:outerShdw dist="17961" dir="2700000" algn="ctr" rotWithShape="0">
              <a:schemeClr val="bg2"/>
            </a:outerShdw>
          </a:effectLst>
        </p:spPr>
        <p:txBody>
          <a:bodyPr lIns="0" tIns="0" rIns="0" bIns="0" anchor="b">
            <a:spAutoFit/>
          </a:bodyPr>
          <a:lstStyle/>
          <a:p>
            <a:pPr algn="r">
              <a:lnSpc>
                <a:spcPct val="95000"/>
              </a:lnSpc>
            </a:pPr>
            <a:r>
              <a:rPr lang="en-US" sz="3200" b="1">
                <a:solidFill>
                  <a:srgbClr val="102B66"/>
                </a:solidFill>
              </a:rPr>
              <a:t>Follow these steps to prepare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2652</Words>
  <Application>Microsoft Office PowerPoint</Application>
  <PresentationFormat>On-screen Show (4:3)</PresentationFormat>
  <Paragraphs>255</Paragraphs>
  <Slides>21</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Default Design</vt:lpstr>
      <vt:lpstr>Clip</vt:lpstr>
      <vt:lpstr> Kodiak, AK</vt:lpstr>
      <vt:lpstr>Emergencies happen.</vt:lpstr>
      <vt:lpstr>Natural hazards can happen here</vt:lpstr>
      <vt:lpstr>Other natural hazards are possible here</vt:lpstr>
      <vt:lpstr>Slide 5</vt:lpstr>
      <vt:lpstr>Slide 6</vt:lpstr>
      <vt:lpstr>Slide 7</vt:lpstr>
      <vt:lpstr>Slide 8</vt:lpstr>
      <vt:lpstr>Slide 9</vt:lpstr>
      <vt:lpstr>Slide 10</vt:lpstr>
      <vt:lpstr>Slide 11</vt:lpstr>
      <vt:lpstr>Slide 12</vt:lpstr>
      <vt:lpstr>Tsunami Warning Signal</vt:lpstr>
      <vt:lpstr>Chemical Warning Signal</vt:lpstr>
      <vt:lpstr>Slide 15</vt:lpstr>
      <vt:lpstr>Slide 16</vt:lpstr>
      <vt:lpstr>Slide 17</vt:lpstr>
      <vt:lpstr>Slide 18</vt:lpstr>
      <vt:lpstr>Slide 19</vt:lpstr>
      <vt:lpstr>Slide 20</vt:lpstr>
      <vt:lpstr>Slide 21</vt:lpstr>
    </vt:vector>
  </TitlesOfParts>
  <Company>Battelle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Battelle</dc:creator>
  <cp:lastModifiedBy>VCOstlund</cp:lastModifiedBy>
  <cp:revision>47</cp:revision>
  <dcterms:created xsi:type="dcterms:W3CDTF">2009-03-26T21:42:56Z</dcterms:created>
  <dcterms:modified xsi:type="dcterms:W3CDTF">2010-06-15T22:24:58Z</dcterms:modified>
</cp:coreProperties>
</file>