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1" r:id="rId8"/>
    <p:sldId id="259" r:id="rId9"/>
    <p:sldId id="260" r:id="rId10"/>
    <p:sldId id="262" r:id="rId11"/>
    <p:sldId id="263"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518DD-A650-41C6-8987-237C2906D92C}" v="11" dt="2023-02-10T14:43:58.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5BCFAFC-F3AD-44C1-A0E7-C18594E3EDEC}" type="datetimeFigureOut">
              <a:rPr lang="en-US" smtClean="0"/>
              <a:t>6/22/2023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372043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307541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191131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1D26C19-D393-4731-8931-A2FA48F8CC7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659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384176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5BCFAFC-F3AD-44C1-A0E7-C18594E3EDEC}"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418729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5BCFAFC-F3AD-44C1-A0E7-C18594E3EDEC}"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2144945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CFAFC-F3AD-44C1-A0E7-C18594E3EDE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300701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5BCFAFC-F3AD-44C1-A0E7-C18594E3EDEC}" type="datetimeFigureOut">
              <a:rPr lang="en-US" smtClean="0"/>
              <a:t>6/22/2023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11069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CFAFC-F3AD-44C1-A0E7-C18594E3EDEC}"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323101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5BCFAFC-F3AD-44C1-A0E7-C18594E3EDEC}" type="datetimeFigureOut">
              <a:rPr lang="en-US" smtClean="0"/>
              <a:t>6/22/2023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412834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71754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BCFAFC-F3AD-44C1-A0E7-C18594E3EDEC}"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281428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BCFAFC-F3AD-44C1-A0E7-C18594E3EDEC}"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275221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CFAFC-F3AD-44C1-A0E7-C18594E3EDEC}"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11421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212506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CFAFC-F3AD-44C1-A0E7-C18594E3EDEC}"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26C19-D393-4731-8931-A2FA48F8CC75}" type="slidenum">
              <a:rPr lang="en-US" smtClean="0"/>
              <a:t>‹#›</a:t>
            </a:fld>
            <a:endParaRPr lang="en-US"/>
          </a:p>
        </p:txBody>
      </p:sp>
    </p:spTree>
    <p:extLst>
      <p:ext uri="{BB962C8B-B14F-4D97-AF65-F5344CB8AC3E}">
        <p14:creationId xmlns:p14="http://schemas.microsoft.com/office/powerpoint/2010/main" val="153473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BCFAFC-F3AD-44C1-A0E7-C18594E3EDEC}" type="datetimeFigureOut">
              <a:rPr lang="en-US" smtClean="0"/>
              <a:t>6/22/2023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D26C19-D393-4731-8931-A2FA48F8CC75}" type="slidenum">
              <a:rPr lang="en-US" smtClean="0"/>
              <a:t>‹#›</a:t>
            </a:fld>
            <a:endParaRPr lang="en-US"/>
          </a:p>
        </p:txBody>
      </p:sp>
    </p:spTree>
    <p:extLst>
      <p:ext uri="{BB962C8B-B14F-4D97-AF65-F5344CB8AC3E}">
        <p14:creationId xmlns:p14="http://schemas.microsoft.com/office/powerpoint/2010/main" val="12990733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iperms.mymilrecord.uscg.mil/login/"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mailto:HQS-SMB-CGPSC-RPM-OER@USCG.MI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DE6C-D4B1-E1A8-3BE6-255F8B263891}"/>
              </a:ext>
            </a:extLst>
          </p:cNvPr>
          <p:cNvSpPr>
            <a:spLocks noGrp="1"/>
          </p:cNvSpPr>
          <p:nvPr>
            <p:ph type="ctrTitle"/>
          </p:nvPr>
        </p:nvSpPr>
        <p:spPr/>
        <p:txBody>
          <a:bodyPr>
            <a:normAutofit/>
          </a:bodyPr>
          <a:lstStyle/>
          <a:p>
            <a:r>
              <a:rPr lang="en-US" sz="11500" dirty="0"/>
              <a:t>Reserve OER</a:t>
            </a:r>
          </a:p>
        </p:txBody>
      </p:sp>
      <p:sp>
        <p:nvSpPr>
          <p:cNvPr id="3" name="Subtitle 2">
            <a:extLst>
              <a:ext uri="{FF2B5EF4-FFF2-40B4-BE49-F238E27FC236}">
                <a16:creationId xmlns:a16="http://schemas.microsoft.com/office/drawing/2014/main" id="{5BE64977-4A08-5C97-20CC-F27B43F7B68C}"/>
              </a:ext>
            </a:extLst>
          </p:cNvPr>
          <p:cNvSpPr>
            <a:spLocks noGrp="1"/>
          </p:cNvSpPr>
          <p:nvPr>
            <p:ph type="subTitle" idx="1"/>
          </p:nvPr>
        </p:nvSpPr>
        <p:spPr>
          <a:xfrm>
            <a:off x="1371600" y="4382831"/>
            <a:ext cx="9448800" cy="1526653"/>
          </a:xfrm>
        </p:spPr>
        <p:txBody>
          <a:bodyPr>
            <a:normAutofit/>
          </a:bodyPr>
          <a:lstStyle/>
          <a:p>
            <a:r>
              <a:rPr lang="en-US" sz="4000" dirty="0"/>
              <a:t>LT Timothy Kroll</a:t>
            </a:r>
          </a:p>
          <a:p>
            <a:r>
              <a:rPr lang="en-US" sz="4000" dirty="0"/>
              <a:t>PSC, RPM-1, OES Manager</a:t>
            </a:r>
          </a:p>
        </p:txBody>
      </p:sp>
    </p:spTree>
    <p:extLst>
      <p:ext uri="{BB962C8B-B14F-4D97-AF65-F5344CB8AC3E}">
        <p14:creationId xmlns:p14="http://schemas.microsoft.com/office/powerpoint/2010/main" val="39130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753534"/>
            <a:ext cx="10820399" cy="652186"/>
          </a:xfrm>
        </p:spPr>
        <p:txBody>
          <a:bodyPr/>
          <a:lstStyle/>
          <a:p>
            <a:pPr algn="l"/>
            <a:r>
              <a:rPr lang="en-US" dirty="0"/>
              <a:t>Did you know?</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1024467" y="1815152"/>
            <a:ext cx="10490200" cy="4176215"/>
          </a:xfrm>
        </p:spPr>
        <p:txBody>
          <a:bodyPr>
            <a:noAutofit/>
          </a:bodyPr>
          <a:lstStyle/>
          <a:p>
            <a:pPr algn="l"/>
            <a:r>
              <a:rPr lang="en-US" sz="3200" b="0" i="0" u="none" strike="noStrike" baseline="0" dirty="0">
                <a:solidFill>
                  <a:schemeClr val="tx1"/>
                </a:solidFill>
              </a:rPr>
              <a:t>IDPL scheduled officers on active duty, including multiple sets of active-duty orders with no break in service, 181 consecutive days or greater, must follow the ADPL submission schedule and be treated as an ADPL schedule officer for as long as they remain on active duty. </a:t>
            </a:r>
          </a:p>
          <a:p>
            <a:pPr algn="l"/>
            <a:endParaRPr lang="en-US" sz="3200" b="1" dirty="0">
              <a:solidFill>
                <a:schemeClr val="tx1"/>
              </a:solidFill>
            </a:endParaRPr>
          </a:p>
          <a:p>
            <a:pPr algn="l"/>
            <a:r>
              <a:rPr lang="en-US" sz="3200" b="1" dirty="0">
                <a:solidFill>
                  <a:schemeClr val="tx1"/>
                </a:solidFill>
              </a:rPr>
              <a:t> </a:t>
            </a:r>
            <a:r>
              <a:rPr lang="en-US" sz="3200" i="1" dirty="0">
                <a:solidFill>
                  <a:srgbClr val="FFFF00"/>
                </a:solidFill>
              </a:rPr>
              <a:t>----- NOT Concurrent OER ----</a:t>
            </a:r>
          </a:p>
        </p:txBody>
      </p:sp>
    </p:spTree>
    <p:extLst>
      <p:ext uri="{BB962C8B-B14F-4D97-AF65-F5344CB8AC3E}">
        <p14:creationId xmlns:p14="http://schemas.microsoft.com/office/powerpoint/2010/main" val="251749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1"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677194"/>
            <a:ext cx="10820400" cy="909896"/>
          </a:xfrm>
        </p:spPr>
        <p:txBody>
          <a:bodyPr vert="horz" lIns="91440" tIns="45720" rIns="91440" bIns="45720" rtlCol="0" anchor="b">
            <a:normAutofit/>
          </a:bodyPr>
          <a:lstStyle/>
          <a:p>
            <a:pPr algn="l"/>
            <a:r>
              <a:rPr lang="en-US" sz="4400" dirty="0"/>
              <a:t>ADPL Submission schedule</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685800" y="1589732"/>
            <a:ext cx="10820400" cy="602995"/>
          </a:xfrm>
        </p:spPr>
        <p:txBody>
          <a:bodyPr vert="horz" lIns="91440" tIns="45720" rIns="91440" bIns="45720" rtlCol="0">
            <a:normAutofit/>
          </a:bodyPr>
          <a:lstStyle/>
          <a:p>
            <a:pPr algn="l"/>
            <a:endParaRPr lang="en-US" sz="1800">
              <a:solidFill>
                <a:schemeClr val="tx1"/>
              </a:solidFill>
            </a:endParaRPr>
          </a:p>
        </p:txBody>
      </p:sp>
      <p:sp>
        <p:nvSpPr>
          <p:cNvPr id="22" name="Rectangle 13">
            <a:extLst>
              <a:ext uri="{FF2B5EF4-FFF2-40B4-BE49-F238E27FC236}">
                <a16:creationId xmlns:a16="http://schemas.microsoft.com/office/drawing/2014/main" id="{8A0AE57C-30AD-4D4E-9855-B5FBEAD6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AF2FEF-4134-BDFA-E035-CBEAD618098A}"/>
              </a:ext>
            </a:extLst>
          </p:cNvPr>
          <p:cNvPicPr>
            <a:picLocks noChangeAspect="1"/>
          </p:cNvPicPr>
          <p:nvPr/>
        </p:nvPicPr>
        <p:blipFill>
          <a:blip r:embed="rId4"/>
          <a:stretch>
            <a:fillRect/>
          </a:stretch>
        </p:blipFill>
        <p:spPr>
          <a:xfrm>
            <a:off x="685800" y="1832075"/>
            <a:ext cx="9195180" cy="4648200"/>
          </a:xfrm>
          <a:prstGeom prst="rect">
            <a:avLst/>
          </a:prstGeom>
        </p:spPr>
      </p:pic>
      <p:sp>
        <p:nvSpPr>
          <p:cNvPr id="7" name="Arrow: Left 6">
            <a:extLst>
              <a:ext uri="{FF2B5EF4-FFF2-40B4-BE49-F238E27FC236}">
                <a16:creationId xmlns:a16="http://schemas.microsoft.com/office/drawing/2014/main" id="{586F64AF-6018-C43A-5F11-8C6530A3C06C}"/>
              </a:ext>
            </a:extLst>
          </p:cNvPr>
          <p:cNvSpPr/>
          <p:nvPr/>
        </p:nvSpPr>
        <p:spPr>
          <a:xfrm>
            <a:off x="8093123" y="2648943"/>
            <a:ext cx="3575713" cy="6029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Becomes ANNUAL</a:t>
            </a:r>
          </a:p>
        </p:txBody>
      </p:sp>
      <p:sp>
        <p:nvSpPr>
          <p:cNvPr id="8" name="Arrow: Left 7">
            <a:extLst>
              <a:ext uri="{FF2B5EF4-FFF2-40B4-BE49-F238E27FC236}">
                <a16:creationId xmlns:a16="http://schemas.microsoft.com/office/drawing/2014/main" id="{76E9A744-C103-8758-4CA2-7F3D17B47970}"/>
              </a:ext>
            </a:extLst>
          </p:cNvPr>
          <p:cNvSpPr/>
          <p:nvPr/>
        </p:nvSpPr>
        <p:spPr>
          <a:xfrm>
            <a:off x="8093123" y="3524313"/>
            <a:ext cx="3575713" cy="1441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Becomes SEMI-ANNUAL</a:t>
            </a:r>
          </a:p>
        </p:txBody>
      </p:sp>
      <p:sp>
        <p:nvSpPr>
          <p:cNvPr id="9" name="Arrow: Left 8">
            <a:extLst>
              <a:ext uri="{FF2B5EF4-FFF2-40B4-BE49-F238E27FC236}">
                <a16:creationId xmlns:a16="http://schemas.microsoft.com/office/drawing/2014/main" id="{0BA20E74-7A43-4990-7C4F-2CC3737779BE}"/>
              </a:ext>
            </a:extLst>
          </p:cNvPr>
          <p:cNvSpPr/>
          <p:nvPr/>
        </p:nvSpPr>
        <p:spPr>
          <a:xfrm>
            <a:off x="8093123" y="5595582"/>
            <a:ext cx="3575713" cy="899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Becomes ANNUAL</a:t>
            </a:r>
          </a:p>
        </p:txBody>
      </p:sp>
    </p:spTree>
    <p:extLst>
      <p:ext uri="{BB962C8B-B14F-4D97-AF65-F5344CB8AC3E}">
        <p14:creationId xmlns:p14="http://schemas.microsoft.com/office/powerpoint/2010/main" val="391622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753534"/>
            <a:ext cx="10820399" cy="652186"/>
          </a:xfrm>
        </p:spPr>
        <p:txBody>
          <a:bodyPr/>
          <a:lstStyle/>
          <a:p>
            <a:pPr algn="l"/>
            <a:r>
              <a:rPr lang="en-US" dirty="0"/>
              <a:t>Concurrent </a:t>
            </a:r>
            <a:r>
              <a:rPr lang="en-US" dirty="0" err="1"/>
              <a:t>oer</a:t>
            </a:r>
            <a:endParaRPr lang="en-US" dirty="0"/>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1024467" y="1815152"/>
            <a:ext cx="10490200" cy="4176215"/>
          </a:xfrm>
        </p:spPr>
        <p:txBody>
          <a:bodyPr>
            <a:noAutofit/>
          </a:bodyPr>
          <a:lstStyle/>
          <a:p>
            <a:pPr marL="457200" indent="-457200" algn="l">
              <a:buFontTx/>
              <a:buChar char="-"/>
            </a:pPr>
            <a:r>
              <a:rPr lang="en-US" sz="3200" dirty="0">
                <a:solidFill>
                  <a:schemeClr val="tx1"/>
                </a:solidFill>
              </a:rPr>
              <a:t>30 to 180 days at a different unit or under a different rating chain</a:t>
            </a:r>
          </a:p>
          <a:p>
            <a:pPr marL="457200" indent="-457200" algn="l">
              <a:buFontTx/>
              <a:buChar char="-"/>
            </a:pPr>
            <a:r>
              <a:rPr lang="en-US" sz="3200" dirty="0">
                <a:solidFill>
                  <a:schemeClr val="tx1"/>
                </a:solidFill>
              </a:rPr>
              <a:t>Current policy: One Page Concurrent</a:t>
            </a:r>
          </a:p>
          <a:p>
            <a:pPr marL="457200" indent="-457200" algn="l">
              <a:buFontTx/>
              <a:buChar char="-"/>
            </a:pPr>
            <a:r>
              <a:rPr lang="en-US" sz="3200" dirty="0">
                <a:solidFill>
                  <a:schemeClr val="tx1"/>
                </a:solidFill>
              </a:rPr>
              <a:t>Proposed Change: One or Two Page(s) Concurrent</a:t>
            </a:r>
          </a:p>
          <a:p>
            <a:pPr marL="914400" lvl="1" indent="-457200">
              <a:buFontTx/>
              <a:buChar char="-"/>
            </a:pPr>
            <a:r>
              <a:rPr lang="en-US" sz="3000" dirty="0">
                <a:solidFill>
                  <a:schemeClr val="tx1"/>
                </a:solidFill>
              </a:rPr>
              <a:t>It’s up to the MBR and their CMD</a:t>
            </a:r>
          </a:p>
          <a:p>
            <a:pPr marL="457200" indent="-457200" algn="l">
              <a:buFontTx/>
              <a:buChar char="-"/>
            </a:pPr>
            <a:endParaRPr lang="en-US" sz="3200" dirty="0">
              <a:solidFill>
                <a:schemeClr val="tx1"/>
              </a:solidFill>
            </a:endParaRPr>
          </a:p>
          <a:p>
            <a:pPr algn="l"/>
            <a:endParaRPr lang="en-US" sz="3200" dirty="0">
              <a:solidFill>
                <a:schemeClr val="tx1"/>
              </a:solidFill>
            </a:endParaRPr>
          </a:p>
        </p:txBody>
      </p:sp>
    </p:spTree>
    <p:extLst>
      <p:ext uri="{BB962C8B-B14F-4D97-AF65-F5344CB8AC3E}">
        <p14:creationId xmlns:p14="http://schemas.microsoft.com/office/powerpoint/2010/main" val="298042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87E-D924-0F36-59FE-6E77901DF554}"/>
              </a:ext>
            </a:extLst>
          </p:cNvPr>
          <p:cNvSpPr>
            <a:spLocks noGrp="1"/>
          </p:cNvSpPr>
          <p:nvPr>
            <p:ph type="title"/>
          </p:nvPr>
        </p:nvSpPr>
        <p:spPr>
          <a:xfrm>
            <a:off x="685800" y="4459110"/>
            <a:ext cx="10822034" cy="819355"/>
          </a:xfrm>
        </p:spPr>
        <p:txBody>
          <a:bodyPr>
            <a:noAutofit/>
          </a:bodyPr>
          <a:lstStyle/>
          <a:p>
            <a:r>
              <a:rPr lang="en-US" b="0" i="1" dirty="0">
                <a:effectLst/>
                <a:latin typeface="Helvetica Neue"/>
              </a:rPr>
              <a:t>interactive Personnel Electronic Records Management System (</a:t>
            </a:r>
            <a:r>
              <a:rPr lang="en-US" b="0" i="1" dirty="0" err="1">
                <a:effectLst/>
                <a:latin typeface="Helvetica Neue"/>
              </a:rPr>
              <a:t>iPERMS</a:t>
            </a:r>
            <a:r>
              <a:rPr lang="en-US" b="0" i="1" dirty="0">
                <a:effectLst/>
                <a:latin typeface="Helvetica Neue"/>
              </a:rPr>
              <a:t>)</a:t>
            </a:r>
            <a:endParaRPr lang="en-US" dirty="0"/>
          </a:p>
        </p:txBody>
      </p:sp>
      <p:sp>
        <p:nvSpPr>
          <p:cNvPr id="4" name="Text Placeholder 3">
            <a:extLst>
              <a:ext uri="{FF2B5EF4-FFF2-40B4-BE49-F238E27FC236}">
                <a16:creationId xmlns:a16="http://schemas.microsoft.com/office/drawing/2014/main" id="{13E79AE4-6BE4-6601-5693-8D717BBA7080}"/>
              </a:ext>
            </a:extLst>
          </p:cNvPr>
          <p:cNvSpPr>
            <a:spLocks noGrp="1"/>
          </p:cNvSpPr>
          <p:nvPr>
            <p:ph type="body" sz="half" idx="2"/>
          </p:nvPr>
        </p:nvSpPr>
        <p:spPr/>
        <p:txBody>
          <a:bodyPr>
            <a:normAutofit lnSpcReduction="10000"/>
          </a:bodyPr>
          <a:lstStyle/>
          <a:p>
            <a:r>
              <a:rPr lang="en-US" sz="2400" dirty="0"/>
              <a:t>Accessible to view and download 24/7 for all Active, Reserve, and Retired Members</a:t>
            </a:r>
          </a:p>
        </p:txBody>
      </p:sp>
      <p:sp>
        <p:nvSpPr>
          <p:cNvPr id="5" name="TextBox 4">
            <a:extLst>
              <a:ext uri="{FF2B5EF4-FFF2-40B4-BE49-F238E27FC236}">
                <a16:creationId xmlns:a16="http://schemas.microsoft.com/office/drawing/2014/main" id="{E6D41061-9A4C-78D9-2816-FEF55040723D}"/>
              </a:ext>
            </a:extLst>
          </p:cNvPr>
          <p:cNvSpPr txBox="1"/>
          <p:nvPr/>
        </p:nvSpPr>
        <p:spPr>
          <a:xfrm>
            <a:off x="1012209" y="1228299"/>
            <a:ext cx="10167582" cy="2862322"/>
          </a:xfrm>
          <a:prstGeom prst="rect">
            <a:avLst/>
          </a:prstGeom>
          <a:noFill/>
        </p:spPr>
        <p:txBody>
          <a:bodyPr wrap="square" rtlCol="0">
            <a:spAutoFit/>
          </a:bodyPr>
          <a:lstStyle/>
          <a:p>
            <a:r>
              <a:rPr lang="en-US" sz="6000" dirty="0">
                <a:solidFill>
                  <a:srgbClr val="00B0F0"/>
                </a:solidFill>
                <a:hlinkClick r:id="rId2">
                  <a:extLst>
                    <a:ext uri="{A12FA001-AC4F-418D-AE19-62706E023703}">
                      <ahyp:hlinkClr xmlns:ahyp="http://schemas.microsoft.com/office/drawing/2018/hyperlinkcolor" val="tx"/>
                    </a:ext>
                  </a:extLst>
                </a:hlinkClick>
              </a:rPr>
              <a:t>https://iperms.mymilrecord.uscg.mil/login/</a:t>
            </a:r>
            <a:endParaRPr lang="en-US" sz="6000" dirty="0">
              <a:solidFill>
                <a:srgbClr val="00B0F0"/>
              </a:solidFill>
            </a:endParaRPr>
          </a:p>
          <a:p>
            <a:endParaRPr lang="en-US" sz="6000" dirty="0"/>
          </a:p>
        </p:txBody>
      </p:sp>
    </p:spTree>
    <p:extLst>
      <p:ext uri="{BB962C8B-B14F-4D97-AF65-F5344CB8AC3E}">
        <p14:creationId xmlns:p14="http://schemas.microsoft.com/office/powerpoint/2010/main" val="327340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753534"/>
            <a:ext cx="10820399" cy="665834"/>
          </a:xfrm>
        </p:spPr>
        <p:txBody>
          <a:bodyPr/>
          <a:lstStyle/>
          <a:p>
            <a:pPr algn="l"/>
            <a:r>
              <a:rPr lang="en-US" dirty="0"/>
              <a:t>References &amp; resources</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1024467" y="1583140"/>
            <a:ext cx="10490200" cy="4981433"/>
          </a:xfrm>
        </p:spPr>
        <p:txBody>
          <a:bodyPr>
            <a:noAutofit/>
          </a:bodyPr>
          <a:lstStyle/>
          <a:p>
            <a:pPr algn="l"/>
            <a:r>
              <a:rPr lang="en-US" sz="3200" b="1" i="0" u="none" strike="noStrike" baseline="0" dirty="0">
                <a:solidFill>
                  <a:schemeClr val="tx1"/>
                </a:solidFill>
              </a:rPr>
              <a:t>Officer Accessions, Evaluations, and Promotions </a:t>
            </a:r>
            <a:r>
              <a:rPr lang="en-US" sz="3200" dirty="0">
                <a:solidFill>
                  <a:schemeClr val="tx1"/>
                </a:solidFill>
              </a:rPr>
              <a:t>COMDTINST M1000.3 (series), Chapter 5 (Jul2020)</a:t>
            </a:r>
          </a:p>
          <a:p>
            <a:pPr algn="l"/>
            <a:endParaRPr lang="en-US" sz="1800" dirty="0">
              <a:solidFill>
                <a:schemeClr val="tx1"/>
              </a:solidFill>
            </a:endParaRPr>
          </a:p>
          <a:p>
            <a:pPr algn="l"/>
            <a:r>
              <a:rPr lang="en-US" sz="3200" b="1" i="0" u="none" strike="noStrike" baseline="0" dirty="0">
                <a:solidFill>
                  <a:schemeClr val="tx1"/>
                </a:solidFill>
              </a:rPr>
              <a:t>COAST GUARD OFFICER EVALUATION SYSTEM PROCEDURES MANUAL</a:t>
            </a:r>
          </a:p>
          <a:p>
            <a:pPr algn="l"/>
            <a:r>
              <a:rPr lang="en-US" sz="3200" dirty="0">
                <a:solidFill>
                  <a:schemeClr val="tx1"/>
                </a:solidFill>
              </a:rPr>
              <a:t>PSCINST M1611.1 (series), Chapter 7 (Dec2021)</a:t>
            </a:r>
          </a:p>
          <a:p>
            <a:pPr algn="l"/>
            <a:endParaRPr lang="en-US" sz="1800" dirty="0">
              <a:solidFill>
                <a:schemeClr val="tx1"/>
              </a:solidFill>
            </a:endParaRPr>
          </a:p>
          <a:p>
            <a:pPr algn="l"/>
            <a:r>
              <a:rPr lang="en-US" sz="3200" b="1" dirty="0">
                <a:solidFill>
                  <a:schemeClr val="tx1"/>
                </a:solidFill>
                <a:hlinkClick r:id="rId2">
                  <a:extLst>
                    <a:ext uri="{A12FA001-AC4F-418D-AE19-62706E023703}">
                      <ahyp:hlinkClr xmlns:ahyp="http://schemas.microsoft.com/office/drawing/2018/hyperlinkcolor" val="tx"/>
                    </a:ext>
                  </a:extLst>
                </a:hlinkClick>
              </a:rPr>
              <a:t>HQS-SMB-CGPSC-RPM-OER@USCG.MIL</a:t>
            </a:r>
            <a:endParaRPr lang="en-US" sz="3200" b="1" dirty="0">
              <a:solidFill>
                <a:schemeClr val="tx1"/>
              </a:solidFill>
            </a:endParaRPr>
          </a:p>
          <a:p>
            <a:pPr algn="l"/>
            <a:r>
              <a:rPr lang="en-US" sz="3200" b="1" dirty="0">
                <a:solidFill>
                  <a:schemeClr val="tx1"/>
                </a:solidFill>
              </a:rPr>
              <a:t>(703) 254-6894 (mobile)</a:t>
            </a:r>
          </a:p>
        </p:txBody>
      </p:sp>
    </p:spTree>
    <p:extLst>
      <p:ext uri="{BB962C8B-B14F-4D97-AF65-F5344CB8AC3E}">
        <p14:creationId xmlns:p14="http://schemas.microsoft.com/office/powerpoint/2010/main" val="192425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753534"/>
            <a:ext cx="10820399" cy="693130"/>
          </a:xfrm>
        </p:spPr>
        <p:txBody>
          <a:bodyPr/>
          <a:lstStyle/>
          <a:p>
            <a:pPr algn="l"/>
            <a:r>
              <a:rPr lang="en-US" dirty="0"/>
              <a:t>Policy states that …</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1024467" y="1692322"/>
            <a:ext cx="10490200" cy="4299045"/>
          </a:xfrm>
        </p:spPr>
        <p:txBody>
          <a:bodyPr>
            <a:noAutofit/>
          </a:bodyPr>
          <a:lstStyle/>
          <a:p>
            <a:pPr algn="l"/>
            <a:r>
              <a:rPr lang="en-US" sz="3200" i="0" u="none" strike="noStrike" baseline="0" dirty="0">
                <a:solidFill>
                  <a:schemeClr val="tx1"/>
                </a:solidFill>
              </a:rPr>
              <a:t>It is the Member’s responsibility to make sure that their records are accurate and complete.</a:t>
            </a:r>
          </a:p>
          <a:p>
            <a:pPr algn="l"/>
            <a:endParaRPr lang="en-US" sz="1800" dirty="0">
              <a:solidFill>
                <a:schemeClr val="tx1"/>
              </a:solidFill>
            </a:endParaRPr>
          </a:p>
          <a:p>
            <a:pPr algn="l"/>
            <a:r>
              <a:rPr lang="en-US" sz="3200" i="0" u="none" strike="noStrike" baseline="0" dirty="0">
                <a:solidFill>
                  <a:schemeClr val="tx1"/>
                </a:solidFill>
              </a:rPr>
              <a:t>Every commissioned day must be covered by an OER.</a:t>
            </a:r>
            <a:endParaRPr lang="en-US" sz="3200" dirty="0">
              <a:solidFill>
                <a:schemeClr val="tx1"/>
              </a:solidFill>
            </a:endParaRPr>
          </a:p>
          <a:p>
            <a:pPr algn="l"/>
            <a:endParaRPr lang="en-US" sz="1800" b="0" i="0" u="none" strike="noStrike" baseline="0" dirty="0">
              <a:solidFill>
                <a:schemeClr val="tx1"/>
              </a:solidFill>
            </a:endParaRPr>
          </a:p>
          <a:p>
            <a:pPr algn="l"/>
            <a:r>
              <a:rPr lang="en-US" sz="3200" b="0" i="0" u="none" strike="noStrike" baseline="0" dirty="0">
                <a:solidFill>
                  <a:schemeClr val="tx1"/>
                </a:solidFill>
              </a:rPr>
              <a:t>The period of report must not exceed 30 months for biennial, 18 months for annual, and 12 months for semi-annual. </a:t>
            </a:r>
          </a:p>
        </p:txBody>
      </p:sp>
    </p:spTree>
    <p:extLst>
      <p:ext uri="{BB962C8B-B14F-4D97-AF65-F5344CB8AC3E}">
        <p14:creationId xmlns:p14="http://schemas.microsoft.com/office/powerpoint/2010/main" val="100542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1"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677194"/>
            <a:ext cx="10820400" cy="909896"/>
          </a:xfrm>
        </p:spPr>
        <p:txBody>
          <a:bodyPr vert="horz" lIns="91440" tIns="45720" rIns="91440" bIns="45720" rtlCol="0" anchor="b">
            <a:normAutofit/>
          </a:bodyPr>
          <a:lstStyle/>
          <a:p>
            <a:pPr algn="l"/>
            <a:r>
              <a:rPr lang="en-US" sz="4400"/>
              <a:t>IDPL Submission schedule</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685800" y="1589732"/>
            <a:ext cx="10820400" cy="602995"/>
          </a:xfrm>
        </p:spPr>
        <p:txBody>
          <a:bodyPr vert="horz" lIns="91440" tIns="45720" rIns="91440" bIns="45720" rtlCol="0">
            <a:normAutofit/>
          </a:bodyPr>
          <a:lstStyle/>
          <a:p>
            <a:pPr algn="l"/>
            <a:endParaRPr lang="en-US" sz="1800">
              <a:solidFill>
                <a:schemeClr val="tx1"/>
              </a:solidFill>
            </a:endParaRPr>
          </a:p>
        </p:txBody>
      </p:sp>
      <p:sp>
        <p:nvSpPr>
          <p:cNvPr id="22" name="Rectangle 13">
            <a:extLst>
              <a:ext uri="{FF2B5EF4-FFF2-40B4-BE49-F238E27FC236}">
                <a16:creationId xmlns:a16="http://schemas.microsoft.com/office/drawing/2014/main" id="{8A0AE57C-30AD-4D4E-9855-B5FBEAD6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A9E35F-6DB9-C173-AF7D-D8C6655A6BB7}"/>
              </a:ext>
            </a:extLst>
          </p:cNvPr>
          <p:cNvPicPr>
            <a:picLocks noChangeAspect="1"/>
          </p:cNvPicPr>
          <p:nvPr/>
        </p:nvPicPr>
        <p:blipFill>
          <a:blip r:embed="rId4"/>
          <a:stretch>
            <a:fillRect/>
          </a:stretch>
        </p:blipFill>
        <p:spPr>
          <a:xfrm>
            <a:off x="768625" y="1885070"/>
            <a:ext cx="10820399" cy="4586067"/>
          </a:xfrm>
          <a:prstGeom prst="rect">
            <a:avLst/>
          </a:prstGeom>
        </p:spPr>
      </p:pic>
    </p:spTree>
    <p:extLst>
      <p:ext uri="{BB962C8B-B14F-4D97-AF65-F5344CB8AC3E}">
        <p14:creationId xmlns:p14="http://schemas.microsoft.com/office/powerpoint/2010/main" val="300358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753534"/>
            <a:ext cx="10820399" cy="652186"/>
          </a:xfrm>
        </p:spPr>
        <p:txBody>
          <a:bodyPr/>
          <a:lstStyle/>
          <a:p>
            <a:pPr algn="l"/>
            <a:r>
              <a:rPr lang="en-US" dirty="0"/>
              <a:t>Reserve OER types</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1024467" y="1815152"/>
            <a:ext cx="10490200" cy="4176215"/>
          </a:xfrm>
        </p:spPr>
        <p:txBody>
          <a:bodyPr>
            <a:noAutofit/>
          </a:bodyPr>
          <a:lstStyle/>
          <a:p>
            <a:pPr algn="l"/>
            <a:r>
              <a:rPr lang="en-US" sz="3200" i="0" u="none" strike="noStrike" baseline="0" dirty="0">
                <a:solidFill>
                  <a:schemeClr val="tx1"/>
                </a:solidFill>
              </a:rPr>
              <a:t>Annual or Biennial</a:t>
            </a:r>
          </a:p>
          <a:p>
            <a:pPr algn="l"/>
            <a:r>
              <a:rPr lang="en-US" sz="3200" dirty="0">
                <a:solidFill>
                  <a:schemeClr val="tx1"/>
                </a:solidFill>
              </a:rPr>
              <a:t>Detachment/PCS of RO</a:t>
            </a:r>
          </a:p>
          <a:p>
            <a:pPr algn="l"/>
            <a:r>
              <a:rPr lang="en-US" sz="3200" dirty="0">
                <a:solidFill>
                  <a:schemeClr val="tx1"/>
                </a:solidFill>
              </a:rPr>
              <a:t>Detachment/PCS of ROO</a:t>
            </a:r>
          </a:p>
          <a:p>
            <a:pPr algn="l"/>
            <a:r>
              <a:rPr lang="en-US" sz="3200" dirty="0">
                <a:solidFill>
                  <a:schemeClr val="tx1"/>
                </a:solidFill>
              </a:rPr>
              <a:t>Boards/Panel</a:t>
            </a:r>
          </a:p>
          <a:p>
            <a:pPr algn="l"/>
            <a:r>
              <a:rPr lang="en-US" sz="3200" dirty="0">
                <a:solidFill>
                  <a:schemeClr val="tx1"/>
                </a:solidFill>
              </a:rPr>
              <a:t>Promotion*</a:t>
            </a:r>
          </a:p>
          <a:p>
            <a:pPr algn="l"/>
            <a:r>
              <a:rPr lang="en-US" sz="3200" dirty="0">
                <a:solidFill>
                  <a:schemeClr val="tx1"/>
                </a:solidFill>
              </a:rPr>
              <a:t>Concurrent</a:t>
            </a:r>
          </a:p>
          <a:p>
            <a:pPr algn="l"/>
            <a:r>
              <a:rPr lang="en-US" sz="3200" dirty="0">
                <a:solidFill>
                  <a:schemeClr val="tx1"/>
                </a:solidFill>
              </a:rPr>
              <a:t>Continuity</a:t>
            </a:r>
          </a:p>
        </p:txBody>
      </p:sp>
    </p:spTree>
    <p:extLst>
      <p:ext uri="{BB962C8B-B14F-4D97-AF65-F5344CB8AC3E}">
        <p14:creationId xmlns:p14="http://schemas.microsoft.com/office/powerpoint/2010/main" val="181542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677194"/>
            <a:ext cx="10820400" cy="909896"/>
          </a:xfrm>
        </p:spPr>
        <p:txBody>
          <a:bodyPr vert="horz" lIns="91440" tIns="45720" rIns="91440" bIns="45720" rtlCol="0" anchor="b">
            <a:normAutofit/>
          </a:bodyPr>
          <a:lstStyle/>
          <a:p>
            <a:pPr algn="l"/>
            <a:r>
              <a:rPr lang="en-US" sz="4400" dirty="0"/>
              <a:t>COMMON MISTAKES</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685800" y="1589732"/>
            <a:ext cx="10820400" cy="602995"/>
          </a:xfrm>
        </p:spPr>
        <p:txBody>
          <a:bodyPr vert="horz" lIns="91440" tIns="45720" rIns="91440" bIns="45720" rtlCol="0">
            <a:normAutofit/>
          </a:bodyPr>
          <a:lstStyle/>
          <a:p>
            <a:pPr algn="l"/>
            <a:endParaRPr lang="en-US" sz="1800" b="1">
              <a:solidFill>
                <a:schemeClr val="tx1"/>
              </a:solidFill>
            </a:endParaRPr>
          </a:p>
        </p:txBody>
      </p:sp>
      <p:sp>
        <p:nvSpPr>
          <p:cNvPr id="14" name="Rectangle 13">
            <a:extLst>
              <a:ext uri="{FF2B5EF4-FFF2-40B4-BE49-F238E27FC236}">
                <a16:creationId xmlns:a16="http://schemas.microsoft.com/office/drawing/2014/main" id="{8A0AE57C-30AD-4D4E-9855-B5FBEAD6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E86343-46EF-1706-BDEE-72E4D2401F22}"/>
              </a:ext>
            </a:extLst>
          </p:cNvPr>
          <p:cNvPicPr>
            <a:picLocks noChangeAspect="1"/>
          </p:cNvPicPr>
          <p:nvPr/>
        </p:nvPicPr>
        <p:blipFill>
          <a:blip r:embed="rId4"/>
          <a:stretch>
            <a:fillRect/>
          </a:stretch>
        </p:blipFill>
        <p:spPr>
          <a:xfrm>
            <a:off x="768626" y="1828800"/>
            <a:ext cx="10650126" cy="4698609"/>
          </a:xfrm>
          <a:prstGeom prst="rect">
            <a:avLst/>
          </a:prstGeom>
        </p:spPr>
      </p:pic>
      <p:sp>
        <p:nvSpPr>
          <p:cNvPr id="6" name="Arrow: Up 5">
            <a:extLst>
              <a:ext uri="{FF2B5EF4-FFF2-40B4-BE49-F238E27FC236}">
                <a16:creationId xmlns:a16="http://schemas.microsoft.com/office/drawing/2014/main" id="{EBA0B7D2-5969-9ADB-C533-5451741AFDF6}"/>
              </a:ext>
            </a:extLst>
          </p:cNvPr>
          <p:cNvSpPr/>
          <p:nvPr/>
        </p:nvSpPr>
        <p:spPr>
          <a:xfrm rot="17225066">
            <a:off x="9717207" y="4386565"/>
            <a:ext cx="422844" cy="90989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03EB4AE4-42CF-9C0E-214A-0852EA637DF4}"/>
              </a:ext>
            </a:extLst>
          </p:cNvPr>
          <p:cNvSpPr/>
          <p:nvPr/>
        </p:nvSpPr>
        <p:spPr>
          <a:xfrm rot="14341359">
            <a:off x="6102822" y="3299540"/>
            <a:ext cx="422844" cy="90989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77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1" name="Picture 20">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677194"/>
            <a:ext cx="10820400" cy="909896"/>
          </a:xfrm>
        </p:spPr>
        <p:txBody>
          <a:bodyPr vert="horz" lIns="91440" tIns="45720" rIns="91440" bIns="45720" rtlCol="0" anchor="b">
            <a:normAutofit/>
          </a:bodyPr>
          <a:lstStyle/>
          <a:p>
            <a:pPr algn="l"/>
            <a:r>
              <a:rPr lang="en-US" sz="4400" dirty="0"/>
              <a:t>COMMON MISTAKES</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685800" y="1589732"/>
            <a:ext cx="10820400" cy="602995"/>
          </a:xfrm>
        </p:spPr>
        <p:txBody>
          <a:bodyPr vert="horz" lIns="91440" tIns="45720" rIns="91440" bIns="45720" rtlCol="0">
            <a:normAutofit/>
          </a:bodyPr>
          <a:lstStyle/>
          <a:p>
            <a:pPr algn="l"/>
            <a:endParaRPr lang="en-US" sz="1800" b="1">
              <a:solidFill>
                <a:schemeClr val="tx1"/>
              </a:solidFill>
            </a:endParaRPr>
          </a:p>
        </p:txBody>
      </p:sp>
      <p:sp>
        <p:nvSpPr>
          <p:cNvPr id="23" name="Rectangle 22">
            <a:extLst>
              <a:ext uri="{FF2B5EF4-FFF2-40B4-BE49-F238E27FC236}">
                <a16:creationId xmlns:a16="http://schemas.microsoft.com/office/drawing/2014/main" id="{8A0AE57C-30AD-4D4E-9855-B5FBEAD6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BA1675-3AE0-B09A-B2C8-291C104B1370}"/>
              </a:ext>
            </a:extLst>
          </p:cNvPr>
          <p:cNvPicPr>
            <a:picLocks noChangeAspect="1"/>
          </p:cNvPicPr>
          <p:nvPr/>
        </p:nvPicPr>
        <p:blipFill>
          <a:blip r:embed="rId4"/>
          <a:stretch>
            <a:fillRect/>
          </a:stretch>
        </p:blipFill>
        <p:spPr>
          <a:xfrm>
            <a:off x="768626" y="1842868"/>
            <a:ext cx="10650126" cy="4712677"/>
          </a:xfrm>
          <a:prstGeom prst="rect">
            <a:avLst/>
          </a:prstGeom>
        </p:spPr>
      </p:pic>
      <p:sp>
        <p:nvSpPr>
          <p:cNvPr id="13" name="Arrow: Up 12">
            <a:extLst>
              <a:ext uri="{FF2B5EF4-FFF2-40B4-BE49-F238E27FC236}">
                <a16:creationId xmlns:a16="http://schemas.microsoft.com/office/drawing/2014/main" id="{27BEE1B0-F45D-DFB1-A03D-3E6EB653FD3A}"/>
              </a:ext>
            </a:extLst>
          </p:cNvPr>
          <p:cNvSpPr/>
          <p:nvPr/>
        </p:nvSpPr>
        <p:spPr>
          <a:xfrm rot="14341359">
            <a:off x="6257566" y="1436280"/>
            <a:ext cx="422844" cy="90989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AE4C4F3E-77AC-2D59-79AB-4996FEEA25CE}"/>
              </a:ext>
            </a:extLst>
          </p:cNvPr>
          <p:cNvSpPr/>
          <p:nvPr/>
        </p:nvSpPr>
        <p:spPr>
          <a:xfrm rot="14341359">
            <a:off x="9436866" y="1477880"/>
            <a:ext cx="422844" cy="90989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532052B3-FE1C-91BF-6A1B-E9AC3B5CE8A4}"/>
              </a:ext>
            </a:extLst>
          </p:cNvPr>
          <p:cNvSpPr/>
          <p:nvPr/>
        </p:nvSpPr>
        <p:spPr>
          <a:xfrm rot="7926877">
            <a:off x="267844" y="5415806"/>
            <a:ext cx="422844" cy="90989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6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51E-1275-B81E-1C58-129039AED84D}"/>
              </a:ext>
            </a:extLst>
          </p:cNvPr>
          <p:cNvSpPr>
            <a:spLocks noGrp="1"/>
          </p:cNvSpPr>
          <p:nvPr>
            <p:ph type="title"/>
          </p:nvPr>
        </p:nvSpPr>
        <p:spPr>
          <a:xfrm>
            <a:off x="685800" y="753534"/>
            <a:ext cx="10820399" cy="652186"/>
          </a:xfrm>
        </p:spPr>
        <p:txBody>
          <a:bodyPr/>
          <a:lstStyle/>
          <a:p>
            <a:pPr algn="l"/>
            <a:r>
              <a:rPr lang="en-US" dirty="0"/>
              <a:t>Common mistakes</a:t>
            </a:r>
          </a:p>
        </p:txBody>
      </p:sp>
      <p:sp>
        <p:nvSpPr>
          <p:cNvPr id="3" name="Text Placeholder 2">
            <a:extLst>
              <a:ext uri="{FF2B5EF4-FFF2-40B4-BE49-F238E27FC236}">
                <a16:creationId xmlns:a16="http://schemas.microsoft.com/office/drawing/2014/main" id="{1E6CE2F7-FBA3-2235-90EB-428DE3D967F8}"/>
              </a:ext>
            </a:extLst>
          </p:cNvPr>
          <p:cNvSpPr>
            <a:spLocks noGrp="1"/>
          </p:cNvSpPr>
          <p:nvPr>
            <p:ph type="body" idx="1"/>
          </p:nvPr>
        </p:nvSpPr>
        <p:spPr>
          <a:xfrm>
            <a:off x="1024467" y="1815152"/>
            <a:ext cx="10490200" cy="4176215"/>
          </a:xfrm>
        </p:spPr>
        <p:txBody>
          <a:bodyPr>
            <a:noAutofit/>
          </a:bodyPr>
          <a:lstStyle/>
          <a:p>
            <a:pPr algn="l"/>
            <a:r>
              <a:rPr lang="en-US" sz="3200" dirty="0">
                <a:solidFill>
                  <a:schemeClr val="tx1"/>
                </a:solidFill>
              </a:rPr>
              <a:t>Only Supervisors can sign OER before EOP</a:t>
            </a:r>
          </a:p>
          <a:p>
            <a:pPr algn="l"/>
            <a:r>
              <a:rPr lang="en-US" sz="3200" dirty="0">
                <a:solidFill>
                  <a:schemeClr val="tx1"/>
                </a:solidFill>
              </a:rPr>
              <a:t>RO, Reviewer, and ROO must sign OOA EOP</a:t>
            </a:r>
          </a:p>
          <a:p>
            <a:pPr algn="l"/>
            <a:r>
              <a:rPr lang="en-US" sz="3200" dirty="0">
                <a:solidFill>
                  <a:schemeClr val="tx1"/>
                </a:solidFill>
              </a:rPr>
              <a:t>ROO must sign after Reviewer</a:t>
            </a:r>
          </a:p>
          <a:p>
            <a:pPr algn="l"/>
            <a:endParaRPr lang="en-US" sz="3200" dirty="0">
              <a:solidFill>
                <a:schemeClr val="tx1"/>
              </a:solidFill>
            </a:endParaRPr>
          </a:p>
          <a:p>
            <a:pPr algn="l"/>
            <a:r>
              <a:rPr lang="en-US" sz="3200" dirty="0">
                <a:solidFill>
                  <a:schemeClr val="tx1"/>
                </a:solidFill>
              </a:rPr>
              <a:t>All reserve OER must have at least one IDPL and at least one ADPL on the rating chain except for units with more than 50% Reserve membership.</a:t>
            </a:r>
          </a:p>
          <a:p>
            <a:pPr algn="l"/>
            <a:endParaRPr lang="en-US" sz="3200" b="1" dirty="0">
              <a:solidFill>
                <a:schemeClr val="tx1"/>
              </a:solidFill>
            </a:endParaRPr>
          </a:p>
        </p:txBody>
      </p:sp>
    </p:spTree>
    <p:extLst>
      <p:ext uri="{BB962C8B-B14F-4D97-AF65-F5344CB8AC3E}">
        <p14:creationId xmlns:p14="http://schemas.microsoft.com/office/powerpoint/2010/main" val="32140591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6DE19C5F467B4E9D471C20AE77DEF4" ma:contentTypeVersion="12" ma:contentTypeDescription="Create a new document." ma:contentTypeScope="" ma:versionID="6367749ffdf4e1963ea5e9a1926723c8">
  <xsd:schema xmlns:xsd="http://www.w3.org/2001/XMLSchema" xmlns:xs="http://www.w3.org/2001/XMLSchema" xmlns:p="http://schemas.microsoft.com/office/2006/metadata/properties" xmlns:ns2="b09ef99d-adbb-41c6-87f0-cfcb90a5b496" xmlns:ns3="ffd5442b-1dd2-4c4f-b7e1-c45fe9465e2d" targetNamespace="http://schemas.microsoft.com/office/2006/metadata/properties" ma:root="true" ma:fieldsID="ad620b9ce04a4cdca2c7bc8358f7cac9" ns2:_="" ns3:_="">
    <xsd:import namespace="b09ef99d-adbb-41c6-87f0-cfcb90a5b496"/>
    <xsd:import namespace="ffd5442b-1dd2-4c4f-b7e1-c45fe9465e2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ef99d-adbb-41c6-87f0-cfcb90a5b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0711c0e-4245-4ab7-b236-62d0b6835c8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d5442b-1dd2-4c4f-b7e1-c45fe9465e2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9528959-37ed-43a9-aac7-c0a5615af754}" ma:internalName="TaxCatchAll" ma:showField="CatchAllData" ma:web="ffd5442b-1dd2-4c4f-b7e1-c45fe9465e2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9ef99d-adbb-41c6-87f0-cfcb90a5b496">
      <Terms xmlns="http://schemas.microsoft.com/office/infopath/2007/PartnerControls"/>
    </lcf76f155ced4ddcb4097134ff3c332f>
    <TaxCatchAll xmlns="ffd5442b-1dd2-4c4f-b7e1-c45fe9465e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4A532-A999-423D-B24F-2C364BEE9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ef99d-adbb-41c6-87f0-cfcb90a5b496"/>
    <ds:schemaRef ds:uri="ffd5442b-1dd2-4c4f-b7e1-c45fe9465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FD2358-1442-4BA0-87D5-13799F144B23}">
  <ds:schemaRefs>
    <ds:schemaRef ds:uri="http://schemas.microsoft.com/office/2006/metadata/properties"/>
    <ds:schemaRef ds:uri="http://schemas.microsoft.com/office/infopath/2007/PartnerControls"/>
    <ds:schemaRef ds:uri="b09ef99d-adbb-41c6-87f0-cfcb90a5b496"/>
    <ds:schemaRef ds:uri="ffd5442b-1dd2-4c4f-b7e1-c45fe9465e2d"/>
  </ds:schemaRefs>
</ds:datastoreItem>
</file>

<file path=customXml/itemProps3.xml><?xml version="1.0" encoding="utf-8"?>
<ds:datastoreItem xmlns:ds="http://schemas.openxmlformats.org/officeDocument/2006/customXml" ds:itemID="{7BC5553C-14C8-4249-B953-045D4A9C71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230</TotalTime>
  <Words>341</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Helvetica Neue</vt:lpstr>
      <vt:lpstr>Vapor Trail</vt:lpstr>
      <vt:lpstr>Reserve OER</vt:lpstr>
      <vt:lpstr>interactive Personnel Electronic Records Management System (iPERMS)</vt:lpstr>
      <vt:lpstr>References &amp; resources</vt:lpstr>
      <vt:lpstr>Policy states that …</vt:lpstr>
      <vt:lpstr>IDPL Submission schedule</vt:lpstr>
      <vt:lpstr>Reserve OER types</vt:lpstr>
      <vt:lpstr>COMMON MISTAKES</vt:lpstr>
      <vt:lpstr>COMMON MISTAKES</vt:lpstr>
      <vt:lpstr>Common mistakes</vt:lpstr>
      <vt:lpstr>Did you know?</vt:lpstr>
      <vt:lpstr>ADPL Submission schedule</vt:lpstr>
      <vt:lpstr>Concurrent oer</vt:lpstr>
    </vt:vector>
  </TitlesOfParts>
  <Company>United States Coast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Reserve OER</dc:title>
  <dc:creator>Corinthia</dc:creator>
  <cp:lastModifiedBy>Nunnery, J Michael CIV USCG PSC (USA)</cp:lastModifiedBy>
  <cp:revision>2</cp:revision>
  <dcterms:created xsi:type="dcterms:W3CDTF">2023-02-10T11:53:33Z</dcterms:created>
  <dcterms:modified xsi:type="dcterms:W3CDTF">2023-06-22T15:40:35Z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0x010100FB6DE19C5F467B4E9D471C20AE77DEF4</vt:lpwstr>
  </property>
</Properties>
</file>