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80" r:id="rId3"/>
    <p:sldId id="271" r:id="rId4"/>
    <p:sldId id="257" r:id="rId5"/>
    <p:sldId id="258" r:id="rId6"/>
    <p:sldId id="259" r:id="rId7"/>
    <p:sldId id="266" r:id="rId8"/>
    <p:sldId id="265" r:id="rId9"/>
    <p:sldId id="275" r:id="rId10"/>
    <p:sldId id="268" r:id="rId11"/>
    <p:sldId id="269" r:id="rId12"/>
    <p:sldId id="272" r:id="rId13"/>
    <p:sldId id="260" r:id="rId14"/>
    <p:sldId id="261" r:id="rId15"/>
    <p:sldId id="262" r:id="rId16"/>
    <p:sldId id="263" r:id="rId17"/>
    <p:sldId id="278" r:id="rId18"/>
    <p:sldId id="273" r:id="rId19"/>
    <p:sldId id="274" r:id="rId20"/>
    <p:sldId id="279" r:id="rId21"/>
    <p:sldId id="277" r:id="rId22"/>
    <p:sldId id="270" r:id="rId23"/>
    <p:sldId id="276"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580" autoAdjust="0"/>
    <p:restoredTop sz="59271" autoAdjust="0"/>
  </p:normalViewPr>
  <p:slideViewPr>
    <p:cSldViewPr>
      <p:cViewPr>
        <p:scale>
          <a:sx n="60" d="100"/>
          <a:sy n="60" d="100"/>
        </p:scale>
        <p:origin x="-3090"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A9D8A69-5C78-4A5A-BF67-243ED67DD834}" type="datetimeFigureOut">
              <a:rPr lang="en-US"/>
              <a:pPr>
                <a:defRPr/>
              </a:pPr>
              <a:t>2/18/2016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4838D865-003F-43D4-9090-B269ABDB2C26}"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838D865-003F-43D4-9090-B269ABDB2C26}"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838D865-003F-43D4-9090-B269ABDB2C26}" type="slidenum">
              <a:rPr lang="en-US" smtClean="0"/>
              <a:pPr>
                <a:defRPr/>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838D865-003F-43D4-9090-B269ABDB2C26}" type="slidenum">
              <a:rPr lang="en-US" smtClean="0"/>
              <a:pPr>
                <a:defRPr/>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838D865-003F-43D4-9090-B269ABDB2C26}" type="slidenum">
              <a:rPr lang="en-US" smtClean="0"/>
              <a:pPr>
                <a:defRPr/>
              </a:pPr>
              <a:t>14</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4838D865-003F-43D4-9090-B269ABDB2C26}" type="slidenum">
              <a:rPr lang="en-US" smtClean="0"/>
              <a:pPr>
                <a:defRPr/>
              </a:pPr>
              <a:t>15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endParaRPr lang="en-US" baseline="0" dirty="0" smtClean="0"/>
          </a:p>
        </p:txBody>
      </p:sp>
      <p:sp>
        <p:nvSpPr>
          <p:cNvPr id="4" name="Slide Number Placeholder 3"/>
          <p:cNvSpPr>
            <a:spLocks noGrp="1"/>
          </p:cNvSpPr>
          <p:nvPr>
            <p:ph type="sldNum" sz="quarter" idx="10"/>
          </p:nvPr>
        </p:nvSpPr>
        <p:spPr/>
        <p:txBody>
          <a:bodyPr/>
          <a:lstStyle/>
          <a:p>
            <a:pPr>
              <a:defRPr/>
            </a:pPr>
            <a:fld id="{4838D865-003F-43D4-9090-B269ABDB2C26}" type="slidenum">
              <a:rPr lang="en-US" smtClean="0"/>
              <a:pPr>
                <a:defRPr/>
              </a:pPr>
              <a:t>16</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838D865-003F-43D4-9090-B269ABDB2C26}" type="slidenum">
              <a:rPr lang="en-US" smtClean="0"/>
              <a:pPr>
                <a:defRPr/>
              </a:pPr>
              <a:t>17</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B8CEA74-1E5F-42CB-A89A-83EBA1C446A9}" type="slidenum">
              <a:rPr lang="en-US" smtClean="0"/>
              <a:pPr/>
              <a:t>18</a:t>
            </a:fld>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838D865-003F-43D4-9090-B269ABDB2C26}" type="slidenum">
              <a:rPr lang="en-US" smtClean="0"/>
              <a:pPr>
                <a:defRPr/>
              </a:pPr>
              <a:t>19</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838D865-003F-43D4-9090-B269ABDB2C26}" type="slidenum">
              <a:rPr lang="en-US" smtClean="0"/>
              <a:pPr>
                <a:defRPr/>
              </a:pPr>
              <a:t>20</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838D865-003F-43D4-9090-B269ABDB2C26}" type="slidenum">
              <a:rPr lang="en-US" smtClean="0"/>
              <a:pPr>
                <a:defRPr/>
              </a:pPr>
              <a:t>21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838D865-003F-43D4-9090-B269ABDB2C26}"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838D865-003F-43D4-9090-B269ABDB2C26}" type="slidenum">
              <a:rPr lang="en-US" smtClean="0"/>
              <a:pPr>
                <a:defRPr/>
              </a:pPr>
              <a:t>22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endParaRPr lang="en-US" dirty="0"/>
          </a:p>
        </p:txBody>
      </p:sp>
      <p:sp>
        <p:nvSpPr>
          <p:cNvPr id="4" name="Slide Number Placeholder 3"/>
          <p:cNvSpPr>
            <a:spLocks noGrp="1"/>
          </p:cNvSpPr>
          <p:nvPr>
            <p:ph type="sldNum" sz="quarter" idx="10"/>
          </p:nvPr>
        </p:nvSpPr>
        <p:spPr/>
        <p:txBody>
          <a:bodyPr/>
          <a:lstStyle/>
          <a:p>
            <a:pPr>
              <a:defRPr/>
            </a:pPr>
            <a:fld id="{4838D865-003F-43D4-9090-B269ABDB2C26}"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838D865-003F-43D4-9090-B269ABDB2C26}"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hangingPunct="0"/>
            <a:endParaRPr lang="en-US" dirty="0"/>
          </a:p>
        </p:txBody>
      </p:sp>
      <p:sp>
        <p:nvSpPr>
          <p:cNvPr id="4" name="Slide Number Placeholder 3"/>
          <p:cNvSpPr>
            <a:spLocks noGrp="1"/>
          </p:cNvSpPr>
          <p:nvPr>
            <p:ph type="sldNum" sz="quarter" idx="10"/>
          </p:nvPr>
        </p:nvSpPr>
        <p:spPr/>
        <p:txBody>
          <a:bodyPr/>
          <a:lstStyle/>
          <a:p>
            <a:pPr>
              <a:defRPr/>
            </a:pPr>
            <a:fld id="{4838D865-003F-43D4-9090-B269ABDB2C26}"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hangingPunct="0"/>
            <a:r>
              <a:rPr lang="en-US" sz="1200" kern="1200" dirty="0" smtClean="0">
                <a:solidFill>
                  <a:schemeClr val="tx1"/>
                </a:solidFill>
                <a:latin typeface="+mn-lt"/>
                <a:ea typeface="+mn-ea"/>
                <a:cs typeface="+mn-cs"/>
              </a:rPr>
              <a:t/>
            </a:r>
            <a:br>
              <a:rPr lang="en-US" sz="1200" kern="1200" dirty="0" smtClean="0">
                <a:solidFill>
                  <a:schemeClr val="tx1"/>
                </a:solidFill>
                <a:latin typeface="+mn-lt"/>
                <a:ea typeface="+mn-ea"/>
                <a:cs typeface="+mn-cs"/>
              </a:rPr>
            </a:b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4838D865-003F-43D4-9090-B269ABDB2C26}"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838D865-003F-43D4-9090-B269ABDB2C26}"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838D865-003F-43D4-9090-B269ABDB2C26}" type="slidenum">
              <a:rPr lang="en-US" smtClean="0"/>
              <a:pPr>
                <a:defRPr/>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838D865-003F-43D4-9090-B269ABDB2C26}" type="slidenum">
              <a:rPr lang="en-US" smtClean="0"/>
              <a:pPr>
                <a:defRPr/>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fld id="{3CEF902D-436A-4831-9AC6-0C2595849ED7}" type="datetimeFigureOut">
              <a:rPr lang="en-US"/>
              <a:pPr>
                <a:defRPr/>
              </a:pPr>
              <a:t>2/18/2016</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392E33AC-C3DC-4CA6-868F-A4CCE488C8B5}"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98B7777F-A29D-41C4-817C-956E88B11B4E}" type="datetimeFigureOut">
              <a:rPr lang="en-US"/>
              <a:pPr>
                <a:defRPr/>
              </a:pPr>
              <a:t>2/18/2016</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76285038-085B-4E0B-A749-86384E9FBC0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3A2A080-AA9A-4185-8F4F-9CEFAA833E7A}" type="datetimeFigureOut">
              <a:rPr lang="en-US"/>
              <a:pPr>
                <a:defRPr/>
              </a:pPr>
              <a:t>2/18/2016</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F65E9E5D-C66C-45AA-91C2-A313B944A21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9F2282F-6E7E-4F31-A4BF-B52055CF301B}" type="datetimeFigureOut">
              <a:rPr lang="en-US"/>
              <a:pPr>
                <a:defRPr/>
              </a:pPr>
              <a:t>2/18/2016</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5358F5A8-E875-4881-8A7B-7B6B8713F21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4142715-672E-411A-A7B4-0B588FC68894}" type="datetimeFigureOut">
              <a:rPr lang="en-US"/>
              <a:pPr>
                <a:defRPr/>
              </a:pPr>
              <a:t>2/18/2016</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680C7B3-F0CF-4580-AA0E-C0165EE099BF}"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854A5D7-B468-48CC-B6F4-68EE7596EE6C}" type="datetimeFigureOut">
              <a:rPr lang="en-US"/>
              <a:pPr>
                <a:defRPr/>
              </a:pPr>
              <a:t>2/18/2016</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825D2ADA-E5D1-42E8-93EB-09DF057FA75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86644E80-46B7-4562-88E7-EC6BFAEF1DF4}" type="datetimeFigureOut">
              <a:rPr lang="en-US"/>
              <a:pPr>
                <a:defRPr/>
              </a:pPr>
              <a:t>2/18/2016</a:t>
            </a:fld>
            <a:endParaRPr lang="en-US" dirty="0"/>
          </a:p>
        </p:txBody>
      </p:sp>
      <p:sp>
        <p:nvSpPr>
          <p:cNvPr id="8" name="Footer Placeholder 2"/>
          <p:cNvSpPr>
            <a:spLocks noGrp="1"/>
          </p:cNvSpPr>
          <p:nvPr>
            <p:ph type="ftr" sz="quarter" idx="11"/>
          </p:nvPr>
        </p:nvSpPr>
        <p:spPr/>
        <p:txBody>
          <a:bodyPr/>
          <a:lstStyle>
            <a:lvl1pPr>
              <a:defRPr/>
            </a:lvl1pPr>
          </a:lstStyle>
          <a:p>
            <a:pPr>
              <a:defRPr/>
            </a:pPr>
            <a:endParaRPr lang="en-US" dirty="0"/>
          </a:p>
        </p:txBody>
      </p:sp>
      <p:sp>
        <p:nvSpPr>
          <p:cNvPr id="9" name="Slide Number Placeholder 22"/>
          <p:cNvSpPr>
            <a:spLocks noGrp="1"/>
          </p:cNvSpPr>
          <p:nvPr>
            <p:ph type="sldNum" sz="quarter" idx="12"/>
          </p:nvPr>
        </p:nvSpPr>
        <p:spPr/>
        <p:txBody>
          <a:bodyPr/>
          <a:lstStyle>
            <a:lvl1pPr>
              <a:defRPr/>
            </a:lvl1pPr>
          </a:lstStyle>
          <a:p>
            <a:pPr>
              <a:defRPr/>
            </a:pPr>
            <a:fld id="{ACD7CA3C-FD14-427B-8D4A-B160EC9DEC2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F18138B3-0E42-46D7-B5AF-0674295D414A}" type="datetimeFigureOut">
              <a:rPr lang="en-US"/>
              <a:pPr>
                <a:defRPr/>
              </a:pPr>
              <a:t>2/18/2016</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45653303-5D54-4697-9361-EF6FE6CE87C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83A693E9-6131-4A80-BB4A-CF99F278905D}" type="datetimeFigureOut">
              <a:rPr lang="en-US"/>
              <a:pPr>
                <a:defRPr/>
              </a:pPr>
              <a:t>2/18/2016</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22"/>
          <p:cNvSpPr>
            <a:spLocks noGrp="1"/>
          </p:cNvSpPr>
          <p:nvPr>
            <p:ph type="sldNum" sz="quarter" idx="12"/>
          </p:nvPr>
        </p:nvSpPr>
        <p:spPr/>
        <p:txBody>
          <a:bodyPr/>
          <a:lstStyle>
            <a:lvl1pPr>
              <a:defRPr/>
            </a:lvl1pPr>
          </a:lstStyle>
          <a:p>
            <a:pPr>
              <a:defRPr/>
            </a:pPr>
            <a:fld id="{798C2A8D-B1F1-4280-A3AE-8FC4AEB9E251}"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28C5026F-40FD-4927-84AE-9153CF437861}" type="datetimeFigureOut">
              <a:rPr lang="en-US"/>
              <a:pPr>
                <a:defRPr/>
              </a:pPr>
              <a:t>2/18/2016</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AA24A28D-A2C2-428D-AAB4-08CDE74E304E}"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8E0E13A4-B6D8-4357-9F7B-90D61B2E4E6D}" type="datetimeFigureOut">
              <a:rPr lang="en-US"/>
              <a:pPr>
                <a:defRPr/>
              </a:pPr>
              <a:t>2/18/2016</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1DFB4994-48D9-46BC-A185-9FA6B776FFB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1027"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fld id="{798FE1DF-640A-4891-B93F-FB36E23C18E6}" type="datetimeFigureOut">
              <a:rPr lang="en-US"/>
              <a:pPr>
                <a:defRPr/>
              </a:pPr>
              <a:t>2/18/2016</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fld id="{3173300A-B5E9-4C89-8106-3B345E791A16}"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9"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gov1.paymentnet.co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uscg.mil/psc/bops/govtrv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portal.direct-access.us/psp/EPPRD/?cmd=login" TargetMode="External"/><Relationship Id="rId4" Type="http://schemas.openxmlformats.org/officeDocument/2006/relationships/hyperlink" Target="http://cgweb.psc.uscg.mil/default.as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uscg.mil/psc/bops/govtrvl/default.as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smtClean="0"/>
              <a:t>Government Travel Charge Card Program</a:t>
            </a:r>
            <a:endParaRPr lang="en-US" dirty="0"/>
          </a:p>
        </p:txBody>
      </p:sp>
      <p:sp>
        <p:nvSpPr>
          <p:cNvPr id="3075" name="Subtitle 2"/>
          <p:cNvSpPr>
            <a:spLocks noGrp="1"/>
          </p:cNvSpPr>
          <p:nvPr>
            <p:ph type="subTitle" idx="1"/>
          </p:nvPr>
        </p:nvSpPr>
        <p:spPr>
          <a:xfrm>
            <a:off x="1371600" y="3332163"/>
            <a:ext cx="6400800" cy="1752600"/>
          </a:xfrm>
        </p:spPr>
        <p:txBody>
          <a:bodyPr/>
          <a:lstStyle/>
          <a:p>
            <a:pPr eaLnBrk="1" hangingPunct="1"/>
            <a:r>
              <a:rPr lang="en-US" sz="2000" dirty="0" smtClean="0"/>
              <a:t>COMDTINST M4600.18 </a:t>
            </a:r>
          </a:p>
          <a:p>
            <a:pPr eaLnBrk="1" hangingPunct="1"/>
            <a:r>
              <a:rPr lang="en-US" sz="2000" dirty="0" smtClean="0"/>
              <a:t>January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Responsibilities</a:t>
            </a:r>
            <a:endParaRPr lang="en-US" dirty="0"/>
          </a:p>
        </p:txBody>
      </p:sp>
      <p:sp>
        <p:nvSpPr>
          <p:cNvPr id="3" name="Content Placeholder 2"/>
          <p:cNvSpPr>
            <a:spLocks noGrp="1"/>
          </p:cNvSpPr>
          <p:nvPr>
            <p:ph idx="1"/>
          </p:nvPr>
        </p:nvSpPr>
        <p:spPr>
          <a:xfrm>
            <a:off x="457200" y="1447800"/>
            <a:ext cx="8229600" cy="5029200"/>
          </a:xfrm>
        </p:spPr>
        <p:txBody>
          <a:bodyPr>
            <a:normAutofit lnSpcReduction="10000"/>
          </a:bodyPr>
          <a:lstStyle/>
          <a:p>
            <a:pPr marL="548640" indent="-411480" algn="ctr" eaLnBrk="1" fontAlgn="auto" hangingPunct="1">
              <a:spcAft>
                <a:spcPts val="0"/>
              </a:spcAft>
              <a:buClr>
                <a:schemeClr val="tx1">
                  <a:shade val="95000"/>
                </a:schemeClr>
              </a:buClr>
              <a:buFont typeface="Wingdings 2"/>
              <a:buNone/>
              <a:defRPr/>
            </a:pPr>
            <a:r>
              <a:rPr lang="en-US" dirty="0" smtClean="0">
                <a:solidFill>
                  <a:srgbClr val="FFFF00"/>
                </a:solidFill>
              </a:rPr>
              <a:t>MEMBER</a:t>
            </a:r>
          </a:p>
          <a:p>
            <a:pPr marL="594360" indent="-457200" eaLnBrk="1" fontAlgn="auto" hangingPunct="1">
              <a:spcAft>
                <a:spcPts val="0"/>
              </a:spcAft>
              <a:buClr>
                <a:schemeClr val="tx1">
                  <a:shade val="95000"/>
                </a:schemeClr>
              </a:buClr>
              <a:buFont typeface="Wingdings 2" pitchFamily="18" charset="2"/>
              <a:buNone/>
              <a:defRPr/>
            </a:pPr>
            <a:endParaRPr lang="en-US" sz="2000" dirty="0" smtClean="0"/>
          </a:p>
          <a:p>
            <a:pPr marL="594360" indent="-457200" eaLnBrk="1" fontAlgn="auto" hangingPunct="1">
              <a:spcAft>
                <a:spcPts val="0"/>
              </a:spcAft>
              <a:buClr>
                <a:schemeClr val="tx1">
                  <a:shade val="95000"/>
                </a:schemeClr>
              </a:buClr>
              <a:buFont typeface="Wingdings 2" pitchFamily="18" charset="2"/>
              <a:buNone/>
              <a:defRPr/>
            </a:pPr>
            <a:r>
              <a:rPr lang="en-US" sz="2000" dirty="0" smtClean="0"/>
              <a:t>1</a:t>
            </a:r>
            <a:r>
              <a:rPr lang="en-US" sz="2100" dirty="0" smtClean="0"/>
              <a:t>. Use the GTCC only while on TDY and/or military PCS orders.</a:t>
            </a:r>
          </a:p>
          <a:p>
            <a:pPr marL="594360" indent="-457200" eaLnBrk="1" fontAlgn="auto" hangingPunct="1">
              <a:spcAft>
                <a:spcPts val="0"/>
              </a:spcAft>
              <a:buClr>
                <a:schemeClr val="tx1">
                  <a:shade val="95000"/>
                </a:schemeClr>
              </a:buClr>
              <a:buFont typeface="Wingdings 2" pitchFamily="18" charset="2"/>
              <a:buAutoNum type="arabicPeriod"/>
              <a:defRPr/>
            </a:pPr>
            <a:endParaRPr lang="en-US" sz="2100" dirty="0" smtClean="0"/>
          </a:p>
          <a:p>
            <a:pPr marL="594360" indent="-457200" eaLnBrk="1" fontAlgn="auto" hangingPunct="1">
              <a:spcAft>
                <a:spcPts val="0"/>
              </a:spcAft>
              <a:buClr>
                <a:schemeClr val="tx1">
                  <a:shade val="95000"/>
                </a:schemeClr>
              </a:buClr>
              <a:buFont typeface="Wingdings 2" pitchFamily="18" charset="2"/>
              <a:buNone/>
              <a:defRPr/>
            </a:pPr>
            <a:r>
              <a:rPr lang="en-US" sz="2100" dirty="0" smtClean="0"/>
              <a:t>2. Maintain current account address, email  and contact information with the bank.</a:t>
            </a:r>
          </a:p>
          <a:p>
            <a:pPr marL="594360" indent="-457200" eaLnBrk="1" fontAlgn="auto" hangingPunct="1">
              <a:spcAft>
                <a:spcPts val="0"/>
              </a:spcAft>
              <a:buClr>
                <a:schemeClr val="tx1">
                  <a:shade val="95000"/>
                </a:schemeClr>
              </a:buClr>
              <a:buFont typeface="Wingdings 2" pitchFamily="18" charset="2"/>
              <a:buNone/>
              <a:defRPr/>
            </a:pPr>
            <a:endParaRPr lang="en-US" sz="2100" dirty="0" smtClean="0"/>
          </a:p>
          <a:p>
            <a:pPr marL="594360" indent="-457200" eaLnBrk="1" fontAlgn="auto" hangingPunct="1">
              <a:spcAft>
                <a:spcPts val="0"/>
              </a:spcAft>
              <a:buClr>
                <a:schemeClr val="tx1">
                  <a:shade val="95000"/>
                </a:schemeClr>
              </a:buClr>
              <a:buFont typeface="Wingdings 2" pitchFamily="18" charset="2"/>
              <a:buNone/>
              <a:defRPr/>
            </a:pPr>
            <a:r>
              <a:rPr lang="en-US" sz="2100" dirty="0" smtClean="0"/>
              <a:t>3.  Use the GTCC for all expenses that are directly related to official government travel and reimbursable IAW JTR/FTR.  Do not use personal credit cards for official travel expenses.</a:t>
            </a:r>
          </a:p>
          <a:p>
            <a:pPr marL="594360" indent="-457200" eaLnBrk="1" fontAlgn="auto" hangingPunct="1">
              <a:spcAft>
                <a:spcPts val="0"/>
              </a:spcAft>
              <a:buClr>
                <a:schemeClr val="tx1">
                  <a:shade val="95000"/>
                </a:schemeClr>
              </a:buClr>
              <a:buFont typeface="Wingdings 2" pitchFamily="18" charset="2"/>
              <a:buNone/>
              <a:defRPr/>
            </a:pPr>
            <a:endParaRPr lang="en-US" sz="2100" dirty="0" smtClean="0"/>
          </a:p>
          <a:p>
            <a:pPr marL="594360" indent="-457200" eaLnBrk="1" fontAlgn="auto" hangingPunct="1">
              <a:spcAft>
                <a:spcPts val="0"/>
              </a:spcAft>
              <a:buClr>
                <a:schemeClr val="tx1">
                  <a:shade val="95000"/>
                </a:schemeClr>
              </a:buClr>
              <a:buFont typeface="Wingdings 2" pitchFamily="18" charset="2"/>
              <a:buNone/>
              <a:defRPr/>
            </a:pPr>
            <a:r>
              <a:rPr lang="en-US" sz="2100" dirty="0" smtClean="0"/>
              <a:t>4.  Pay the monthly GTCC statement in full on or before the bill due date.  Payment in full is required regardless of  claim reimbursement.</a:t>
            </a:r>
          </a:p>
          <a:p>
            <a:pPr marL="548640" indent="-411480" eaLnBrk="1" fontAlgn="auto" hangingPunct="1">
              <a:spcAft>
                <a:spcPts val="0"/>
              </a:spcAft>
              <a:buClr>
                <a:schemeClr val="tx1">
                  <a:shade val="95000"/>
                </a:schemeClr>
              </a:buClr>
              <a:buFont typeface="Wingdings 2"/>
              <a:buNone/>
              <a:defRPr/>
            </a:pPr>
            <a:endParaRPr lang="en-US" sz="2000"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Responsibilities</a:t>
            </a:r>
            <a:endParaRPr lang="en-US" dirty="0"/>
          </a:p>
        </p:txBody>
      </p:sp>
      <p:sp>
        <p:nvSpPr>
          <p:cNvPr id="18435" name="Content Placeholder 2"/>
          <p:cNvSpPr>
            <a:spLocks noGrp="1"/>
          </p:cNvSpPr>
          <p:nvPr>
            <p:ph idx="1"/>
          </p:nvPr>
        </p:nvSpPr>
        <p:spPr>
          <a:xfrm>
            <a:off x="457200" y="1295400"/>
            <a:ext cx="8229600" cy="5257800"/>
          </a:xfrm>
        </p:spPr>
        <p:txBody>
          <a:bodyPr/>
          <a:lstStyle/>
          <a:p>
            <a:pPr algn="ctr" eaLnBrk="1" hangingPunct="1">
              <a:buFont typeface="Wingdings 2" pitchFamily="18" charset="2"/>
              <a:buNone/>
            </a:pPr>
            <a:r>
              <a:rPr lang="en-US" dirty="0" smtClean="0">
                <a:solidFill>
                  <a:srgbClr val="FFFF00"/>
                </a:solidFill>
              </a:rPr>
              <a:t>MEMBER</a:t>
            </a:r>
          </a:p>
          <a:p>
            <a:pPr algn="ctr" eaLnBrk="1" hangingPunct="1">
              <a:buFont typeface="Wingdings 2" pitchFamily="18" charset="2"/>
              <a:buNone/>
            </a:pPr>
            <a:endParaRPr lang="en-US" sz="2000" dirty="0" smtClean="0"/>
          </a:p>
          <a:p>
            <a:pPr eaLnBrk="1" hangingPunct="1">
              <a:buFont typeface="Wingdings 2" pitchFamily="18" charset="2"/>
              <a:buNone/>
            </a:pPr>
            <a:r>
              <a:rPr lang="en-US" sz="2000" dirty="0" smtClean="0"/>
              <a:t>5</a:t>
            </a:r>
            <a:r>
              <a:rPr lang="en-US" sz="2100" dirty="0" smtClean="0"/>
              <a:t>.  Withdraw cash only to cover expenses that are directly related to official travel which cannot otherwise be paid for using the GTCC directly and is reimbursable IAW JTR/FTR.</a:t>
            </a:r>
          </a:p>
          <a:p>
            <a:pPr eaLnBrk="1" hangingPunct="1">
              <a:buFont typeface="Wingdings 2" pitchFamily="18" charset="2"/>
              <a:buNone/>
            </a:pPr>
            <a:endParaRPr lang="en-US" sz="2100" dirty="0" smtClean="0"/>
          </a:p>
          <a:p>
            <a:pPr eaLnBrk="1" hangingPunct="1">
              <a:buFont typeface="Wingdings 2" pitchFamily="18" charset="2"/>
              <a:buNone/>
            </a:pPr>
            <a:r>
              <a:rPr lang="en-US" sz="2100" dirty="0" smtClean="0"/>
              <a:t>6. Immediately notify the GTCC bank and your Travel Manager of any unauthorized use or questionable charges appearing on the monthly statement. Dispute procedures are located on the GTCC website. </a:t>
            </a:r>
          </a:p>
          <a:p>
            <a:pPr eaLnBrk="1" hangingPunct="1">
              <a:buFont typeface="Wingdings 2" pitchFamily="18" charset="2"/>
              <a:buNone/>
            </a:pPr>
            <a:endParaRPr lang="en-US" sz="2100" dirty="0" smtClean="0"/>
          </a:p>
          <a:p>
            <a:pPr eaLnBrk="1" hangingPunct="1">
              <a:buFont typeface="Wingdings 2" pitchFamily="18" charset="2"/>
              <a:buNone/>
            </a:pPr>
            <a:r>
              <a:rPr lang="en-US" sz="2100" dirty="0" smtClean="0"/>
              <a:t>7. Complete the required DHS Travel Card Training on Learning Management System every 2 years.</a:t>
            </a:r>
          </a:p>
          <a:p>
            <a:pPr eaLnBrk="1" hangingPunct="1">
              <a:buFont typeface="Wingdings 2" pitchFamily="18" charset="2"/>
              <a:buNone/>
            </a:pPr>
            <a:endParaRPr lang="en-US" sz="2000" dirty="0" smtClean="0"/>
          </a:p>
          <a:p>
            <a:pPr eaLnBrk="1" hangingPunct="1">
              <a:buFont typeface="Wingdings 2" pitchFamily="18" charset="2"/>
              <a:buNone/>
            </a:pP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Cash Withdrawals</a:t>
            </a:r>
            <a:endParaRPr lang="en-US" dirty="0"/>
          </a:p>
        </p:txBody>
      </p:sp>
      <p:sp>
        <p:nvSpPr>
          <p:cNvPr id="19459" name="Content Placeholder 2"/>
          <p:cNvSpPr>
            <a:spLocks noGrp="1"/>
          </p:cNvSpPr>
          <p:nvPr>
            <p:ph idx="1"/>
          </p:nvPr>
        </p:nvSpPr>
        <p:spPr>
          <a:xfrm>
            <a:off x="457200" y="1371600"/>
            <a:ext cx="8229600" cy="5181600"/>
          </a:xfrm>
        </p:spPr>
        <p:txBody>
          <a:bodyPr/>
          <a:lstStyle/>
          <a:p>
            <a:pPr eaLnBrk="1" hangingPunct="1"/>
            <a:r>
              <a:rPr lang="en-US" sz="2400" dirty="0" smtClean="0"/>
              <a:t>The authorized standard cash withdrawal limit shall equal 30% of the available credit. There are no exceptions to the 30% limit.</a:t>
            </a:r>
          </a:p>
          <a:p>
            <a:pPr eaLnBrk="1" hangingPunct="1"/>
            <a:endParaRPr lang="en-US" sz="2400" dirty="0" smtClean="0"/>
          </a:p>
          <a:p>
            <a:pPr eaLnBrk="1" hangingPunct="1"/>
            <a:r>
              <a:rPr lang="en-US" sz="2400" dirty="0" smtClean="0"/>
              <a:t>Cash withdrawals are intended to cover authorized, reimbursable incidental expenses when card use is impractical and should only be used for expenses not specifically required to be charged to the card.</a:t>
            </a:r>
          </a:p>
          <a:p>
            <a:pPr eaLnBrk="1" hangingPunct="1"/>
            <a:endParaRPr lang="en-US" sz="2400" dirty="0" smtClean="0"/>
          </a:p>
          <a:p>
            <a:pPr eaLnBrk="1" hangingPunct="1"/>
            <a:r>
              <a:rPr lang="en-US" sz="2400" dirty="0" smtClean="0"/>
              <a:t>Cash withdrawals shall not exceed the authorized travel reimbursement.</a:t>
            </a:r>
          </a:p>
          <a:p>
            <a:pPr eaLnBrk="1" hangingPunct="1"/>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 GTCC Usage Exemptions</a:t>
            </a:r>
            <a:endParaRPr lang="en-US" dirty="0"/>
          </a:p>
        </p:txBody>
      </p:sp>
      <p:sp>
        <p:nvSpPr>
          <p:cNvPr id="8195" name="Content Placeholder 2"/>
          <p:cNvSpPr>
            <a:spLocks noGrp="1"/>
          </p:cNvSpPr>
          <p:nvPr>
            <p:ph idx="1"/>
          </p:nvPr>
        </p:nvSpPr>
        <p:spPr/>
        <p:txBody>
          <a:bodyPr/>
          <a:lstStyle/>
          <a:p>
            <a:pPr eaLnBrk="1" hangingPunct="1">
              <a:buFont typeface="Wingdings 2" pitchFamily="18" charset="2"/>
              <a:buNone/>
            </a:pPr>
            <a:r>
              <a:rPr lang="en-US" dirty="0" smtClean="0"/>
              <a:t>GTCC use is not mandatory if the travel duration will exceed 21 days. However, if cardholder chooses to use the GTCC, they must submit interim travel claims. The first interim travel claim must be submitted no later than 21 days after commencement  of travel and every 21 days thereafter.</a:t>
            </a:r>
          </a:p>
          <a:p>
            <a:pPr eaLnBrk="1" hangingPunct="1">
              <a:buFont typeface="Wingdings 2" pitchFamily="18" charset="2"/>
              <a:buNone/>
            </a:pPr>
            <a:r>
              <a:rPr lang="en-US" dirty="0" smtClean="0"/>
              <a:t>GTCC shall not be used when PCS travel exceeds 15 days, which includes leave, proceed time, compensatory absence, TDY with PCS.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GTCC Usage Exemptions</a:t>
            </a:r>
            <a:endParaRPr lang="en-US" dirty="0"/>
          </a:p>
        </p:txBody>
      </p:sp>
      <p:sp>
        <p:nvSpPr>
          <p:cNvPr id="10243" name="Content Placeholder 2"/>
          <p:cNvSpPr>
            <a:spLocks noGrp="1"/>
          </p:cNvSpPr>
          <p:nvPr>
            <p:ph idx="1"/>
          </p:nvPr>
        </p:nvSpPr>
        <p:spPr/>
        <p:txBody>
          <a:bodyPr/>
          <a:lstStyle/>
          <a:p>
            <a:pPr eaLnBrk="1" hangingPunct="1">
              <a:buFont typeface="Wingdings 2" pitchFamily="18" charset="2"/>
              <a:buNone/>
            </a:pPr>
            <a:r>
              <a:rPr lang="en-US" dirty="0" smtClean="0"/>
              <a:t>Use of the GTCC is mandatory for all reimbursable travel expenses UNLESS the card is not accepted by the vendor or use is impractical, such as group meal charges.   </a:t>
            </a:r>
          </a:p>
          <a:p>
            <a:pPr eaLnBrk="1" hangingPunct="1">
              <a:buFont typeface="Wingdings 2" pitchFamily="18" charset="2"/>
              <a:buNone/>
            </a:pPr>
            <a:endParaRPr lang="en-US" dirty="0" smtClean="0"/>
          </a:p>
          <a:p>
            <a:pPr eaLnBrk="1" hangingPunct="1">
              <a:buFont typeface="Wingdings 2" pitchFamily="18" charset="2"/>
              <a:buNone/>
            </a:pPr>
            <a:r>
              <a:rPr lang="en-US" dirty="0" smtClean="0"/>
              <a:t>Only in these cases are ATM cash advances authorized to be used.</a:t>
            </a:r>
          </a:p>
          <a:p>
            <a:pPr eaLnBrk="1" hangingPunct="1">
              <a:buFont typeface="Wingdings 2" pitchFamily="18" charset="2"/>
              <a:buNone/>
            </a:pPr>
            <a:endParaRPr lang="en-US" sz="2000" dirty="0" smtClean="0"/>
          </a:p>
          <a:p>
            <a:pPr eaLnBrk="1" hangingPunct="1">
              <a:buFont typeface="Wingdings 2" pitchFamily="18" charset="2"/>
              <a:buNone/>
            </a:pPr>
            <a:r>
              <a:rPr lang="en-US" sz="2400" dirty="0" smtClean="0">
                <a:solidFill>
                  <a:srgbClr val="FFFF00"/>
                </a:solidFill>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Prohibited GTCC Use</a:t>
            </a:r>
            <a:endParaRPr lang="en-US" dirty="0"/>
          </a:p>
        </p:txBody>
      </p:sp>
      <p:sp>
        <p:nvSpPr>
          <p:cNvPr id="3" name="Content Placeholder 2"/>
          <p:cNvSpPr>
            <a:spLocks noGrp="1"/>
          </p:cNvSpPr>
          <p:nvPr>
            <p:ph idx="1"/>
          </p:nvPr>
        </p:nvSpPr>
        <p:spPr>
          <a:xfrm>
            <a:off x="457200" y="1371600"/>
            <a:ext cx="8229600" cy="5181600"/>
          </a:xfrm>
        </p:spPr>
        <p:txBody>
          <a:bodyPr>
            <a:noAutofit/>
          </a:bodyPr>
          <a:lstStyle/>
          <a:p>
            <a:pPr marL="548640" indent="-411480" eaLnBrk="1" fontAlgn="auto" hangingPunct="1">
              <a:spcAft>
                <a:spcPts val="0"/>
              </a:spcAft>
              <a:buClr>
                <a:schemeClr val="tx1">
                  <a:shade val="95000"/>
                </a:schemeClr>
              </a:buClr>
              <a:buFont typeface="Wingdings 2"/>
              <a:buNone/>
              <a:defRPr/>
            </a:pPr>
            <a:r>
              <a:rPr lang="en-US" sz="2100" dirty="0" smtClean="0"/>
              <a:t>Use of the GTCC for anything other than travel related expenses, for the cardholder’s own travel (not dependents or other travelers) that are reimbursable as part of their own travel order and travel claim.  Examples:</a:t>
            </a:r>
          </a:p>
          <a:p>
            <a:pPr marL="548640" indent="-411480" eaLnBrk="1" fontAlgn="auto" hangingPunct="1">
              <a:spcAft>
                <a:spcPts val="0"/>
              </a:spcAft>
              <a:buClr>
                <a:schemeClr val="tx1">
                  <a:shade val="95000"/>
                </a:schemeClr>
              </a:buClr>
              <a:buFont typeface="Wingdings 2"/>
              <a:buNone/>
              <a:defRPr/>
            </a:pPr>
            <a:endParaRPr lang="en-US" sz="2100" dirty="0" smtClean="0"/>
          </a:p>
          <a:p>
            <a:pPr marL="548640" indent="-411480" eaLnBrk="1" fontAlgn="auto" hangingPunct="1">
              <a:spcAft>
                <a:spcPts val="0"/>
              </a:spcAft>
              <a:buClr>
                <a:schemeClr val="tx1">
                  <a:shade val="95000"/>
                </a:schemeClr>
              </a:buClr>
              <a:buFont typeface="Wingdings 2"/>
              <a:buNone/>
              <a:defRPr/>
            </a:pPr>
            <a:r>
              <a:rPr lang="en-US" sz="2100" dirty="0" smtClean="0"/>
              <a:t> 1. Use by members while on local travel orders. CG defines local travel as authorized travel within 50 miles of Permanent Duty Station (PDS). This includes parking and tolls.</a:t>
            </a:r>
          </a:p>
          <a:p>
            <a:pPr marL="548640" indent="-411480" eaLnBrk="1" fontAlgn="auto" hangingPunct="1">
              <a:spcAft>
                <a:spcPts val="0"/>
              </a:spcAft>
              <a:buClr>
                <a:schemeClr val="tx1">
                  <a:shade val="95000"/>
                </a:schemeClr>
              </a:buClr>
              <a:buFont typeface="Wingdings 2"/>
              <a:buNone/>
              <a:defRPr/>
            </a:pPr>
            <a:r>
              <a:rPr lang="en-US" sz="2100" dirty="0" smtClean="0"/>
              <a:t>2. Payment of lodging expenses in the vicinity of PDS, except when lodging is in conjunction with TLE/TLA. </a:t>
            </a:r>
          </a:p>
          <a:p>
            <a:pPr marL="548640" indent="-411480" eaLnBrk="1" fontAlgn="auto" hangingPunct="1">
              <a:spcAft>
                <a:spcPts val="0"/>
              </a:spcAft>
              <a:buClr>
                <a:schemeClr val="tx1">
                  <a:shade val="95000"/>
                </a:schemeClr>
              </a:buClr>
              <a:buFont typeface="Wingdings 2"/>
              <a:buNone/>
              <a:defRPr/>
            </a:pPr>
            <a:r>
              <a:rPr lang="en-US" sz="2100" dirty="0" smtClean="0"/>
              <a:t>3. Use at eating establishments in vicinity of PDS except when in conjunction with TLE. </a:t>
            </a:r>
          </a:p>
          <a:p>
            <a:pPr marL="548640" indent="-411480" eaLnBrk="1" fontAlgn="auto" hangingPunct="1">
              <a:spcAft>
                <a:spcPts val="0"/>
              </a:spcAft>
              <a:buClr>
                <a:schemeClr val="tx1">
                  <a:shade val="95000"/>
                </a:schemeClr>
              </a:buClr>
              <a:buFont typeface="Wingdings 2"/>
              <a:buNone/>
              <a:defRPr/>
            </a:pPr>
            <a:r>
              <a:rPr lang="en-US" sz="2100" dirty="0" smtClean="0"/>
              <a:t>4. Any other use within vicinity of PDS not directly related to official travel.</a:t>
            </a:r>
          </a:p>
          <a:p>
            <a:pPr marL="548640" indent="-411480" eaLnBrk="1" fontAlgn="auto" hangingPunct="1">
              <a:spcAft>
                <a:spcPts val="0"/>
              </a:spcAft>
              <a:buClr>
                <a:schemeClr val="tx1">
                  <a:shade val="95000"/>
                </a:schemeClr>
              </a:buClr>
              <a:buFont typeface="Wingdings 2"/>
              <a:buNone/>
              <a:defRPr/>
            </a:pPr>
            <a:r>
              <a:rPr lang="en-US" sz="2100" dirty="0" smtClean="0"/>
              <a:t> </a:t>
            </a:r>
            <a:endParaRPr lang="en-US" sz="21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Prohibited GTCC Use</a:t>
            </a:r>
            <a:endParaRPr lang="en-US" dirty="0"/>
          </a:p>
        </p:txBody>
      </p:sp>
      <p:sp>
        <p:nvSpPr>
          <p:cNvPr id="12291" name="Content Placeholder 2"/>
          <p:cNvSpPr>
            <a:spLocks noGrp="1"/>
          </p:cNvSpPr>
          <p:nvPr>
            <p:ph idx="1"/>
          </p:nvPr>
        </p:nvSpPr>
        <p:spPr>
          <a:xfrm>
            <a:off x="457200" y="1447800"/>
            <a:ext cx="8229600" cy="4953000"/>
          </a:xfrm>
        </p:spPr>
        <p:txBody>
          <a:bodyPr/>
          <a:lstStyle/>
          <a:p>
            <a:pPr eaLnBrk="1" hangingPunct="1">
              <a:buFont typeface="Wingdings 2" pitchFamily="18" charset="2"/>
              <a:buNone/>
            </a:pPr>
            <a:r>
              <a:rPr lang="en-US" sz="2400" dirty="0" smtClean="0"/>
              <a:t>5. While on official travel, any expense that is not an official reimbursable travel expense IAW JTR/FTR.</a:t>
            </a:r>
          </a:p>
          <a:p>
            <a:pPr eaLnBrk="1" hangingPunct="1">
              <a:buFont typeface="Wingdings 2" pitchFamily="18" charset="2"/>
              <a:buNone/>
            </a:pPr>
            <a:r>
              <a:rPr lang="en-US" sz="2400" dirty="0" smtClean="0"/>
              <a:t>6. Official travel that includes leisure travel.  That includes transportation between PDS and TDY locations with leisure travel.</a:t>
            </a:r>
          </a:p>
          <a:p>
            <a:pPr eaLnBrk="1" hangingPunct="1">
              <a:buFont typeface="Wingdings 2" pitchFamily="18" charset="2"/>
              <a:buNone/>
            </a:pPr>
            <a:r>
              <a:rPr lang="en-US" sz="2400" dirty="0" smtClean="0"/>
              <a:t>7. Cash withdrawal in excess of the amount authorized for an advance for the official travel order, or when not in receipt of official travel orders.</a:t>
            </a:r>
          </a:p>
          <a:p>
            <a:pPr eaLnBrk="1" hangingPunct="1">
              <a:buFont typeface="Wingdings 2" pitchFamily="18" charset="2"/>
              <a:buNone/>
            </a:pPr>
            <a:r>
              <a:rPr lang="en-US" sz="2400" dirty="0" smtClean="0"/>
              <a:t>8. Reservations or expenses for individuals other than the cardholder.  This included securing travel or lodging for others or dependent expenses.</a:t>
            </a:r>
          </a:p>
          <a:p>
            <a:pPr eaLnBrk="1" hangingPunct="1">
              <a:buFont typeface="Wingdings 2" pitchFamily="18" charset="2"/>
              <a:buNone/>
            </a:pPr>
            <a:endParaRPr lang="en-US" sz="2400" dirty="0" smtClean="0"/>
          </a:p>
          <a:p>
            <a:pPr eaLnBrk="1" hangingPunct="1">
              <a:buFont typeface="Wingdings 2" pitchFamily="18" charset="2"/>
              <a:buNone/>
            </a:pPr>
            <a:endParaRPr lang="en-US" sz="24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Prohibited GTCC Use</a:t>
            </a:r>
            <a:endParaRPr lang="en-US" dirty="0"/>
          </a:p>
        </p:txBody>
      </p:sp>
      <p:sp>
        <p:nvSpPr>
          <p:cNvPr id="3" name="Content Placeholder 2"/>
          <p:cNvSpPr>
            <a:spLocks noGrp="1"/>
          </p:cNvSpPr>
          <p:nvPr>
            <p:ph idx="1"/>
          </p:nvPr>
        </p:nvSpPr>
        <p:spPr/>
        <p:txBody>
          <a:bodyPr/>
          <a:lstStyle/>
          <a:p>
            <a:pPr>
              <a:buNone/>
            </a:pPr>
            <a:r>
              <a:rPr lang="en-US" dirty="0" smtClean="0"/>
              <a:t>9</a:t>
            </a:r>
            <a:r>
              <a:rPr lang="en-US" sz="2400" dirty="0" smtClean="0"/>
              <a:t>. Movement for team gear that might be considered excess baggage.  Team gear is not considered personal to the traveler.</a:t>
            </a:r>
          </a:p>
          <a:p>
            <a:pPr>
              <a:buNone/>
            </a:pPr>
            <a:r>
              <a:rPr lang="en-US" sz="2400" dirty="0" smtClean="0"/>
              <a:t>10. Expenses associated with  Dislocation Allowance (DLA) or transportation of household goods, including personally procured moves (PPM or DITY).</a:t>
            </a:r>
          </a:p>
          <a:p>
            <a:pPr>
              <a:buNone/>
            </a:pPr>
            <a:r>
              <a:rPr lang="en-US" sz="2400" dirty="0" smtClean="0"/>
              <a:t>11. Business charges that are not travel related such as postage, copy services, car repair, towing, tuition and membership fees.</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Disciplinary Actions</a:t>
            </a:r>
            <a:endParaRPr lang="en-US" dirty="0"/>
          </a:p>
        </p:txBody>
      </p:sp>
      <p:sp>
        <p:nvSpPr>
          <p:cNvPr id="3" name="Text Placeholder 2"/>
          <p:cNvSpPr>
            <a:spLocks noGrp="1"/>
          </p:cNvSpPr>
          <p:nvPr>
            <p:ph type="body" idx="1"/>
          </p:nvPr>
        </p:nvSpPr>
        <p:spPr>
          <a:xfrm>
            <a:off x="457200" y="1535113"/>
            <a:ext cx="7772400" cy="750887"/>
          </a:xfrm>
        </p:spPr>
        <p:txBody>
          <a:bodyPr/>
          <a:lstStyle/>
          <a:p>
            <a:pPr algn="ctr" eaLnBrk="1" hangingPunct="1">
              <a:defRPr/>
            </a:pPr>
            <a:r>
              <a:rPr lang="en-US" dirty="0" smtClean="0">
                <a:solidFill>
                  <a:srgbClr val="FFFF00"/>
                </a:solidFill>
              </a:rPr>
              <a:t>Delinquencies</a:t>
            </a:r>
            <a:endParaRPr lang="en-US" dirty="0">
              <a:solidFill>
                <a:srgbClr val="FFFF00"/>
              </a:solidFill>
            </a:endParaRPr>
          </a:p>
        </p:txBody>
      </p:sp>
      <p:graphicFrame>
        <p:nvGraphicFramePr>
          <p:cNvPr id="8" name="Content Placeholder 7"/>
          <p:cNvGraphicFramePr>
            <a:graphicFrameLocks noGrp="1"/>
          </p:cNvGraphicFramePr>
          <p:nvPr>
            <p:ph sz="quarter" idx="2"/>
          </p:nvPr>
        </p:nvGraphicFramePr>
        <p:xfrm>
          <a:off x="533400" y="2362200"/>
          <a:ext cx="8077200" cy="3749040"/>
        </p:xfrm>
        <a:graphic>
          <a:graphicData uri="http://schemas.openxmlformats.org/drawingml/2006/table">
            <a:tbl>
              <a:tblPr firstRow="1" bandRow="1">
                <a:tableStyleId>{5C22544A-7EE6-4342-B048-85BDC9FD1C3A}</a:tableStyleId>
              </a:tblPr>
              <a:tblGrid>
                <a:gridCol w="2019300"/>
                <a:gridCol w="2019300"/>
                <a:gridCol w="2019300"/>
                <a:gridCol w="2019300"/>
              </a:tblGrid>
              <a:tr h="370840">
                <a:tc>
                  <a:txBody>
                    <a:bodyPr/>
                    <a:lstStyle/>
                    <a:p>
                      <a:endParaRPr kumimoji="0" lang="en-US" sz="1800" kern="1200" baseline="0" dirty="0" smtClean="0"/>
                    </a:p>
                    <a:p>
                      <a:r>
                        <a:rPr kumimoji="0" lang="en-US" sz="1800" kern="1200" baseline="0" dirty="0" smtClean="0"/>
                        <a:t>Days Account Past Due 	</a:t>
                      </a:r>
                      <a:endParaRPr kumimoji="0" lang="en-US" sz="1800" b="1" kern="1200" baseline="0" dirty="0" smtClean="0">
                        <a:solidFill>
                          <a:schemeClr val="lt1"/>
                        </a:solidFill>
                        <a:latin typeface="+mn-lt"/>
                        <a:ea typeface="+mn-ea"/>
                        <a:cs typeface="+mn-cs"/>
                      </a:endParaRPr>
                    </a:p>
                  </a:txBody>
                  <a:tcPr/>
                </a:tc>
                <a:tc>
                  <a:txBody>
                    <a:bodyPr/>
                    <a:lstStyle/>
                    <a:p>
                      <a:endParaRPr kumimoji="0" lang="en-US" sz="1800" kern="1200" baseline="0" dirty="0" smtClean="0"/>
                    </a:p>
                    <a:p>
                      <a:r>
                        <a:rPr kumimoji="0" lang="en-US" sz="1800" kern="1200" baseline="0" dirty="0" smtClean="0"/>
                        <a:t>Military Personnel 	</a:t>
                      </a:r>
                    </a:p>
                    <a:p>
                      <a:endParaRPr lang="en-US" dirty="0"/>
                    </a:p>
                  </a:txBody>
                  <a:tcPr/>
                </a:tc>
                <a:tc>
                  <a:txBody>
                    <a:bodyPr/>
                    <a:lstStyle/>
                    <a:p>
                      <a:endParaRPr kumimoji="0" lang="en-US" sz="1800" kern="1200" baseline="0" dirty="0" smtClean="0"/>
                    </a:p>
                    <a:p>
                      <a:r>
                        <a:rPr kumimoji="0" lang="en-US" sz="1800" kern="1200" baseline="0" dirty="0" smtClean="0"/>
                        <a:t>Civilian Employees 	</a:t>
                      </a:r>
                    </a:p>
                    <a:p>
                      <a:endParaRPr lang="en-US" dirty="0"/>
                    </a:p>
                  </a:txBody>
                  <a:tcPr/>
                </a:tc>
                <a:tc>
                  <a:txBody>
                    <a:bodyPr/>
                    <a:lstStyle/>
                    <a:p>
                      <a:endParaRPr kumimoji="0" lang="en-US" sz="1800" kern="1200" baseline="0" dirty="0" smtClean="0"/>
                    </a:p>
                    <a:p>
                      <a:r>
                        <a:rPr kumimoji="0" lang="en-US" sz="1800" kern="1200" baseline="0" dirty="0" smtClean="0"/>
                        <a:t>NAF 	</a:t>
                      </a:r>
                    </a:p>
                    <a:p>
                      <a:endParaRPr lang="en-US" dirty="0"/>
                    </a:p>
                  </a:txBody>
                  <a:tcPr/>
                </a:tc>
              </a:tr>
              <a:tr h="370840">
                <a:tc>
                  <a:txBody>
                    <a:bodyPr/>
                    <a:lstStyle/>
                    <a:p>
                      <a:r>
                        <a:rPr lang="en-US" dirty="0" smtClean="0"/>
                        <a:t>Step</a:t>
                      </a:r>
                      <a:r>
                        <a:rPr lang="en-US" baseline="0" dirty="0" smtClean="0"/>
                        <a:t> 1- 1 Day</a:t>
                      </a:r>
                      <a:endParaRPr lang="en-US" dirty="0"/>
                    </a:p>
                  </a:txBody>
                  <a:tcPr/>
                </a:tc>
                <a:tc>
                  <a:txBody>
                    <a:bodyPr/>
                    <a:lstStyle/>
                    <a:p>
                      <a:r>
                        <a:rPr lang="en-US" dirty="0" smtClean="0"/>
                        <a:t>Informal</a:t>
                      </a:r>
                      <a:r>
                        <a:rPr lang="en-US" baseline="0" dirty="0" smtClean="0"/>
                        <a:t> Counseling</a:t>
                      </a:r>
                      <a:endParaRPr lang="en-US" dirty="0"/>
                    </a:p>
                  </a:txBody>
                  <a:tcPr/>
                </a:tc>
                <a:tc>
                  <a:txBody>
                    <a:bodyPr/>
                    <a:lstStyle/>
                    <a:p>
                      <a:r>
                        <a:rPr lang="en-US" dirty="0" smtClean="0"/>
                        <a:t>Oral Counseling</a:t>
                      </a:r>
                      <a:endParaRPr lang="en-US" dirty="0"/>
                    </a:p>
                  </a:txBody>
                  <a:tcPr/>
                </a:tc>
                <a:tc>
                  <a:txBody>
                    <a:bodyPr/>
                    <a:lstStyle/>
                    <a:p>
                      <a:r>
                        <a:rPr lang="en-US" dirty="0" smtClean="0"/>
                        <a:t>Oral</a:t>
                      </a:r>
                      <a:r>
                        <a:rPr lang="en-US" baseline="0" dirty="0" smtClean="0"/>
                        <a:t> Counseling</a:t>
                      </a:r>
                      <a:endParaRPr lang="en-US" dirty="0"/>
                    </a:p>
                  </a:txBody>
                  <a:tcPr/>
                </a:tc>
              </a:tr>
              <a:tr h="370840">
                <a:tc>
                  <a:txBody>
                    <a:bodyPr/>
                    <a:lstStyle/>
                    <a:p>
                      <a:r>
                        <a:rPr lang="en-US" dirty="0" smtClean="0"/>
                        <a:t>Step 2- 2-31 Days</a:t>
                      </a:r>
                      <a:endParaRPr lang="en-US" dirty="0"/>
                    </a:p>
                  </a:txBody>
                  <a:tcPr/>
                </a:tc>
                <a:tc>
                  <a:txBody>
                    <a:bodyPr/>
                    <a:lstStyle/>
                    <a:p>
                      <a:r>
                        <a:rPr lang="en-US" dirty="0" smtClean="0"/>
                        <a:t>Documented Counseling</a:t>
                      </a:r>
                      <a:endParaRPr lang="en-US" dirty="0"/>
                    </a:p>
                  </a:txBody>
                  <a:tcPr/>
                </a:tc>
                <a:tc>
                  <a:txBody>
                    <a:bodyPr/>
                    <a:lstStyle/>
                    <a:p>
                      <a:r>
                        <a:rPr lang="en-US" dirty="0" smtClean="0"/>
                        <a:t>Written Admonishment</a:t>
                      </a:r>
                      <a:endParaRPr lang="en-US" dirty="0"/>
                    </a:p>
                  </a:txBody>
                  <a:tcPr/>
                </a:tc>
                <a:tc>
                  <a:txBody>
                    <a:bodyPr/>
                    <a:lstStyle/>
                    <a:p>
                      <a:r>
                        <a:rPr lang="en-US" dirty="0" smtClean="0"/>
                        <a:t>Documented Counseling</a:t>
                      </a:r>
                      <a:endParaRPr lang="en-US" dirty="0"/>
                    </a:p>
                  </a:txBody>
                  <a:tcPr/>
                </a:tc>
              </a:tr>
              <a:tr h="370840">
                <a:tc>
                  <a:txBody>
                    <a:bodyPr/>
                    <a:lstStyle/>
                    <a:p>
                      <a:r>
                        <a:rPr lang="en-US" dirty="0" smtClean="0"/>
                        <a:t>Step 3- 32-61</a:t>
                      </a:r>
                      <a:r>
                        <a:rPr lang="en-US" baseline="0" dirty="0" smtClean="0"/>
                        <a:t> Days</a:t>
                      </a:r>
                      <a:endParaRPr lang="en-US" dirty="0"/>
                    </a:p>
                  </a:txBody>
                  <a:tcPr/>
                </a:tc>
                <a:tc>
                  <a:txBody>
                    <a:bodyPr/>
                    <a:lstStyle/>
                    <a:p>
                      <a:r>
                        <a:rPr lang="en-US" dirty="0" smtClean="0"/>
                        <a:t>Page</a:t>
                      </a:r>
                      <a:r>
                        <a:rPr lang="en-US" baseline="0" dirty="0" smtClean="0"/>
                        <a:t> 7 Entry</a:t>
                      </a:r>
                      <a:endParaRPr lang="en-US" dirty="0"/>
                    </a:p>
                  </a:txBody>
                  <a:tcPr/>
                </a:tc>
                <a:tc>
                  <a:txBody>
                    <a:bodyPr/>
                    <a:lstStyle/>
                    <a:p>
                      <a:r>
                        <a:rPr lang="en-US" dirty="0" smtClean="0"/>
                        <a:t>Letter of Reprimand</a:t>
                      </a:r>
                      <a:endParaRPr lang="en-US" dirty="0"/>
                    </a:p>
                  </a:txBody>
                  <a:tcPr/>
                </a:tc>
                <a:tc>
                  <a:txBody>
                    <a:bodyPr/>
                    <a:lstStyle/>
                    <a:p>
                      <a:r>
                        <a:rPr lang="en-US" dirty="0" smtClean="0"/>
                        <a:t>Letter of Reprimand</a:t>
                      </a:r>
                    </a:p>
                  </a:txBody>
                  <a:tcPr/>
                </a:tc>
              </a:tr>
              <a:tr h="370840">
                <a:tc>
                  <a:txBody>
                    <a:bodyPr/>
                    <a:lstStyle/>
                    <a:p>
                      <a:r>
                        <a:rPr lang="en-US" dirty="0" smtClean="0"/>
                        <a:t>Step 4- 62-91 Days</a:t>
                      </a:r>
                      <a:endParaRPr lang="en-US" dirty="0"/>
                    </a:p>
                  </a:txBody>
                  <a:tcPr/>
                </a:tc>
                <a:tc>
                  <a:txBody>
                    <a:bodyPr/>
                    <a:lstStyle/>
                    <a:p>
                      <a:r>
                        <a:rPr lang="en-US" dirty="0" smtClean="0"/>
                        <a:t>See</a:t>
                      </a:r>
                      <a:r>
                        <a:rPr lang="en-US" baseline="0" dirty="0" smtClean="0"/>
                        <a:t> Note</a:t>
                      </a:r>
                      <a:endParaRPr lang="en-US" dirty="0"/>
                    </a:p>
                  </a:txBody>
                  <a:tcPr/>
                </a:tc>
                <a:tc>
                  <a:txBody>
                    <a:bodyPr/>
                    <a:lstStyle/>
                    <a:p>
                      <a:r>
                        <a:rPr lang="en-US" dirty="0" smtClean="0"/>
                        <a:t>Suspension</a:t>
                      </a:r>
                      <a:endParaRPr lang="en-US" dirty="0"/>
                    </a:p>
                  </a:txBody>
                  <a:tcPr/>
                </a:tc>
                <a:tc>
                  <a:txBody>
                    <a:bodyPr/>
                    <a:lstStyle/>
                    <a:p>
                      <a:r>
                        <a:rPr lang="en-US" dirty="0" smtClean="0"/>
                        <a:t>Suspension</a:t>
                      </a:r>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Disciplinary Actions</a:t>
            </a:r>
            <a:endParaRPr lang="en-US" dirty="0"/>
          </a:p>
        </p:txBody>
      </p:sp>
      <p:sp>
        <p:nvSpPr>
          <p:cNvPr id="3" name="Text Placeholder 2"/>
          <p:cNvSpPr>
            <a:spLocks noGrp="1"/>
          </p:cNvSpPr>
          <p:nvPr>
            <p:ph type="body" idx="1"/>
          </p:nvPr>
        </p:nvSpPr>
        <p:spPr>
          <a:xfrm>
            <a:off x="457200" y="1371600"/>
            <a:ext cx="8077200" cy="750888"/>
          </a:xfrm>
        </p:spPr>
        <p:txBody>
          <a:bodyPr/>
          <a:lstStyle/>
          <a:p>
            <a:pPr algn="ctr" eaLnBrk="1" hangingPunct="1">
              <a:defRPr/>
            </a:pPr>
            <a:r>
              <a:rPr lang="en-US" dirty="0" smtClean="0"/>
              <a:t>Misuse</a:t>
            </a:r>
            <a:endParaRPr lang="en-US" dirty="0"/>
          </a:p>
        </p:txBody>
      </p:sp>
      <p:graphicFrame>
        <p:nvGraphicFramePr>
          <p:cNvPr id="7" name="Content Placeholder 6"/>
          <p:cNvGraphicFramePr>
            <a:graphicFrameLocks noGrp="1"/>
          </p:cNvGraphicFramePr>
          <p:nvPr>
            <p:ph sz="quarter" idx="2"/>
          </p:nvPr>
        </p:nvGraphicFramePr>
        <p:xfrm>
          <a:off x="533400" y="2057400"/>
          <a:ext cx="8001000" cy="4480560"/>
        </p:xfrm>
        <a:graphic>
          <a:graphicData uri="http://schemas.openxmlformats.org/drawingml/2006/table">
            <a:tbl>
              <a:tblPr firstRow="1" bandRow="1">
                <a:tableStyleId>{5C22544A-7EE6-4342-B048-85BDC9FD1C3A}</a:tableStyleId>
              </a:tblPr>
              <a:tblGrid>
                <a:gridCol w="2000250"/>
                <a:gridCol w="1924769"/>
                <a:gridCol w="2075731"/>
                <a:gridCol w="2000250"/>
              </a:tblGrid>
              <a:tr h="370840">
                <a:tc>
                  <a:txBody>
                    <a:bodyPr/>
                    <a:lstStyle/>
                    <a:p>
                      <a:pPr algn="ctr"/>
                      <a:endParaRPr kumimoji="0" lang="en-US" sz="1800" kern="1200" baseline="0" dirty="0" smtClean="0"/>
                    </a:p>
                    <a:p>
                      <a:pPr algn="ctr"/>
                      <a:r>
                        <a:rPr kumimoji="0" lang="en-US" sz="1800" b="1" kern="1200" baseline="0" dirty="0" smtClean="0">
                          <a:solidFill>
                            <a:schemeClr val="lt1"/>
                          </a:solidFill>
                          <a:latin typeface="+mn-lt"/>
                          <a:ea typeface="+mn-ea"/>
                          <a:cs typeface="+mn-cs"/>
                        </a:rPr>
                        <a:t>Number/Total Value of Charges 	</a:t>
                      </a:r>
                    </a:p>
                    <a:p>
                      <a:pPr algn="ctr"/>
                      <a:r>
                        <a:rPr kumimoji="0" lang="en-US" sz="1800" kern="1200" baseline="0" dirty="0" smtClean="0"/>
                        <a:t>	</a:t>
                      </a:r>
                      <a:endParaRPr kumimoji="0" lang="en-US" sz="1800" b="1" kern="1200" baseline="0" dirty="0" smtClean="0">
                        <a:solidFill>
                          <a:schemeClr val="lt1"/>
                        </a:solidFill>
                        <a:latin typeface="+mn-lt"/>
                        <a:ea typeface="+mn-ea"/>
                        <a:cs typeface="+mn-cs"/>
                      </a:endParaRPr>
                    </a:p>
                  </a:txBody>
                  <a:tcPr/>
                </a:tc>
                <a:tc>
                  <a:txBody>
                    <a:bodyPr/>
                    <a:lstStyle/>
                    <a:p>
                      <a:pPr algn="ctr"/>
                      <a:endParaRPr kumimoji="0" lang="en-US" sz="1800" kern="1200" baseline="0" dirty="0" smtClean="0"/>
                    </a:p>
                    <a:p>
                      <a:pPr algn="ctr"/>
                      <a:r>
                        <a:rPr kumimoji="0" lang="en-US" sz="1800" b="1" kern="1200" baseline="0" dirty="0" smtClean="0">
                          <a:solidFill>
                            <a:schemeClr val="lt1"/>
                          </a:solidFill>
                          <a:latin typeface="+mn-lt"/>
                          <a:ea typeface="+mn-ea"/>
                          <a:cs typeface="+mn-cs"/>
                        </a:rPr>
                        <a:t>Military Personnel	</a:t>
                      </a:r>
                    </a:p>
                    <a:p>
                      <a:pPr algn="ctr"/>
                      <a:r>
                        <a:rPr kumimoji="0" lang="en-US" sz="1800" kern="1200" baseline="0" dirty="0" smtClean="0"/>
                        <a:t>	</a:t>
                      </a:r>
                    </a:p>
                  </a:txBody>
                  <a:tcPr/>
                </a:tc>
                <a:tc>
                  <a:txBody>
                    <a:bodyPr/>
                    <a:lstStyle/>
                    <a:p>
                      <a:pPr algn="ctr"/>
                      <a:endParaRPr kumimoji="0" lang="en-US" sz="1800" b="1" kern="1200" baseline="0" dirty="0" smtClean="0">
                        <a:solidFill>
                          <a:schemeClr val="lt1"/>
                        </a:solidFill>
                        <a:latin typeface="+mn-lt"/>
                        <a:ea typeface="+mn-ea"/>
                        <a:cs typeface="+mn-cs"/>
                      </a:endParaRPr>
                    </a:p>
                    <a:p>
                      <a:pPr algn="ctr"/>
                      <a:r>
                        <a:rPr kumimoji="0" lang="en-US" sz="1800" b="1" kern="1200" baseline="0" dirty="0" smtClean="0">
                          <a:solidFill>
                            <a:schemeClr val="lt1"/>
                          </a:solidFill>
                          <a:latin typeface="+mn-lt"/>
                          <a:ea typeface="+mn-ea"/>
                          <a:cs typeface="+mn-cs"/>
                        </a:rPr>
                        <a:t>Civilian Employees </a:t>
                      </a:r>
                      <a:endParaRPr kumimoji="0" lang="en-US" sz="1800" kern="1200" baseline="0" dirty="0" smtClean="0"/>
                    </a:p>
                  </a:txBody>
                  <a:tcPr/>
                </a:tc>
                <a:tc>
                  <a:txBody>
                    <a:bodyPr/>
                    <a:lstStyle/>
                    <a:p>
                      <a:pPr algn="ctr"/>
                      <a:endParaRPr kumimoji="0" lang="en-US" sz="1800" kern="1200" baseline="0" dirty="0" smtClean="0"/>
                    </a:p>
                    <a:p>
                      <a:pPr algn="ctr"/>
                      <a:r>
                        <a:rPr kumimoji="0" lang="en-US" sz="1800" kern="1200" baseline="0" dirty="0" smtClean="0"/>
                        <a:t>NAF 	</a:t>
                      </a:r>
                    </a:p>
                  </a:txBody>
                  <a:tcPr/>
                </a:tc>
              </a:tr>
              <a:tr h="370840">
                <a:tc>
                  <a:txBody>
                    <a:bodyPr/>
                    <a:lstStyle/>
                    <a:p>
                      <a:endParaRPr kumimoji="0" lang="en-US" sz="1800" kern="1200" baseline="0" dirty="0" smtClean="0">
                        <a:solidFill>
                          <a:schemeClr val="dk1"/>
                        </a:solidFill>
                        <a:latin typeface="+mn-lt"/>
                        <a:ea typeface="+mn-ea"/>
                        <a:cs typeface="+mn-cs"/>
                      </a:endParaRPr>
                    </a:p>
                    <a:p>
                      <a:r>
                        <a:rPr kumimoji="0" lang="en-US" sz="1800" kern="1200" baseline="0" dirty="0" smtClean="0">
                          <a:solidFill>
                            <a:schemeClr val="dk1"/>
                          </a:solidFill>
                          <a:latin typeface="+mn-lt"/>
                          <a:ea typeface="+mn-ea"/>
                          <a:cs typeface="+mn-cs"/>
                        </a:rPr>
                        <a:t>Not more than 3 charges or $100 	</a:t>
                      </a:r>
                    </a:p>
                  </a:txBody>
                  <a:tcPr/>
                </a:tc>
                <a:tc>
                  <a:txBody>
                    <a:bodyPr/>
                    <a:lstStyle/>
                    <a:p>
                      <a:r>
                        <a:rPr lang="en-US" dirty="0" smtClean="0"/>
                        <a:t>Documented Counseling</a:t>
                      </a:r>
                      <a:endParaRPr lang="en-US" dirty="0"/>
                    </a:p>
                  </a:txBody>
                  <a:tcPr/>
                </a:tc>
                <a:tc>
                  <a:txBody>
                    <a:bodyPr/>
                    <a:lstStyle/>
                    <a:p>
                      <a:r>
                        <a:rPr lang="en-US" dirty="0" smtClean="0"/>
                        <a:t>Written Admonishment</a:t>
                      </a:r>
                      <a:endParaRPr lang="en-US" dirty="0"/>
                    </a:p>
                  </a:txBody>
                  <a:tcPr/>
                </a:tc>
                <a:tc>
                  <a:txBody>
                    <a:bodyPr/>
                    <a:lstStyle/>
                    <a:p>
                      <a:r>
                        <a:rPr lang="en-US" dirty="0" smtClean="0"/>
                        <a:t>Documented Discussion</a:t>
                      </a:r>
                      <a:endParaRPr lang="en-US" dirty="0"/>
                    </a:p>
                  </a:txBody>
                  <a:tcPr/>
                </a:tc>
              </a:tr>
              <a:tr h="370840">
                <a:tc>
                  <a:txBody>
                    <a:bodyPr/>
                    <a:lstStyle/>
                    <a:p>
                      <a:r>
                        <a:rPr lang="en-US" dirty="0" smtClean="0"/>
                        <a:t>Not more than 5 charges or $200</a:t>
                      </a:r>
                    </a:p>
                    <a:p>
                      <a:r>
                        <a:rPr lang="en-US" dirty="0" smtClean="0"/>
                        <a:t>(see policy)</a:t>
                      </a:r>
                      <a:endParaRPr lang="en-US" dirty="0"/>
                    </a:p>
                  </a:txBody>
                  <a:tcPr/>
                </a:tc>
                <a:tc>
                  <a:txBody>
                    <a:bodyPr/>
                    <a:lstStyle/>
                    <a:p>
                      <a:r>
                        <a:rPr lang="en-US" dirty="0" smtClean="0"/>
                        <a:t>Page 7 Entry</a:t>
                      </a:r>
                      <a:endParaRPr lang="en-US" dirty="0"/>
                    </a:p>
                  </a:txBody>
                  <a:tcPr/>
                </a:tc>
                <a:tc>
                  <a:txBody>
                    <a:bodyPr/>
                    <a:lstStyle/>
                    <a:p>
                      <a:r>
                        <a:rPr lang="en-US" dirty="0" smtClean="0"/>
                        <a:t>Letter of Reprimand</a:t>
                      </a:r>
                      <a:endParaRPr lang="en-US" dirty="0"/>
                    </a:p>
                  </a:txBody>
                  <a:tcPr/>
                </a:tc>
                <a:tc>
                  <a:txBody>
                    <a:bodyPr/>
                    <a:lstStyle/>
                    <a:p>
                      <a:r>
                        <a:rPr lang="en-US" dirty="0" smtClean="0"/>
                        <a:t>Letter of Reprimand</a:t>
                      </a:r>
                      <a:endParaRPr lang="en-US" dirty="0"/>
                    </a:p>
                  </a:txBody>
                  <a:tcPr/>
                </a:tc>
              </a:tr>
              <a:tr h="370840">
                <a:tc>
                  <a:txBody>
                    <a:bodyPr/>
                    <a:lstStyle/>
                    <a:p>
                      <a:r>
                        <a:rPr lang="en-US" dirty="0" smtClean="0"/>
                        <a:t>More than 5 charges or $300</a:t>
                      </a:r>
                    </a:p>
                    <a:p>
                      <a:r>
                        <a:rPr lang="en-US" dirty="0" smtClean="0"/>
                        <a:t>(see policy)</a:t>
                      </a:r>
                      <a:endParaRPr lang="en-US" dirty="0"/>
                    </a:p>
                  </a:txBody>
                  <a:tcPr/>
                </a:tc>
                <a:tc>
                  <a:txBody>
                    <a:bodyPr/>
                    <a:lstStyle/>
                    <a:p>
                      <a:r>
                        <a:rPr lang="en-US" dirty="0" smtClean="0"/>
                        <a:t>See Note</a:t>
                      </a:r>
                      <a:endParaRPr lang="en-US" dirty="0"/>
                    </a:p>
                  </a:txBody>
                  <a:tcPr/>
                </a:tc>
                <a:tc>
                  <a:txBody>
                    <a:bodyPr/>
                    <a:lstStyle/>
                    <a:p>
                      <a:r>
                        <a:rPr lang="en-US" dirty="0" smtClean="0"/>
                        <a:t>Suspension</a:t>
                      </a:r>
                      <a:endParaRPr lang="en-US" dirty="0"/>
                    </a:p>
                  </a:txBody>
                  <a:tcPr/>
                </a:tc>
                <a:tc>
                  <a:txBody>
                    <a:bodyPr/>
                    <a:lstStyle/>
                    <a:p>
                      <a:r>
                        <a:rPr lang="en-US" dirty="0" smtClean="0"/>
                        <a:t>Suspension</a:t>
                      </a:r>
                      <a:endParaRPr lang="en-US"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Disclaimer</a:t>
            </a:r>
            <a:endParaRPr lang="en-US" sz="4400" dirty="0"/>
          </a:p>
        </p:txBody>
      </p:sp>
      <p:sp>
        <p:nvSpPr>
          <p:cNvPr id="3" name="Content Placeholder 2"/>
          <p:cNvSpPr>
            <a:spLocks noGrp="1"/>
          </p:cNvSpPr>
          <p:nvPr>
            <p:ph idx="1"/>
          </p:nvPr>
        </p:nvSpPr>
        <p:spPr>
          <a:xfrm>
            <a:off x="457200" y="1524000"/>
            <a:ext cx="8229600" cy="4953000"/>
          </a:xfrm>
        </p:spPr>
        <p:txBody>
          <a:bodyPr/>
          <a:lstStyle/>
          <a:p>
            <a:r>
              <a:rPr lang="en-US" sz="2400" dirty="0" smtClean="0"/>
              <a:t>This training presentation does not satisfy or meet the requirement to complete the DHS GTCC training through LMS.</a:t>
            </a:r>
          </a:p>
          <a:p>
            <a:r>
              <a:rPr lang="en-US" sz="2400" dirty="0" smtClean="0"/>
              <a:t>The purpose of this presentation is to provide a consistent aid to Travel Managers and Commands for unit training.</a:t>
            </a:r>
          </a:p>
          <a:p>
            <a:pPr lvl="1"/>
            <a:r>
              <a:rPr lang="en-US" sz="2000" dirty="0" smtClean="0"/>
              <a:t>As an example, this tool may be used for AD or RES All Hands training, pre-deployment, or after misuse/delinquency is identified. </a:t>
            </a:r>
          </a:p>
          <a:p>
            <a:r>
              <a:rPr lang="en-US" sz="2400" dirty="0" smtClean="0"/>
              <a:t>The information presented here is not all inclusive  and where conflicts exist between policy documents and this training, the policy documents shall govern.</a:t>
            </a: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Disciplinary Actions</a:t>
            </a:r>
            <a:endParaRPr lang="en-US" dirty="0"/>
          </a:p>
        </p:txBody>
      </p:sp>
      <p:sp>
        <p:nvSpPr>
          <p:cNvPr id="8" name="Content Placeholder 7"/>
          <p:cNvSpPr>
            <a:spLocks noGrp="1"/>
          </p:cNvSpPr>
          <p:nvPr>
            <p:ph idx="1"/>
          </p:nvPr>
        </p:nvSpPr>
        <p:spPr/>
        <p:txBody>
          <a:bodyPr/>
          <a:lstStyle/>
          <a:p>
            <a:r>
              <a:rPr lang="en-US" dirty="0" smtClean="0"/>
              <a:t>Note:  Inquire into UCMJ accountability (PIO, LIR, AIM, etc.) after contacting servicing legal office to discuss most appropriate action.</a:t>
            </a:r>
          </a:p>
          <a:p>
            <a:endParaRPr lang="en-US" dirty="0" smtClean="0"/>
          </a:p>
          <a:p>
            <a:r>
              <a:rPr lang="en-US" dirty="0" smtClean="0"/>
              <a:t>See COMDINST 4600.18 for more detailed information regarding disciplinary action.</a:t>
            </a:r>
          </a:p>
          <a:p>
            <a:pPr>
              <a:buNone/>
            </a:pPr>
            <a:endParaRPr lang="en-US" dirty="0" smtClean="0"/>
          </a:p>
          <a:p>
            <a:r>
              <a:rPr lang="en-US" dirty="0" smtClean="0"/>
              <a:t>GTCC delinquency or misuse can have a serious impact on your CG career.</a:t>
            </a:r>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GTCC Account Information</a:t>
            </a:r>
            <a:endParaRPr lang="en-US" dirty="0"/>
          </a:p>
        </p:txBody>
      </p:sp>
      <p:sp>
        <p:nvSpPr>
          <p:cNvPr id="20483" name="Content Placeholder 2"/>
          <p:cNvSpPr>
            <a:spLocks noGrp="1"/>
          </p:cNvSpPr>
          <p:nvPr>
            <p:ph idx="1"/>
          </p:nvPr>
        </p:nvSpPr>
        <p:spPr/>
        <p:txBody>
          <a:bodyPr/>
          <a:lstStyle/>
          <a:p>
            <a:r>
              <a:rPr lang="en-US" dirty="0" smtClean="0"/>
              <a:t>JPMorgan Chase bank site:  </a:t>
            </a:r>
            <a:r>
              <a:rPr lang="en-US" dirty="0" smtClean="0">
                <a:hlinkClick r:id="rId3"/>
              </a:rPr>
              <a:t>https://gov1.paymentnet.com</a:t>
            </a:r>
            <a:endParaRPr lang="en-US" dirty="0" smtClean="0"/>
          </a:p>
          <a:p>
            <a:pPr lvl="2"/>
            <a:r>
              <a:rPr lang="en-US" dirty="0" smtClean="0"/>
              <a:t>Organization ID: 	DHS0001</a:t>
            </a:r>
          </a:p>
          <a:p>
            <a:pPr lvl="2"/>
            <a:r>
              <a:rPr lang="en-US" dirty="0" smtClean="0"/>
              <a:t>User ID: 		EMPLID</a:t>
            </a:r>
          </a:p>
          <a:p>
            <a:r>
              <a:rPr lang="en-US" dirty="0" smtClean="0"/>
              <a:t>Direct Access</a:t>
            </a:r>
          </a:p>
          <a:p>
            <a:pPr lvl="1"/>
            <a:r>
              <a:rPr lang="en-US" dirty="0" smtClean="0"/>
              <a:t>Cardholder hierarchy can be found under My Credit Card Balance</a:t>
            </a:r>
          </a:p>
          <a:p>
            <a:pPr lvl="1"/>
            <a:r>
              <a:rPr lang="en-US" dirty="0" smtClean="0"/>
              <a:t>Cardholder credit limit can be found under My Credit Card Data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Related Websites</a:t>
            </a:r>
            <a:endParaRPr lang="en-US" dirty="0"/>
          </a:p>
        </p:txBody>
      </p:sp>
      <p:sp>
        <p:nvSpPr>
          <p:cNvPr id="21507" name="Content Placeholder 2"/>
          <p:cNvSpPr>
            <a:spLocks noGrp="1"/>
          </p:cNvSpPr>
          <p:nvPr>
            <p:ph idx="1"/>
          </p:nvPr>
        </p:nvSpPr>
        <p:spPr/>
        <p:txBody>
          <a:bodyPr/>
          <a:lstStyle/>
          <a:p>
            <a:pPr eaLnBrk="1" hangingPunct="1"/>
            <a:r>
              <a:rPr lang="en-US" dirty="0" smtClean="0"/>
              <a:t>GTCC</a:t>
            </a:r>
          </a:p>
          <a:p>
            <a:pPr lvl="1" eaLnBrk="1" hangingPunct="1">
              <a:buNone/>
            </a:pPr>
            <a:r>
              <a:rPr lang="en-US" dirty="0" smtClean="0">
                <a:hlinkClick r:id="rId3"/>
              </a:rPr>
              <a:t>http://www.uscg.mil/psc/bops/govtrvl/</a:t>
            </a:r>
            <a:endParaRPr lang="en-US" dirty="0" smtClean="0"/>
          </a:p>
          <a:p>
            <a:pPr eaLnBrk="1" hangingPunct="1"/>
            <a:r>
              <a:rPr lang="en-US" dirty="0" smtClean="0"/>
              <a:t>PPC</a:t>
            </a:r>
          </a:p>
          <a:p>
            <a:pPr lvl="1" eaLnBrk="1" hangingPunct="1">
              <a:buNone/>
            </a:pPr>
            <a:r>
              <a:rPr lang="en-US" dirty="0" smtClean="0">
                <a:hlinkClick r:id="rId4"/>
              </a:rPr>
              <a:t>http://cgweb.psc.uscg.mil/default.asp</a:t>
            </a:r>
            <a:endParaRPr lang="en-US" dirty="0" smtClean="0"/>
          </a:p>
          <a:p>
            <a:pPr eaLnBrk="1" hangingPunct="1"/>
            <a:r>
              <a:rPr lang="en-US" dirty="0" smtClean="0"/>
              <a:t>DA</a:t>
            </a:r>
          </a:p>
          <a:p>
            <a:pPr lvl="1" eaLnBrk="1" hangingPunct="1">
              <a:buNone/>
            </a:pPr>
            <a:r>
              <a:rPr lang="en-US" dirty="0" smtClean="0">
                <a:hlinkClick r:id="rId5"/>
              </a:rPr>
              <a:t>https://portal.direct-access.us/psp/EPPRD/?cmd=login</a:t>
            </a:r>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defRPr/>
            </a:pPr>
            <a:r>
              <a:rPr lang="en-US" dirty="0" smtClean="0"/>
              <a:t>?? QUESTIONS ??</a:t>
            </a:r>
            <a:endParaRPr lang="en-US" dirty="0"/>
          </a:p>
        </p:txBody>
      </p:sp>
      <p:sp>
        <p:nvSpPr>
          <p:cNvPr id="22531" name="Subtitle 2"/>
          <p:cNvSpPr>
            <a:spLocks noGrp="1"/>
          </p:cNvSpPr>
          <p:nvPr>
            <p:ph type="subTitle" idx="1"/>
          </p:nvPr>
        </p:nvSpPr>
        <p:spPr>
          <a:xfrm>
            <a:off x="762000" y="3962400"/>
            <a:ext cx="7391400" cy="1122363"/>
          </a:xfrm>
        </p:spPr>
        <p:txBody>
          <a:bodyPr/>
          <a:lstStyle/>
          <a:p>
            <a:r>
              <a:rPr lang="en-US" dirty="0" smtClean="0"/>
              <a:t>Contact your local GTCC Travel Manager</a:t>
            </a:r>
          </a:p>
          <a:p>
            <a:r>
              <a:rPr lang="en-US" dirty="0" smtClean="0"/>
              <a:t>http://www.uscg.mil/psc/bops/govtrvl/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lstStyle/>
          <a:p>
            <a:pPr eaLnBrk="1" hangingPunct="1">
              <a:defRPr/>
            </a:pPr>
            <a:r>
              <a:rPr lang="en-US" dirty="0" smtClean="0"/>
              <a:t>COMDTINST 4600.14C</a:t>
            </a:r>
            <a:br>
              <a:rPr lang="en-US" dirty="0" smtClean="0"/>
            </a:br>
            <a:r>
              <a:rPr lang="en-US" dirty="0" smtClean="0"/>
              <a:t>GTCC Policies</a:t>
            </a:r>
            <a:endParaRPr lang="en-US" dirty="0"/>
          </a:p>
        </p:txBody>
      </p:sp>
      <p:sp>
        <p:nvSpPr>
          <p:cNvPr id="4099" name="Content Placeholder 2"/>
          <p:cNvSpPr>
            <a:spLocks noGrp="1"/>
          </p:cNvSpPr>
          <p:nvPr>
            <p:ph idx="1"/>
          </p:nvPr>
        </p:nvSpPr>
        <p:spPr>
          <a:xfrm>
            <a:off x="457200" y="2133600"/>
            <a:ext cx="8229600" cy="4419600"/>
          </a:xfrm>
        </p:spPr>
        <p:txBody>
          <a:bodyPr/>
          <a:lstStyle/>
          <a:p>
            <a:pPr eaLnBrk="1" hangingPunct="1"/>
            <a:r>
              <a:rPr lang="en-US" sz="2400" dirty="0" smtClean="0"/>
              <a:t>Establishes a general order that:</a:t>
            </a:r>
          </a:p>
          <a:p>
            <a:pPr lvl="1" eaLnBrk="1" hangingPunct="1"/>
            <a:r>
              <a:rPr lang="en-US" sz="2000" dirty="0" smtClean="0"/>
              <a:t> All CG  members, active and reserve and civilians (including NAF personnel) who hold a GTCC to use the card only when in an official travel status and only for authorized reimbursable travel expenses IAW JTR/FTR.</a:t>
            </a:r>
          </a:p>
          <a:p>
            <a:pPr lvl="1" eaLnBrk="1" hangingPunct="1"/>
            <a:r>
              <a:rPr lang="en-US" sz="2000" dirty="0" smtClean="0"/>
              <a:t>Undisputed GTCC bills shall be paid in full on or before the due date regardless of reimbursement.</a:t>
            </a:r>
          </a:p>
          <a:p>
            <a:pPr eaLnBrk="1" hangingPunct="1"/>
            <a:r>
              <a:rPr lang="en-US" sz="2400" dirty="0" smtClean="0"/>
              <a:t>Violation of this policy is punishable under Article 92 of UCMJ.</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 Definitions</a:t>
            </a:r>
            <a:endParaRPr lang="en-US" dirty="0"/>
          </a:p>
        </p:txBody>
      </p:sp>
      <p:sp>
        <p:nvSpPr>
          <p:cNvPr id="5123" name="Content Placeholder 2"/>
          <p:cNvSpPr>
            <a:spLocks noGrp="1"/>
          </p:cNvSpPr>
          <p:nvPr>
            <p:ph idx="1"/>
          </p:nvPr>
        </p:nvSpPr>
        <p:spPr>
          <a:xfrm>
            <a:off x="457200" y="1371600"/>
            <a:ext cx="8229600" cy="5105400"/>
          </a:xfrm>
        </p:spPr>
        <p:txBody>
          <a:bodyPr/>
          <a:lstStyle/>
          <a:p>
            <a:pPr eaLnBrk="1" hangingPunct="1">
              <a:buFont typeface="Wingdings 2" pitchFamily="18" charset="2"/>
              <a:buNone/>
            </a:pPr>
            <a:r>
              <a:rPr lang="en-US" dirty="0" smtClean="0">
                <a:solidFill>
                  <a:srgbClr val="FFFF00"/>
                </a:solidFill>
              </a:rPr>
              <a:t>Official Travel </a:t>
            </a:r>
            <a:r>
              <a:rPr lang="en-US" dirty="0" smtClean="0"/>
              <a:t>– </a:t>
            </a:r>
            <a:r>
              <a:rPr lang="en-US" sz="2000" dirty="0" smtClean="0"/>
              <a:t>Is travel covered by a Travel Order. A Travel Order as defined by the JTR, Appendix A is:</a:t>
            </a:r>
          </a:p>
          <a:p>
            <a:pPr eaLnBrk="1" hangingPunct="1"/>
            <a:r>
              <a:rPr lang="en-US" sz="1800" dirty="0" smtClean="0"/>
              <a:t>A written instrument issued/approved by a delegating authority</a:t>
            </a:r>
          </a:p>
          <a:p>
            <a:pPr eaLnBrk="1" hangingPunct="1"/>
            <a:r>
              <a:rPr lang="en-US" sz="1800" dirty="0" smtClean="0"/>
              <a:t>Provides traveler what expenses will be paid</a:t>
            </a:r>
          </a:p>
          <a:p>
            <a:pPr eaLnBrk="1" hangingPunct="1"/>
            <a:r>
              <a:rPr lang="en-US" sz="1800" dirty="0" smtClean="0"/>
              <a:t>Provide contracting travel </a:t>
            </a:r>
            <a:r>
              <a:rPr lang="en-US" sz="1800" smtClean="0"/>
              <a:t>office </a:t>
            </a:r>
            <a:r>
              <a:rPr lang="en-US" sz="1800" smtClean="0"/>
              <a:t>(ADTRAV) </a:t>
            </a:r>
            <a:r>
              <a:rPr lang="en-US" sz="1800" dirty="0" smtClean="0"/>
              <a:t>documentation for travel</a:t>
            </a:r>
          </a:p>
          <a:p>
            <a:pPr eaLnBrk="1" hangingPunct="1"/>
            <a:r>
              <a:rPr lang="en-US" sz="1800" dirty="0" smtClean="0"/>
              <a:t>Supplied financial information necessary for budget and purpose of travel</a:t>
            </a:r>
            <a:endParaRPr lang="en-US" sz="2400" dirty="0" smtClean="0"/>
          </a:p>
          <a:p>
            <a:pPr eaLnBrk="1" hangingPunct="1">
              <a:buFont typeface="Wingdings 2" pitchFamily="18" charset="2"/>
              <a:buNone/>
            </a:pPr>
            <a:r>
              <a:rPr lang="en-US" dirty="0" smtClean="0">
                <a:solidFill>
                  <a:srgbClr val="FFFF00"/>
                </a:solidFill>
              </a:rPr>
              <a:t>Statement Closing Date </a:t>
            </a:r>
            <a:r>
              <a:rPr lang="en-US" dirty="0" smtClean="0"/>
              <a:t>– </a:t>
            </a:r>
            <a:r>
              <a:rPr lang="en-US" sz="2000" dirty="0" smtClean="0"/>
              <a:t>Typically the 12</a:t>
            </a:r>
            <a:r>
              <a:rPr lang="en-US" sz="2000" baseline="30000" dirty="0" smtClean="0"/>
              <a:t>th</a:t>
            </a:r>
            <a:r>
              <a:rPr lang="en-US" sz="2000" dirty="0" smtClean="0"/>
              <a:t> or 13</a:t>
            </a:r>
            <a:r>
              <a:rPr lang="en-US" sz="2000" baseline="30000" dirty="0" smtClean="0"/>
              <a:t>th</a:t>
            </a:r>
            <a:r>
              <a:rPr lang="en-US" sz="2000" dirty="0" smtClean="0"/>
              <a:t> day of the month.</a:t>
            </a:r>
            <a:endParaRPr lang="en-US" dirty="0" smtClean="0">
              <a:solidFill>
                <a:srgbClr val="FFFF00"/>
              </a:solidFill>
            </a:endParaRPr>
          </a:p>
          <a:p>
            <a:pPr eaLnBrk="1" hangingPunct="1">
              <a:buFont typeface="Wingdings 2" pitchFamily="18" charset="2"/>
              <a:buNone/>
            </a:pPr>
            <a:r>
              <a:rPr lang="en-US" dirty="0" smtClean="0">
                <a:solidFill>
                  <a:srgbClr val="FFFF00"/>
                </a:solidFill>
              </a:rPr>
              <a:t>Statement Due Date </a:t>
            </a:r>
            <a:r>
              <a:rPr lang="en-US" dirty="0" smtClean="0"/>
              <a:t>– </a:t>
            </a:r>
            <a:r>
              <a:rPr lang="en-US" sz="2000" dirty="0" smtClean="0"/>
              <a:t>Typically 25 days after closing date.</a:t>
            </a:r>
            <a:endParaRPr lang="en-US" dirty="0" smtClean="0">
              <a:solidFill>
                <a:srgbClr val="FFFF00"/>
              </a:solidFill>
            </a:endParaRPr>
          </a:p>
          <a:p>
            <a:pPr eaLnBrk="1" hangingPunct="1">
              <a:buFont typeface="Wingdings 2" pitchFamily="18" charset="2"/>
              <a:buNone/>
            </a:pPr>
            <a:r>
              <a:rPr lang="en-US" dirty="0" smtClean="0">
                <a:solidFill>
                  <a:srgbClr val="FFFF00"/>
                </a:solidFill>
              </a:rPr>
              <a:t>Account Past Due </a:t>
            </a:r>
            <a:r>
              <a:rPr lang="en-US" dirty="0" smtClean="0"/>
              <a:t>– </a:t>
            </a:r>
            <a:r>
              <a:rPr lang="en-US" sz="2000" dirty="0" smtClean="0"/>
              <a:t>Account is past due when </a:t>
            </a:r>
            <a:r>
              <a:rPr lang="en-US" sz="2000" i="1" dirty="0" smtClean="0">
                <a:solidFill>
                  <a:srgbClr val="FFFF00"/>
                </a:solidFill>
              </a:rPr>
              <a:t>undisputed </a:t>
            </a:r>
            <a:r>
              <a:rPr lang="en-US" sz="2000" dirty="0" smtClean="0"/>
              <a:t> GTCC balance remains unpaid 1 day past statement due date</a:t>
            </a:r>
            <a:r>
              <a:rPr lang="en-US" dirty="0" smtClean="0"/>
              <a:t>. </a:t>
            </a:r>
          </a:p>
          <a:p>
            <a:pPr eaLnBrk="1" hangingPunct="1">
              <a:buFont typeface="Wingdings 2" pitchFamily="18" charset="2"/>
              <a:buNone/>
            </a:pPr>
            <a:endParaRPr lang="en-US" dirty="0" smtClean="0">
              <a:solidFill>
                <a:srgbClr val="FFFF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Definitions</a:t>
            </a:r>
            <a:endParaRPr lang="en-US" dirty="0"/>
          </a:p>
        </p:txBody>
      </p:sp>
      <p:sp>
        <p:nvSpPr>
          <p:cNvPr id="6147" name="Content Placeholder 2"/>
          <p:cNvSpPr>
            <a:spLocks noGrp="1"/>
          </p:cNvSpPr>
          <p:nvPr>
            <p:ph idx="1"/>
          </p:nvPr>
        </p:nvSpPr>
        <p:spPr>
          <a:xfrm>
            <a:off x="457200" y="1219200"/>
            <a:ext cx="8229600" cy="5334000"/>
          </a:xfrm>
        </p:spPr>
        <p:txBody>
          <a:bodyPr/>
          <a:lstStyle/>
          <a:p>
            <a:pPr eaLnBrk="1" hangingPunct="1">
              <a:buFont typeface="Wingdings 2" pitchFamily="18" charset="2"/>
              <a:buNone/>
            </a:pPr>
            <a:r>
              <a:rPr lang="en-US" dirty="0" smtClean="0">
                <a:solidFill>
                  <a:srgbClr val="FFFF00"/>
                </a:solidFill>
              </a:rPr>
              <a:t>Account Delinquency </a:t>
            </a:r>
            <a:r>
              <a:rPr lang="en-US" dirty="0" smtClean="0"/>
              <a:t>- </a:t>
            </a:r>
            <a:r>
              <a:rPr lang="en-US" sz="2000" dirty="0" smtClean="0"/>
              <a:t>The account is considered delinquent when the  </a:t>
            </a:r>
            <a:r>
              <a:rPr lang="en-US" sz="2000" i="1" dirty="0" smtClean="0">
                <a:solidFill>
                  <a:srgbClr val="FFFF00"/>
                </a:solidFill>
              </a:rPr>
              <a:t>undisputed </a:t>
            </a:r>
            <a:r>
              <a:rPr lang="en-US" sz="2000" dirty="0" smtClean="0"/>
              <a:t> balance remains </a:t>
            </a:r>
            <a:r>
              <a:rPr lang="en-US" sz="2000" smtClean="0"/>
              <a:t>unpaid 1 </a:t>
            </a:r>
            <a:r>
              <a:rPr lang="en-US" sz="2000" dirty="0" smtClean="0"/>
              <a:t>day past statement due date. Disputed charges will be removed from the past due amount by the bank and will not be considered delinquent.</a:t>
            </a:r>
            <a:endParaRPr lang="en-US" sz="2400" dirty="0" smtClean="0"/>
          </a:p>
          <a:p>
            <a:pPr eaLnBrk="1" hangingPunct="1">
              <a:buNone/>
            </a:pPr>
            <a:r>
              <a:rPr lang="en-US" dirty="0" smtClean="0">
                <a:solidFill>
                  <a:srgbClr val="FFFF00"/>
                </a:solidFill>
              </a:rPr>
              <a:t>Account Suspension </a:t>
            </a:r>
            <a:r>
              <a:rPr lang="en-US" sz="2400" dirty="0" smtClean="0"/>
              <a:t>– </a:t>
            </a:r>
            <a:r>
              <a:rPr lang="en-US" sz="2000" dirty="0" smtClean="0"/>
              <a:t> Accounts will suspend when undisputed GTCC balances remain unpaid following the first cycle date after the account reaches 31 days past the due date.  Use of GTCC will not be permitted by the GTCC bank.</a:t>
            </a:r>
          </a:p>
          <a:p>
            <a:pPr eaLnBrk="1" hangingPunct="1">
              <a:buNone/>
            </a:pPr>
            <a:r>
              <a:rPr lang="en-US" dirty="0" smtClean="0">
                <a:solidFill>
                  <a:srgbClr val="FFFF00"/>
                </a:solidFill>
              </a:rPr>
              <a:t>Closed Account </a:t>
            </a:r>
            <a:r>
              <a:rPr lang="en-US" dirty="0" smtClean="0"/>
              <a:t>– </a:t>
            </a:r>
            <a:r>
              <a:rPr lang="en-US" sz="2000" dirty="0" smtClean="0"/>
              <a:t>An account will be closed when an undisputed GTCC balance remains unpaid following the first cycle date after the account reaches 96 days past the due date.  At this point, Salary Offset will be initiated by the bank.  GTCC bank will notify collection agencies and national credit bureaus when the account remains unpaid after 121 days. </a:t>
            </a:r>
            <a:endParaRPr lang="en-US" sz="2000" dirty="0" smtClean="0">
              <a:solidFill>
                <a:srgbClr val="FFFF00"/>
              </a:solidFill>
            </a:endParaRPr>
          </a:p>
          <a:p>
            <a:pPr eaLnBrk="1" hangingPunct="1">
              <a:buFont typeface="Wingdings 2" pitchFamily="18" charset="2"/>
              <a:buNone/>
            </a:pPr>
            <a:endParaRPr lang="en-US" dirty="0" smtClean="0"/>
          </a:p>
          <a:p>
            <a:pPr eaLnBrk="1" hangingPunct="1">
              <a:buFont typeface="Wingdings 2" pitchFamily="18" charset="2"/>
              <a:buNone/>
            </a:pPr>
            <a:endParaRPr lang="en-US" sz="2000" dirty="0" smtClean="0">
              <a:solidFill>
                <a:srgbClr val="FFFF00"/>
              </a:solidFill>
            </a:endParaRPr>
          </a:p>
          <a:p>
            <a:pPr eaLnBrk="1" hangingPunct="1"/>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Definitions</a:t>
            </a:r>
            <a:endParaRPr lang="en-US" dirty="0"/>
          </a:p>
        </p:txBody>
      </p:sp>
      <p:sp>
        <p:nvSpPr>
          <p:cNvPr id="7171" name="Content Placeholder 2"/>
          <p:cNvSpPr>
            <a:spLocks noGrp="1"/>
          </p:cNvSpPr>
          <p:nvPr>
            <p:ph idx="1"/>
          </p:nvPr>
        </p:nvSpPr>
        <p:spPr>
          <a:xfrm>
            <a:off x="381000" y="1600200"/>
            <a:ext cx="8229600" cy="4419600"/>
          </a:xfrm>
        </p:spPr>
        <p:txBody>
          <a:bodyPr/>
          <a:lstStyle/>
          <a:p>
            <a:pPr eaLnBrk="1" hangingPunct="1">
              <a:buFont typeface="Wingdings 2" pitchFamily="18" charset="2"/>
              <a:buNone/>
            </a:pPr>
            <a:r>
              <a:rPr lang="en-US" dirty="0" smtClean="0">
                <a:solidFill>
                  <a:srgbClr val="FFFF00"/>
                </a:solidFill>
              </a:rPr>
              <a:t>GTCC Misuse-</a:t>
            </a:r>
          </a:p>
          <a:p>
            <a:pPr eaLnBrk="1" hangingPunct="1"/>
            <a:r>
              <a:rPr lang="en-US" sz="2400" dirty="0" smtClean="0"/>
              <a:t>Use of GTCC for  other than a reimbursable travel expense associated with official government business while on approved official travel and depending on the situation, may constitute fraud, or</a:t>
            </a:r>
          </a:p>
          <a:p>
            <a:pPr eaLnBrk="1" hangingPunct="1">
              <a:buFont typeface="Wingdings 2" pitchFamily="18" charset="2"/>
              <a:buNone/>
            </a:pPr>
            <a:endParaRPr lang="en-US" sz="2400" dirty="0" smtClean="0">
              <a:solidFill>
                <a:srgbClr val="FFFF00"/>
              </a:solidFill>
            </a:endParaRPr>
          </a:p>
          <a:p>
            <a:pPr eaLnBrk="1" hangingPunct="1"/>
            <a:r>
              <a:rPr lang="en-US" sz="2400" dirty="0" smtClean="0"/>
              <a:t>Failure to pay outstanding undisputed GTCC balances by the statement due date regardless of reimbursement</a:t>
            </a:r>
            <a:r>
              <a:rPr lang="en-US" sz="2000" dirty="0" smtClean="0"/>
              <a:t>.</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Responsibilities</a:t>
            </a:r>
            <a:endParaRPr lang="en-US" dirty="0"/>
          </a:p>
        </p:txBody>
      </p:sp>
      <p:sp>
        <p:nvSpPr>
          <p:cNvPr id="14339" name="Content Placeholder 2"/>
          <p:cNvSpPr>
            <a:spLocks noGrp="1"/>
          </p:cNvSpPr>
          <p:nvPr>
            <p:ph idx="1"/>
          </p:nvPr>
        </p:nvSpPr>
        <p:spPr>
          <a:xfrm>
            <a:off x="685800" y="1676400"/>
            <a:ext cx="8229600" cy="4495800"/>
          </a:xfrm>
        </p:spPr>
        <p:txBody>
          <a:bodyPr/>
          <a:lstStyle/>
          <a:p>
            <a:pPr algn="ctr" eaLnBrk="1" hangingPunct="1">
              <a:buFont typeface="Wingdings 2" pitchFamily="18" charset="2"/>
              <a:buNone/>
            </a:pPr>
            <a:r>
              <a:rPr lang="en-US" sz="3200" dirty="0" smtClean="0">
                <a:solidFill>
                  <a:srgbClr val="FFFF00"/>
                </a:solidFill>
              </a:rPr>
              <a:t>Commanding Officers and Supervisors</a:t>
            </a:r>
          </a:p>
          <a:p>
            <a:pPr eaLnBrk="1" hangingPunct="1"/>
            <a:r>
              <a:rPr lang="en-US" sz="2400" dirty="0" smtClean="0"/>
              <a:t>Monitor GTCC usage and delinquencies.</a:t>
            </a:r>
          </a:p>
          <a:p>
            <a:pPr eaLnBrk="1" hangingPunct="1"/>
            <a:r>
              <a:rPr lang="en-US" sz="2400" dirty="0" smtClean="0"/>
              <a:t>Designate Travel Managers.</a:t>
            </a:r>
          </a:p>
          <a:p>
            <a:pPr eaLnBrk="1" hangingPunct="1"/>
            <a:r>
              <a:rPr lang="en-US" sz="2400" dirty="0" smtClean="0"/>
              <a:t>Ensure appropriate level of action is taken for cardholders identified as not fully complying with GTCC policies.</a:t>
            </a:r>
          </a:p>
          <a:p>
            <a:pPr eaLnBrk="1" hangingPunct="1"/>
            <a:r>
              <a:rPr lang="en-US" sz="2400" dirty="0" smtClean="0"/>
              <a:t>Ensure GTCC training is included in the semi-annual training plan.</a:t>
            </a:r>
          </a:p>
          <a:p>
            <a:pPr eaLnBrk="1" hangingPunct="1"/>
            <a:r>
              <a:rPr lang="en-US" sz="2400" dirty="0" smtClean="0"/>
              <a:t>Review GTCC reinstatement requests.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Responsibilities</a:t>
            </a:r>
            <a:endParaRPr lang="en-US" dirty="0"/>
          </a:p>
        </p:txBody>
      </p:sp>
      <p:sp>
        <p:nvSpPr>
          <p:cNvPr id="3" name="Content Placeholder 2"/>
          <p:cNvSpPr>
            <a:spLocks noGrp="1"/>
          </p:cNvSpPr>
          <p:nvPr>
            <p:ph idx="1"/>
          </p:nvPr>
        </p:nvSpPr>
        <p:spPr>
          <a:xfrm>
            <a:off x="457200" y="1371600"/>
            <a:ext cx="8229600" cy="5105400"/>
          </a:xfrm>
        </p:spPr>
        <p:txBody>
          <a:bodyPr>
            <a:normAutofit/>
          </a:bodyPr>
          <a:lstStyle/>
          <a:p>
            <a:pPr marL="548640" indent="-411480" eaLnBrk="1" fontAlgn="auto" hangingPunct="1">
              <a:spcAft>
                <a:spcPts val="0"/>
              </a:spcAft>
              <a:buClr>
                <a:schemeClr val="tx1">
                  <a:shade val="95000"/>
                </a:schemeClr>
              </a:buClr>
              <a:buFont typeface="Wingdings 2"/>
              <a:buChar char=""/>
              <a:defRPr/>
            </a:pPr>
            <a:r>
              <a:rPr lang="en-US" dirty="0" smtClean="0">
                <a:solidFill>
                  <a:srgbClr val="FFFF00"/>
                </a:solidFill>
              </a:rPr>
              <a:t>Travel Managers: </a:t>
            </a:r>
          </a:p>
          <a:p>
            <a:pPr marL="594360" indent="-457200" eaLnBrk="1" fontAlgn="auto" hangingPunct="1">
              <a:spcAft>
                <a:spcPts val="0"/>
              </a:spcAft>
              <a:buClr>
                <a:schemeClr val="tx1">
                  <a:shade val="95000"/>
                </a:schemeClr>
              </a:buClr>
              <a:defRPr/>
            </a:pPr>
            <a:r>
              <a:rPr lang="en-US" sz="2000" dirty="0" smtClean="0"/>
              <a:t>Oversee and manage the GTCC accounts within a specific hierarchy.  Hierarchies are determined by member’s ATU.</a:t>
            </a:r>
          </a:p>
          <a:p>
            <a:pPr marL="594360" indent="-457200" eaLnBrk="1" fontAlgn="auto" hangingPunct="1">
              <a:spcAft>
                <a:spcPts val="0"/>
              </a:spcAft>
              <a:buClr>
                <a:schemeClr val="tx1">
                  <a:shade val="95000"/>
                </a:schemeClr>
              </a:buClr>
              <a:defRPr/>
            </a:pPr>
            <a:r>
              <a:rPr lang="en-US" sz="2000" dirty="0" smtClean="0"/>
              <a:t>Update cardholder profiles.</a:t>
            </a:r>
          </a:p>
          <a:p>
            <a:pPr marL="594360" indent="-457200" eaLnBrk="1" fontAlgn="auto" hangingPunct="1">
              <a:spcAft>
                <a:spcPts val="0"/>
              </a:spcAft>
              <a:buClr>
                <a:schemeClr val="tx1">
                  <a:shade val="95000"/>
                </a:schemeClr>
              </a:buClr>
              <a:defRPr/>
            </a:pPr>
            <a:r>
              <a:rPr lang="en-US" sz="2000" dirty="0" smtClean="0"/>
              <a:t>Raise and lower credit limits based on cardholder travel needs.</a:t>
            </a:r>
          </a:p>
          <a:p>
            <a:pPr marL="594360" indent="-457200" eaLnBrk="1" fontAlgn="auto" hangingPunct="1">
              <a:spcAft>
                <a:spcPts val="0"/>
              </a:spcAft>
              <a:buClr>
                <a:schemeClr val="tx1">
                  <a:shade val="95000"/>
                </a:schemeClr>
              </a:buClr>
              <a:defRPr/>
            </a:pPr>
            <a:r>
              <a:rPr lang="en-US" sz="2000" dirty="0" smtClean="0"/>
              <a:t>Produce  and monitor monthly reports.</a:t>
            </a:r>
          </a:p>
          <a:p>
            <a:pPr marL="594360" indent="-457200" eaLnBrk="1" fontAlgn="auto" hangingPunct="1">
              <a:spcAft>
                <a:spcPts val="0"/>
              </a:spcAft>
              <a:buClr>
                <a:schemeClr val="tx1">
                  <a:shade val="95000"/>
                </a:schemeClr>
              </a:buClr>
              <a:defRPr/>
            </a:pPr>
            <a:r>
              <a:rPr lang="en-US" sz="2000" dirty="0" smtClean="0"/>
              <a:t>Access to TPAX to view travel for internal controls.</a:t>
            </a:r>
          </a:p>
          <a:p>
            <a:pPr marL="594360" indent="-457200" eaLnBrk="1" fontAlgn="auto" hangingPunct="1">
              <a:spcAft>
                <a:spcPts val="0"/>
              </a:spcAft>
              <a:buClr>
                <a:schemeClr val="tx1">
                  <a:shade val="95000"/>
                </a:schemeClr>
              </a:buClr>
              <a:defRPr/>
            </a:pPr>
            <a:r>
              <a:rPr lang="en-US" sz="2000" dirty="0" smtClean="0"/>
              <a:t>Monitor card use and delinquencies.</a:t>
            </a:r>
          </a:p>
          <a:p>
            <a:pPr marL="594360" indent="-457200" eaLnBrk="1" fontAlgn="auto" hangingPunct="1">
              <a:spcAft>
                <a:spcPts val="0"/>
              </a:spcAft>
              <a:buClr>
                <a:schemeClr val="tx1">
                  <a:shade val="95000"/>
                </a:schemeClr>
              </a:buClr>
              <a:defRPr/>
            </a:pPr>
            <a:r>
              <a:rPr lang="en-US" sz="2000" dirty="0" smtClean="0"/>
              <a:t>Assist with application processing.</a:t>
            </a:r>
          </a:p>
          <a:p>
            <a:pPr marL="594360" indent="-457200" eaLnBrk="1" fontAlgn="auto" hangingPunct="1">
              <a:spcAft>
                <a:spcPts val="0"/>
              </a:spcAft>
              <a:buClr>
                <a:schemeClr val="tx1">
                  <a:shade val="95000"/>
                </a:schemeClr>
              </a:buClr>
              <a:defRPr/>
            </a:pPr>
            <a:r>
              <a:rPr lang="en-US" sz="2000" dirty="0" smtClean="0"/>
              <a:t>Identify and report misuse.</a:t>
            </a:r>
          </a:p>
          <a:p>
            <a:pPr marL="594360" indent="-457200" eaLnBrk="1" fontAlgn="auto" hangingPunct="1">
              <a:spcAft>
                <a:spcPts val="0"/>
              </a:spcAft>
              <a:buClr>
                <a:schemeClr val="tx1">
                  <a:shade val="95000"/>
                </a:schemeClr>
              </a:buClr>
              <a:defRPr/>
            </a:pPr>
            <a:r>
              <a:rPr lang="en-US" sz="2000" dirty="0" smtClean="0"/>
              <a:t>Assist with GTCC investigations.</a:t>
            </a:r>
          </a:p>
          <a:p>
            <a:pPr marL="594360" indent="-457200" eaLnBrk="1" fontAlgn="auto" hangingPunct="1">
              <a:spcAft>
                <a:spcPts val="0"/>
              </a:spcAft>
              <a:buClr>
                <a:schemeClr val="tx1">
                  <a:shade val="95000"/>
                </a:schemeClr>
              </a:buClr>
              <a:defRPr/>
            </a:pPr>
            <a:r>
              <a:rPr lang="en-US" sz="2000" dirty="0" smtClean="0"/>
              <a:t>Travel managers can be identified by accessing the roster on the GTCC website:  </a:t>
            </a:r>
            <a:r>
              <a:rPr lang="en-US" sz="2000" dirty="0" smtClean="0">
                <a:hlinkClick r:id="rId2"/>
              </a:rPr>
              <a:t>http://www.uscg.mil/psc/bops/govtrvl/default.asp</a:t>
            </a:r>
            <a:endParaRPr lang="en-US" sz="2000" dirty="0" smtClean="0"/>
          </a:p>
          <a:p>
            <a:pPr marL="594360" indent="-457200" eaLnBrk="1" fontAlgn="auto" hangingPunct="1">
              <a:spcAft>
                <a:spcPts val="0"/>
              </a:spcAft>
              <a:buClr>
                <a:schemeClr val="tx1">
                  <a:shade val="95000"/>
                </a:schemeClr>
              </a:buClr>
              <a:defRPr/>
            </a:pPr>
            <a:endParaRPr lang="en-US" sz="2000" dirty="0" smtClean="0"/>
          </a:p>
          <a:p>
            <a:pPr marL="594360" indent="-457200" eaLnBrk="1" fontAlgn="auto" hangingPunct="1">
              <a:spcAft>
                <a:spcPts val="0"/>
              </a:spcAft>
              <a:buClr>
                <a:schemeClr val="tx1">
                  <a:shade val="95000"/>
                </a:schemeClr>
              </a:buClr>
              <a:defRPr/>
            </a:pPr>
            <a:endParaRPr lang="en-US" sz="2000" dirty="0" smtClean="0"/>
          </a:p>
          <a:p>
            <a:pPr marL="594360" indent="-457200" eaLnBrk="1" fontAlgn="auto" hangingPunct="1">
              <a:spcAft>
                <a:spcPts val="0"/>
              </a:spcAft>
              <a:buClr>
                <a:schemeClr val="tx1">
                  <a:shade val="95000"/>
                </a:schemeClr>
              </a:buClr>
              <a:defRPr/>
            </a:pPr>
            <a:endParaRPr lang="en-US" sz="2000" dirty="0" smtClean="0"/>
          </a:p>
          <a:p>
            <a:pPr marL="548640" indent="-411480" eaLnBrk="1" fontAlgn="auto" hangingPunct="1">
              <a:spcAft>
                <a:spcPts val="0"/>
              </a:spcAft>
              <a:buClr>
                <a:schemeClr val="tx1">
                  <a:shade val="95000"/>
                </a:schemeClr>
              </a:buClr>
              <a:buFont typeface="Wingdings 2"/>
              <a:buNone/>
              <a:defRPr/>
            </a:pPr>
            <a:endParaRPr lang="en-US" sz="2000" dirty="0" smtClean="0"/>
          </a:p>
          <a:p>
            <a:pPr marL="548640" indent="-411480" eaLnBrk="1" fontAlgn="auto" hangingPunct="1">
              <a:spcAft>
                <a:spcPts val="0"/>
              </a:spcAft>
              <a:buClr>
                <a:schemeClr val="tx1">
                  <a:shade val="95000"/>
                </a:schemeClr>
              </a:buClr>
              <a:buFont typeface="Wingdings 2"/>
              <a:buNone/>
              <a:defRPr/>
            </a:pP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GTCC Eligibility</a:t>
            </a:r>
            <a:endParaRPr lang="en-US" dirty="0"/>
          </a:p>
        </p:txBody>
      </p:sp>
      <p:sp>
        <p:nvSpPr>
          <p:cNvPr id="4" name="Text Placeholder 3"/>
          <p:cNvSpPr>
            <a:spLocks noGrp="1"/>
          </p:cNvSpPr>
          <p:nvPr>
            <p:ph type="body" idx="1"/>
          </p:nvPr>
        </p:nvSpPr>
        <p:spPr>
          <a:xfrm>
            <a:off x="457200" y="1371600"/>
            <a:ext cx="4040188" cy="685800"/>
          </a:xfrm>
        </p:spPr>
        <p:txBody>
          <a:bodyPr/>
          <a:lstStyle/>
          <a:p>
            <a:pPr eaLnBrk="1" hangingPunct="1">
              <a:defRPr/>
            </a:pPr>
            <a:r>
              <a:rPr lang="en-US" dirty="0" smtClean="0"/>
              <a:t>Who Gets GTCC</a:t>
            </a:r>
            <a:endParaRPr lang="en-US" dirty="0"/>
          </a:p>
        </p:txBody>
      </p:sp>
      <p:sp>
        <p:nvSpPr>
          <p:cNvPr id="5" name="Text Placeholder 4"/>
          <p:cNvSpPr>
            <a:spLocks noGrp="1"/>
          </p:cNvSpPr>
          <p:nvPr>
            <p:ph type="body" sz="half" idx="3"/>
          </p:nvPr>
        </p:nvSpPr>
        <p:spPr>
          <a:xfrm>
            <a:off x="4645025" y="1535113"/>
            <a:ext cx="4041775" cy="750887"/>
          </a:xfrm>
        </p:spPr>
        <p:txBody>
          <a:bodyPr/>
          <a:lstStyle/>
          <a:p>
            <a:pPr eaLnBrk="1" hangingPunct="1">
              <a:defRPr/>
            </a:pPr>
            <a:r>
              <a:rPr lang="en-US" dirty="0" smtClean="0"/>
              <a:t>Who Does Not Get GTCC</a:t>
            </a:r>
            <a:endParaRPr lang="en-US" dirty="0"/>
          </a:p>
        </p:txBody>
      </p:sp>
      <p:sp>
        <p:nvSpPr>
          <p:cNvPr id="9221" name="Content Placeholder 2"/>
          <p:cNvSpPr>
            <a:spLocks noGrp="1"/>
          </p:cNvSpPr>
          <p:nvPr>
            <p:ph sz="quarter" idx="2"/>
          </p:nvPr>
        </p:nvSpPr>
        <p:spPr>
          <a:xfrm>
            <a:off x="457200" y="2514600"/>
            <a:ext cx="4040188" cy="3611563"/>
          </a:xfrm>
        </p:spPr>
        <p:txBody>
          <a:bodyPr/>
          <a:lstStyle/>
          <a:p>
            <a:pPr eaLnBrk="1" hangingPunct="1"/>
            <a:r>
              <a:rPr lang="en-US" dirty="0" smtClean="0"/>
              <a:t>Personnel who travel  two or more times annually</a:t>
            </a:r>
          </a:p>
          <a:p>
            <a:pPr lvl="1" eaLnBrk="1" hangingPunct="1"/>
            <a:r>
              <a:rPr lang="en-US" dirty="0" smtClean="0"/>
              <a:t>Active duty </a:t>
            </a:r>
          </a:p>
          <a:p>
            <a:pPr lvl="1" eaLnBrk="1" hangingPunct="1"/>
            <a:r>
              <a:rPr lang="en-US" dirty="0" smtClean="0"/>
              <a:t>Civilian employees</a:t>
            </a:r>
          </a:p>
          <a:p>
            <a:pPr lvl="1" eaLnBrk="1" hangingPunct="1"/>
            <a:r>
              <a:rPr lang="en-US" dirty="0" smtClean="0"/>
              <a:t>NAF employees</a:t>
            </a:r>
          </a:p>
          <a:p>
            <a:pPr lvl="1" eaLnBrk="1" hangingPunct="1"/>
            <a:r>
              <a:rPr lang="en-US" dirty="0" smtClean="0"/>
              <a:t>ALL SELRES-for mobilization readiness</a:t>
            </a:r>
          </a:p>
          <a:p>
            <a:pPr lvl="1" eaLnBrk="1" hangingPunct="1"/>
            <a:endParaRPr lang="en-US" dirty="0" smtClean="0"/>
          </a:p>
        </p:txBody>
      </p:sp>
      <p:sp>
        <p:nvSpPr>
          <p:cNvPr id="9222" name="Content Placeholder 5"/>
          <p:cNvSpPr>
            <a:spLocks noGrp="1"/>
          </p:cNvSpPr>
          <p:nvPr>
            <p:ph sz="quarter" idx="4"/>
          </p:nvPr>
        </p:nvSpPr>
        <p:spPr>
          <a:xfrm>
            <a:off x="4645025" y="2514600"/>
            <a:ext cx="4041775" cy="3611563"/>
          </a:xfrm>
        </p:spPr>
        <p:txBody>
          <a:bodyPr/>
          <a:lstStyle/>
          <a:p>
            <a:pPr eaLnBrk="1" hangingPunct="1"/>
            <a:r>
              <a:rPr lang="en-US" dirty="0" smtClean="0"/>
              <a:t>Recruits-CONUS PCS</a:t>
            </a:r>
          </a:p>
          <a:p>
            <a:pPr eaLnBrk="1" hangingPunct="1"/>
            <a:r>
              <a:rPr lang="en-US" dirty="0" smtClean="0"/>
              <a:t>Auxiliary</a:t>
            </a:r>
          </a:p>
          <a:p>
            <a:pPr eaLnBrk="1" hangingPunct="1"/>
            <a:r>
              <a:rPr lang="en-US" dirty="0" smtClean="0"/>
              <a:t>Contractors</a:t>
            </a:r>
          </a:p>
          <a:p>
            <a:pPr eaLnBrk="1" hangingPunct="1"/>
            <a:r>
              <a:rPr lang="en-US" dirty="0" smtClean="0"/>
              <a:t>Foreign Exchange Members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941</TotalTime>
  <Words>1567</Words>
  <Application>Microsoft Office PowerPoint</Application>
  <PresentationFormat>On-screen Show (4:3)</PresentationFormat>
  <Paragraphs>213</Paragraphs>
  <Slides>23</Slides>
  <Notes>20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Apex</vt:lpstr>
      <vt:lpstr>Government Travel Charge Card Program</vt:lpstr>
      <vt:lpstr>Disclaimer</vt:lpstr>
      <vt:lpstr>COMDTINST 4600.14C GTCC Policies</vt:lpstr>
      <vt:lpstr> Definitions</vt:lpstr>
      <vt:lpstr>Definitions</vt:lpstr>
      <vt:lpstr>Definitions</vt:lpstr>
      <vt:lpstr>Responsibilities</vt:lpstr>
      <vt:lpstr>Responsibilities</vt:lpstr>
      <vt:lpstr>GTCC Eligibility</vt:lpstr>
      <vt:lpstr>Responsibilities</vt:lpstr>
      <vt:lpstr>Responsibilities</vt:lpstr>
      <vt:lpstr>Cash Withdrawals</vt:lpstr>
      <vt:lpstr> GTCC Usage Exemptions</vt:lpstr>
      <vt:lpstr>GTCC Usage Exemptions</vt:lpstr>
      <vt:lpstr>Prohibited GTCC Use</vt:lpstr>
      <vt:lpstr>Prohibited GTCC Use</vt:lpstr>
      <vt:lpstr>Prohibited GTCC Use</vt:lpstr>
      <vt:lpstr>Disciplinary Actions</vt:lpstr>
      <vt:lpstr>Disciplinary Actions</vt:lpstr>
      <vt:lpstr>Disciplinary Actions</vt:lpstr>
      <vt:lpstr>GTCC Account Information</vt:lpstr>
      <vt:lpstr>Related Websites</vt:lpstr>
      <vt:lpstr>?? QUESTIONS ??</vt:lpstr>
    </vt:vector>
  </TitlesOfParts>
  <Company>United States Coast 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Government Travel Charge Card Program</dc:title>
  <dc:creator>BNHeary</dc:creator>
  <cp:lastModifiedBy>ECCurry</cp:lastModifiedBy>
  <cp:revision>122</cp:revision>
  <dcterms:created xsi:type="dcterms:W3CDTF">2013-02-20T16:25:04Z</dcterms:created>
  <dcterms:modified xsi:type="dcterms:W3CDTF">2016-02-18T20:19:41Z</dcterms:modified>
</cp:coreProperties>
</file>